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4" r:id="rId5"/>
    <p:sldId id="285" r:id="rId6"/>
    <p:sldId id="286" r:id="rId7"/>
    <p:sldId id="287" r:id="rId8"/>
    <p:sldId id="288" r:id="rId9"/>
    <p:sldId id="289" r:id="rId10"/>
    <p:sldId id="290" r:id="rId11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3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98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08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90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55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4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705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22.05.2020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22.05.2020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documentation/apidoc/circuit_libra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sberbank/blog/344830/" TargetMode="External"/><Relationship Id="rId5" Type="http://schemas.openxmlformats.org/officeDocument/2006/relationships/hyperlink" Target="https://quantum-computing.ibm.com/docs/guide/q-algos/grover-s-algorithm" TargetMode="External"/><Relationship Id="rId4" Type="http://schemas.openxmlformats.org/officeDocument/2006/relationships/hyperlink" Target="https://quantum-computing.ibm.com/docs/circ-comp/q-ga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868" y="1700808"/>
            <a:ext cx="10495358" cy="2667000"/>
          </a:xfrm>
        </p:spPr>
        <p:txBody>
          <a:bodyPr rtlCol="0"/>
          <a:lstStyle/>
          <a:p>
            <a:pPr rtl="0"/>
            <a:r>
              <a:rPr lang="ru-RU" dirty="0" smtClean="0"/>
              <a:t>Квантовый разбор </a:t>
            </a:r>
            <a:r>
              <a:rPr lang="ru-RU" dirty="0" smtClean="0"/>
              <a:t>алгоритма </a:t>
            </a:r>
            <a:r>
              <a:rPr lang="ru-RU" dirty="0" err="1" smtClean="0"/>
              <a:t>Гровера</a:t>
            </a:r>
            <a:r>
              <a:rPr lang="ru-RU" dirty="0" smtClean="0"/>
              <a:t> на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9916" y="4941168"/>
            <a:ext cx="9829600" cy="1419944"/>
          </a:xfrm>
        </p:spPr>
        <p:txBody>
          <a:bodyPr rtlCol="0">
            <a:normAutofit/>
          </a:bodyPr>
          <a:lstStyle/>
          <a:p>
            <a:pPr rt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09836" y="1772816"/>
            <a:ext cx="10585176" cy="432048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qiskit.org/documentation/apidoc/circuit_library.html</a:t>
            </a:r>
            <a:r>
              <a:rPr lang="ru-RU" dirty="0" smtClean="0"/>
              <a:t> - описаны все вентили, их способности, матричный вид и как применять на ноутбуке;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quantum-computing.ibm.com/docs/circ-comp/q-gates</a:t>
            </a:r>
            <a:r>
              <a:rPr lang="ru-RU" dirty="0" smtClean="0"/>
              <a:t> - описаны вентили и показаны на сфере Блоха их повороты;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quantum-computing.ibm.com/docs/guide/q-algos/grover-s-algorithm</a:t>
            </a:r>
            <a:r>
              <a:rPr lang="ru-RU" dirty="0" smtClean="0"/>
              <a:t> </a:t>
            </a:r>
            <a:r>
              <a:rPr lang="ru-RU" dirty="0"/>
              <a:t> </a:t>
            </a:r>
            <a:r>
              <a:rPr lang="ru-RU" dirty="0" smtClean="0"/>
              <a:t>- описание алгоритма </a:t>
            </a:r>
            <a:r>
              <a:rPr lang="ru-RU" dirty="0" err="1"/>
              <a:t>Г</a:t>
            </a:r>
            <a:r>
              <a:rPr lang="ru-RU" dirty="0" err="1" smtClean="0"/>
              <a:t>ровера</a:t>
            </a:r>
            <a:r>
              <a:rPr lang="ru-RU" dirty="0" smtClean="0"/>
              <a:t> и несколько примеров на 2 </a:t>
            </a:r>
            <a:r>
              <a:rPr lang="ru-RU" dirty="0" err="1" smtClean="0"/>
              <a:t>кубитах</a:t>
            </a:r>
            <a:r>
              <a:rPr lang="ru-RU" dirty="0" smtClean="0"/>
              <a:t> на </a:t>
            </a:r>
            <a:r>
              <a:rPr lang="en-US" dirty="0" smtClean="0"/>
              <a:t>composer</a:t>
            </a:r>
            <a:r>
              <a:rPr lang="ru-RU" dirty="0" smtClean="0"/>
              <a:t>;</a:t>
            </a:r>
          </a:p>
          <a:p>
            <a:r>
              <a:rPr lang="en-US" dirty="0">
                <a:hlinkClick r:id="rId6"/>
              </a:rPr>
              <a:t>https://habr.com/ru/company/sberbank/blog/344830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просто интересная статья с описанием разных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14092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Загрузка библиотек и настройка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ru-RU" sz="1600" b="1" dirty="0" smtClean="0"/>
          </a:p>
        </p:txBody>
      </p:sp>
      <p:pic>
        <p:nvPicPr>
          <p:cNvPr id="6" name="Объект 1"/>
          <p:cNvPicPr>
            <a:picLocks noChangeAspect="1"/>
          </p:cNvPicPr>
          <p:nvPr/>
        </p:nvPicPr>
        <p:blipFill rotWithShape="1">
          <a:blip r:embed="rId3"/>
          <a:srcRect l="8255" t="25590" r="9204" b="37286"/>
          <a:stretch/>
        </p:blipFill>
        <p:spPr>
          <a:xfrm>
            <a:off x="1522414" y="2276872"/>
            <a:ext cx="91122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Назначение количества </a:t>
            </a:r>
            <a:r>
              <a:rPr lang="ru-RU" dirty="0" err="1" smtClean="0"/>
              <a:t>кубит</a:t>
            </a:r>
            <a:r>
              <a:rPr lang="ru-RU" dirty="0" smtClean="0"/>
              <a:t> (2) и создание суперпозиции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720328" y="4869160"/>
                <a:ext cx="9314072" cy="2664296"/>
              </a:xfrm>
            </p:spPr>
            <p:txBody>
              <a:bodyPr rtlCol="0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Т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ем временем наши кубиты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sz="4000" dirty="0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sz="32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ru-RU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3200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  </a:t>
                </a:r>
                <a:r>
                  <a:rPr lang="ru-RU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000" dirty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8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40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0328" y="4869160"/>
                <a:ext cx="9314072" cy="266429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1621" t="23625" r="21332" b="36016"/>
          <a:stretch/>
        </p:blipFill>
        <p:spPr>
          <a:xfrm>
            <a:off x="1735837" y="1818426"/>
            <a:ext cx="8723424" cy="295232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90156" y="5661248"/>
            <a:ext cx="432048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66220" y="5668671"/>
            <a:ext cx="481892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Применение оракула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441785" y="5013176"/>
                <a:ext cx="11305256" cy="1884040"/>
              </a:xfrm>
            </p:spPr>
            <p:txBody>
              <a:bodyPr rtlCol="0"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Время оракула</m:t>
                    </m:r>
                  </m:oMath>
                </a14:m>
                <a:r>
                  <a:rPr lang="ru-RU" dirty="0" smtClean="0"/>
                  <a:t>. Пометили нужное состояние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40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sz="3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01</a:t>
                </a:r>
                <a:r>
                  <a:rPr lang="en-US" sz="3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40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dirty="0" err="1" smtClean="0">
                    <a:solidFill>
                      <a:prstClr val="white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6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0   0    0</m:t>
                            </m:r>
                          </m:e>
                          <m:e>
                            <m:r>
                              <a:rPr lang="ru-RU" sz="2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0   1   0    0</m:t>
                            </m:r>
                          </m:e>
                          <m:e>
                            <m:r>
                              <a:rPr lang="ru-RU" sz="2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0   0   1    0</m:t>
                            </m:r>
                          </m:e>
                          <m:e>
                            <m:r>
                              <a:rPr lang="ru-RU" sz="2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0   0   0</m:t>
                            </m:r>
                            <m:r>
                              <m:rPr>
                                <m:nor/>
                              </m:rPr>
                              <a:rPr lang="ru-RU" sz="26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ru-RU" sz="260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  </a:t>
                </a:r>
                <a:r>
                  <a:rPr lang="en-US" sz="2600" dirty="0" err="1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ru-RU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ru-RU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785" y="5013176"/>
                <a:ext cx="11305256" cy="1884040"/>
              </a:xfrm>
              <a:blipFill rotWithShape="0">
                <a:blip r:embed="rId3"/>
                <a:stretch>
                  <a:fillRect l="-323" t="-3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1260" t="37202" r="15687" b="18501"/>
          <a:stretch/>
        </p:blipFill>
        <p:spPr>
          <a:xfrm>
            <a:off x="441785" y="1772816"/>
            <a:ext cx="9505056" cy="324036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310436" y="595519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732953" y="595519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Рефлексия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1814" t="23422" r="23434" b="5704"/>
          <a:stretch/>
        </p:blipFill>
        <p:spPr>
          <a:xfrm>
            <a:off x="1495876" y="1673424"/>
            <a:ext cx="8424936" cy="518457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26460" y="3212976"/>
            <a:ext cx="1728192" cy="12241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4366220" y="2420888"/>
            <a:ext cx="266429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Рефлексия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270630" y="4008754"/>
                <a:ext cx="11647566" cy="1884040"/>
              </a:xfrm>
            </p:spPr>
            <p:txBody>
              <a:bodyPr rtlCol="0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Время рефлексии</m:t>
                    </m:r>
                  </m:oMath>
                </a14:m>
                <a:r>
                  <a:rPr lang="ru-RU" dirty="0" smtClean="0"/>
                  <a:t>. После применения </a:t>
                </a:r>
                <a:r>
                  <a:rPr lang="en-US" dirty="0" smtClean="0"/>
                  <a:t>H</a:t>
                </a:r>
                <a:r>
                  <a:rPr lang="ru-RU" dirty="0" smtClean="0"/>
                  <a:t> на двух </a:t>
                </a:r>
                <a:r>
                  <a:rPr lang="ru-RU" dirty="0" err="1" smtClean="0"/>
                  <a:t>кубитах</a:t>
                </a:r>
                <a:r>
                  <a:rPr lang="ru-RU" dirty="0" smtClean="0"/>
                  <a:t> получили:</a:t>
                </a:r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ru-RU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 err="1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  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ru-RU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ru-RU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 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30" y="4008754"/>
                <a:ext cx="11647566" cy="1884040"/>
              </a:xfrm>
              <a:blipFill rotWithShape="0">
                <a:blip r:embed="rId3"/>
                <a:stretch>
                  <a:fillRect l="-314" t="-5502" r="-523" b="-2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1813" t="64765" r="16241" b="4720"/>
          <a:stretch/>
        </p:blipFill>
        <p:spPr>
          <a:xfrm>
            <a:off x="333772" y="1697541"/>
            <a:ext cx="9361040" cy="22322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48130" y="4633773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59576" y="4633773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780644" y="4633773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192090" y="4633773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743438" y="2807806"/>
            <a:ext cx="576064" cy="109195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7297" y="6017889"/>
            <a:ext cx="115461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З</a:t>
            </a:r>
            <a:r>
              <a:rPr lang="ru-RU" sz="2400" dirty="0" smtClean="0"/>
              <a:t>нак каждого состояния поменялся на противоположный, кроме состояния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Cambria Math" panose="02040503050406030204" pitchFamily="18" charset="0"/>
              </a:rPr>
              <a:t>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00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›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04146" y="1648067"/>
            <a:ext cx="22187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Среднее у нас ¼, поэтому поворот относительно среднего даст 100% для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|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00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Рефлексия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527952" y="3865805"/>
                <a:ext cx="10873208" cy="1884040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Теперь следует рефлексия: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Z    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Z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CZ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  </a:t>
                </a: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32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:r>
                  <a:rPr lang="en-US" sz="3600" dirty="0">
                    <a:solidFill>
                      <a:schemeClr val="tx1"/>
                    </a:solidFill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CZ  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32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952" y="3865805"/>
                <a:ext cx="10873208" cy="1884040"/>
              </a:xfrm>
              <a:blipFill rotWithShape="0">
                <a:blip r:embed="rId3"/>
                <a:stretch>
                  <a:fillRect l="-897" t="-4531" b="-9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1813" t="64765" r="16241" b="4720"/>
          <a:stretch/>
        </p:blipFill>
        <p:spPr>
          <a:xfrm>
            <a:off x="528164" y="1597397"/>
            <a:ext cx="9361040" cy="22322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22372" y="454729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22778" y="626859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59198" y="4547294"/>
            <a:ext cx="481892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54353" y="2713521"/>
            <a:ext cx="1080120" cy="109195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068471" y="4547294"/>
            <a:ext cx="481892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7952" y="5803470"/>
                <a:ext cx="8158748" cy="125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sz="2400" dirty="0" smtClean="0"/>
                  <a:t>Остались пустяки: </a:t>
                </a:r>
                <a:endParaRPr lang="en-US" sz="2400" dirty="0" smtClean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(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32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400" dirty="0" smtClean="0"/>
                  <a:t>)</a:t>
                </a:r>
                <a:r>
                  <a:rPr lang="ru-RU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H    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H</a:t>
                </a:r>
                <a:r>
                  <a:rPr lang="en-US" sz="2400" dirty="0" smtClean="0"/>
                  <a:t>    = </a:t>
                </a:r>
                <a:r>
                  <a:rPr lang="en-US" sz="3600" dirty="0">
                    <a:latin typeface="Agency FB" panose="020B0503020202020204" pitchFamily="34" charset="0"/>
                    <a:ea typeface="Cambria Math" panose="02040503050406030204" pitchFamily="18" charset="0"/>
                  </a:rPr>
                  <a:t>ı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›</a:t>
                </a:r>
                <a:r>
                  <a:rPr lang="en-US" sz="2400" dirty="0" smtClean="0"/>
                  <a:t>  </a:t>
                </a:r>
                <a:r>
                  <a:rPr lang="ru-RU" sz="2400" dirty="0" smtClean="0"/>
                  <a:t> </a:t>
                </a:r>
                <a:endParaRPr lang="ru-RU" sz="2400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2" y="5803470"/>
                <a:ext cx="8158748" cy="1255728"/>
              </a:xfrm>
              <a:prstGeom prst="rect">
                <a:avLst/>
              </a:prstGeom>
              <a:blipFill rotWithShape="0">
                <a:blip r:embed="rId5"/>
                <a:stretch>
                  <a:fillRect l="-1196" t="-67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4247286" y="626859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340785" y="454729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Смотрим, что говорит симулятор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42484" y="1772816"/>
            <a:ext cx="4752528" cy="4320480"/>
          </a:xfrm>
        </p:spPr>
        <p:txBody>
          <a:bodyPr/>
          <a:lstStyle/>
          <a:p>
            <a:r>
              <a:rPr lang="ru-RU" dirty="0" smtClean="0"/>
              <a:t>Видим, что симулятор одобрил;</a:t>
            </a:r>
          </a:p>
          <a:p>
            <a:r>
              <a:rPr lang="ru-RU" dirty="0" smtClean="0"/>
              <a:t>Идем запускать на реальном устройстве </a:t>
            </a:r>
            <a:r>
              <a:rPr lang="en-US" dirty="0" smtClean="0"/>
              <a:t>IBM!!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5134" t="22438" r="37824" b="4719"/>
          <a:stretch/>
        </p:blipFill>
        <p:spPr>
          <a:xfrm>
            <a:off x="189756" y="1548349"/>
            <a:ext cx="612068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Смотрим, что говорит квантовый компьютер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42484" y="1772816"/>
            <a:ext cx="4752528" cy="4320480"/>
          </a:xfrm>
        </p:spPr>
        <p:txBody>
          <a:bodyPr/>
          <a:lstStyle/>
          <a:p>
            <a:r>
              <a:rPr lang="ru-RU" dirty="0" smtClean="0"/>
              <a:t>Квантовый компьютер тоже согласен.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9008" t="21455" r="36717" b="5703"/>
          <a:stretch/>
        </p:blipFill>
        <p:spPr>
          <a:xfrm>
            <a:off x="117748" y="1529408"/>
            <a:ext cx="576064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школьной доской (широкоэкранный формат)</Template>
  <TotalTime>361</TotalTime>
  <Words>189</Words>
  <Application>Microsoft Office PowerPoint</Application>
  <PresentationFormat>Произвольный</PresentationFormat>
  <Paragraphs>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Cambria Math</vt:lpstr>
      <vt:lpstr>Consolas</vt:lpstr>
      <vt:lpstr>Corbel</vt:lpstr>
      <vt:lpstr>Школьная доска (16x9)</vt:lpstr>
      <vt:lpstr>Квантовый разбор алгоритма Гровера на Jupyter Notebook</vt:lpstr>
      <vt:lpstr>Загрузка библиотек и настройка</vt:lpstr>
      <vt:lpstr>Назначение количества кубит (2) и создание суперпозиции</vt:lpstr>
      <vt:lpstr>Применение оракула</vt:lpstr>
      <vt:lpstr>Рефлексия</vt:lpstr>
      <vt:lpstr>Рефлексия</vt:lpstr>
      <vt:lpstr>Рефлексия</vt:lpstr>
      <vt:lpstr>Смотрим, что говорит симулятор</vt:lpstr>
      <vt:lpstr>Смотрим, что говорит квантовый компьютер</vt:lpstr>
      <vt:lpstr>Рекомендации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основы квантовых компьютеров</dc:title>
  <dc:creator>Учетная запись Майкрософт</dc:creator>
  <cp:lastModifiedBy>Учетная запись Майкрософт</cp:lastModifiedBy>
  <cp:revision>80</cp:revision>
  <dcterms:created xsi:type="dcterms:W3CDTF">2020-03-22T08:00:36Z</dcterms:created>
  <dcterms:modified xsi:type="dcterms:W3CDTF">2020-05-22T13:57:27Z</dcterms:modified>
</cp:coreProperties>
</file>