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5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3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4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5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9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DCADA2-E10A-40AA-8A7B-5CAEEC621BF2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DFC4D-199A-42EE-8C3D-536B26169FF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C265D-0E88-4298-8A92-B67E63C24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Реализация алгоритма Гровера на </a:t>
            </a:r>
            <a:r>
              <a:rPr lang="en-US" dirty="0"/>
              <a:t>Q#.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92506-9A08-4333-89CD-81EFE141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77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4D19-6BFB-4157-A808-B77047A4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/>
          <a:lstStyle/>
          <a:p>
            <a:r>
              <a:rPr lang="en-US" dirty="0" err="1"/>
              <a:t>Grover.cs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6824E-8198-4819-B234-43461E6A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5902"/>
            <a:ext cx="10058400" cy="430926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    class Program</a:t>
            </a:r>
          </a:p>
          <a:p>
            <a:r>
              <a:rPr lang="en-US" sz="5600" dirty="0"/>
              <a:t>    {</a:t>
            </a:r>
          </a:p>
          <a:p>
            <a:r>
              <a:rPr lang="en-US" sz="5600" dirty="0"/>
              <a:t>        static void Main(string[] </a:t>
            </a:r>
            <a:r>
              <a:rPr lang="en-US" sz="5600" dirty="0" err="1"/>
              <a:t>args</a:t>
            </a:r>
            <a:r>
              <a:rPr lang="en-US" sz="5600" dirty="0"/>
              <a:t>)</a:t>
            </a:r>
          </a:p>
          <a:p>
            <a:r>
              <a:rPr lang="en-US" sz="5600" dirty="0"/>
              <a:t>        {</a:t>
            </a:r>
          </a:p>
          <a:p>
            <a:r>
              <a:rPr lang="en-US" sz="5600" dirty="0"/>
              <a:t>            var sim = new </a:t>
            </a:r>
            <a:r>
              <a:rPr lang="en-US" sz="5600" dirty="0" err="1"/>
              <a:t>QuantumSimulator</a:t>
            </a:r>
            <a:r>
              <a:rPr lang="en-US" sz="5600" dirty="0"/>
              <a:t>();</a:t>
            </a:r>
          </a:p>
          <a:p>
            <a:r>
              <a:rPr lang="en-US" sz="5600" dirty="0"/>
              <a:t>            var </a:t>
            </a:r>
            <a:r>
              <a:rPr lang="en-US" sz="5600" dirty="0" err="1"/>
              <a:t>nDatabaseQubits</a:t>
            </a:r>
            <a:r>
              <a:rPr lang="en-US" sz="5600" dirty="0"/>
              <a:t> = 2;</a:t>
            </a:r>
          </a:p>
          <a:p>
            <a:br>
              <a:rPr lang="en-US" sz="5600" dirty="0"/>
            </a:br>
            <a:r>
              <a:rPr lang="en-US" sz="5600" dirty="0"/>
              <a:t>            var result = </a:t>
            </a:r>
            <a:r>
              <a:rPr lang="en-US" sz="5600" dirty="0" err="1"/>
              <a:t>SearchForMarkedInput.Run</a:t>
            </a:r>
            <a:r>
              <a:rPr lang="en-US" sz="5600" dirty="0"/>
              <a:t>(sim, </a:t>
            </a:r>
            <a:r>
              <a:rPr lang="en-US" sz="5600" dirty="0" err="1"/>
              <a:t>nDatabaseQubits</a:t>
            </a:r>
            <a:r>
              <a:rPr lang="en-US" sz="5600" dirty="0"/>
              <a:t>).Result;</a:t>
            </a:r>
          </a:p>
          <a:p>
            <a:r>
              <a:rPr lang="en-US" sz="5600" dirty="0"/>
              <a:t>            </a:t>
            </a:r>
            <a:r>
              <a:rPr lang="en-US" sz="5600" dirty="0" err="1"/>
              <a:t>Console.WriteLine</a:t>
            </a:r>
            <a:r>
              <a:rPr lang="en-US" sz="5600" dirty="0"/>
              <a:t>($"Result: {result}");</a:t>
            </a:r>
          </a:p>
          <a:p>
            <a:br>
              <a:rPr lang="en-US" sz="5600" dirty="0"/>
            </a:br>
            <a:r>
              <a:rPr lang="en-US" sz="5600" dirty="0"/>
              <a:t>            </a:t>
            </a:r>
            <a:r>
              <a:rPr lang="en-US" sz="5600" dirty="0" err="1"/>
              <a:t>Console.WriteLine</a:t>
            </a:r>
            <a:r>
              <a:rPr lang="en-US" sz="5600" dirty="0"/>
              <a:t>("\n\</a:t>
            </a:r>
            <a:r>
              <a:rPr lang="en-US" sz="5600" dirty="0" err="1"/>
              <a:t>nPress</a:t>
            </a:r>
            <a:r>
              <a:rPr lang="en-US" sz="5600" dirty="0"/>
              <a:t> any key to continue...\n\n");</a:t>
            </a:r>
          </a:p>
          <a:p>
            <a:r>
              <a:rPr lang="en-US" sz="5600" dirty="0"/>
              <a:t>            </a:t>
            </a:r>
            <a:r>
              <a:rPr lang="en-US" sz="5600" dirty="0" err="1"/>
              <a:t>Console.ReadKey</a:t>
            </a:r>
            <a:r>
              <a:rPr lang="en-US" sz="5600" dirty="0"/>
              <a:t>();</a:t>
            </a:r>
          </a:p>
          <a:p>
            <a:r>
              <a:rPr lang="en-US" sz="5600" dirty="0"/>
              <a:t>        }</a:t>
            </a:r>
          </a:p>
          <a:p>
            <a:r>
              <a:rPr lang="en-US" sz="5600" dirty="0"/>
              <a:t>    }</a:t>
            </a:r>
          </a:p>
          <a:p>
            <a:endParaRPr lang="en-US" sz="4800" dirty="0"/>
          </a:p>
          <a:p>
            <a:endParaRPr lang="ru-RU" dirty="0"/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E1881B0F-068E-43E3-8CB5-86291F9AE0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96699" y="2025444"/>
            <a:ext cx="1671482" cy="122903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AE35AF-818A-40F6-8AE3-884DE320FFE9}"/>
              </a:ext>
            </a:extLst>
          </p:cNvPr>
          <p:cNvSpPr txBox="1"/>
          <p:nvPr/>
        </p:nvSpPr>
        <p:spPr>
          <a:xfrm>
            <a:off x="5968180" y="1835902"/>
            <a:ext cx="4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новой квантовой симуляции</a:t>
            </a: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6EE3A1A8-0622-4D8C-B417-96245DEDEF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7101" y="2362074"/>
            <a:ext cx="2290913" cy="1208749"/>
          </a:xfrm>
          <a:prstGeom prst="bentConnector3">
            <a:avLst>
              <a:gd name="adj1" fmla="val 242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128E0B8-1AC1-4563-9891-CB7F5D076F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9685" y="3429000"/>
            <a:ext cx="651383" cy="6043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601D41-0F19-452E-BBDB-FC93949ABCB7}"/>
              </a:ext>
            </a:extLst>
          </p:cNvPr>
          <p:cNvSpPr txBox="1"/>
          <p:nvPr/>
        </p:nvSpPr>
        <p:spPr>
          <a:xfrm>
            <a:off x="6027175" y="2177709"/>
            <a:ext cx="384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</a:t>
            </a:r>
            <a:r>
              <a:rPr lang="ru-RU" dirty="0" err="1"/>
              <a:t>кубитов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0730C-894D-4054-9EB3-BDC5E29A050C}"/>
              </a:ext>
            </a:extLst>
          </p:cNvPr>
          <p:cNvSpPr txBox="1"/>
          <p:nvPr/>
        </p:nvSpPr>
        <p:spPr>
          <a:xfrm>
            <a:off x="7450390" y="3193983"/>
            <a:ext cx="327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7776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4D19-6BFB-4157-A808-B77047A4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Operation.qs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6824E-8198-4819-B234-43461E6A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9879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operation </a:t>
            </a:r>
            <a:r>
              <a:rPr lang="en-US" sz="1200" dirty="0" err="1"/>
              <a:t>SearchForMarkedInput</a:t>
            </a:r>
            <a:r>
              <a:rPr lang="en-US" sz="1200" dirty="0"/>
              <a:t>(</a:t>
            </a:r>
            <a:r>
              <a:rPr lang="en-US" sz="1200" dirty="0" err="1"/>
              <a:t>nQubits</a:t>
            </a:r>
            <a:r>
              <a:rPr lang="en-US" sz="1200" dirty="0"/>
              <a:t> : Int) : Result[]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using (qubits = Qubit[</a:t>
            </a:r>
            <a:r>
              <a:rPr lang="en-US" sz="1200" dirty="0" err="1"/>
              <a:t>nQubits</a:t>
            </a:r>
            <a:r>
              <a:rPr lang="en-US" sz="1200" dirty="0"/>
              <a:t>])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            </a:t>
            </a:r>
            <a:r>
              <a:rPr lang="en-US" sz="1200" dirty="0" err="1"/>
              <a:t>PrepareUniform</a:t>
            </a:r>
            <a:r>
              <a:rPr lang="en-US" sz="1200" dirty="0"/>
              <a:t>(qubits);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for (</a:t>
            </a:r>
            <a:r>
              <a:rPr lang="en-US" sz="1200" dirty="0" err="1"/>
              <a:t>idxIteration</a:t>
            </a:r>
            <a:r>
              <a:rPr lang="en-US" sz="1200" dirty="0"/>
              <a:t> in 0..NIterations(</a:t>
            </a:r>
            <a:r>
              <a:rPr lang="en-US" sz="1200" dirty="0" err="1"/>
              <a:t>nQubits</a:t>
            </a:r>
            <a:r>
              <a:rPr lang="en-US" sz="1200" dirty="0"/>
              <a:t>) - 1)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    </a:t>
            </a:r>
            <a:r>
              <a:rPr lang="en-US" sz="1200" dirty="0" err="1"/>
              <a:t>ReflectAboutMarked</a:t>
            </a:r>
            <a:r>
              <a:rPr lang="en-US" sz="1200" dirty="0"/>
              <a:t>(qubits);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    </a:t>
            </a:r>
            <a:r>
              <a:rPr lang="en-US" sz="1200" dirty="0" err="1"/>
              <a:t>ReflectAboutUniform</a:t>
            </a:r>
            <a:r>
              <a:rPr lang="en-US" sz="1200" dirty="0"/>
              <a:t>(qubits);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            </a:t>
            </a:r>
            <a:r>
              <a:rPr lang="en-US" sz="1200" dirty="0"/>
              <a:t>return </a:t>
            </a:r>
            <a:r>
              <a:rPr lang="en-US" sz="1200" dirty="0" err="1"/>
              <a:t>ForEach</a:t>
            </a:r>
            <a:r>
              <a:rPr lang="en-US" sz="1200" dirty="0"/>
              <a:t>(</a:t>
            </a:r>
            <a:r>
              <a:rPr lang="en-US" sz="1200" dirty="0" err="1"/>
              <a:t>MResetZ</a:t>
            </a:r>
            <a:r>
              <a:rPr lang="en-US" sz="1200" dirty="0"/>
              <a:t>, qubits);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    </a:t>
            </a:r>
            <a:r>
              <a:rPr lang="en-US" sz="1200" dirty="0"/>
              <a:t>function </a:t>
            </a:r>
            <a:r>
              <a:rPr lang="en-US" sz="1200" dirty="0" err="1"/>
              <a:t>NIterations</a:t>
            </a:r>
            <a:r>
              <a:rPr lang="en-US" sz="1200" dirty="0"/>
              <a:t>(</a:t>
            </a:r>
            <a:r>
              <a:rPr lang="en-US" sz="1200" dirty="0" err="1"/>
              <a:t>nQubits</a:t>
            </a:r>
            <a:r>
              <a:rPr lang="en-US" sz="1200" dirty="0"/>
              <a:t> : Int) : Int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let </a:t>
            </a:r>
            <a:r>
              <a:rPr lang="en-US" sz="1200" dirty="0" err="1"/>
              <a:t>nItems</a:t>
            </a:r>
            <a:r>
              <a:rPr lang="en-US" sz="1200" dirty="0"/>
              <a:t> = 1 &lt;&lt;&lt; </a:t>
            </a:r>
            <a:r>
              <a:rPr lang="en-US" sz="1200" dirty="0" err="1"/>
              <a:t>nQubits</a:t>
            </a:r>
            <a:r>
              <a:rPr lang="en-US" sz="1200" dirty="0"/>
              <a:t>; // 2^numQubits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        </a:t>
            </a:r>
            <a:r>
              <a:rPr lang="en-US" sz="1200" dirty="0"/>
              <a:t>let angle = </a:t>
            </a:r>
            <a:r>
              <a:rPr lang="en-US" sz="1200" dirty="0" err="1"/>
              <a:t>ArcSin</a:t>
            </a:r>
            <a:r>
              <a:rPr lang="en-US" sz="1200" dirty="0"/>
              <a:t>(1. / Sqrt(</a:t>
            </a:r>
            <a:r>
              <a:rPr lang="en-US" sz="1200" dirty="0" err="1"/>
              <a:t>IntAsDouble</a:t>
            </a:r>
            <a:r>
              <a:rPr lang="en-US" sz="1200" dirty="0"/>
              <a:t>(</a:t>
            </a:r>
            <a:r>
              <a:rPr lang="en-US" sz="1200" dirty="0" err="1"/>
              <a:t>nItems</a:t>
            </a:r>
            <a:r>
              <a:rPr lang="en-US" sz="1200" dirty="0"/>
              <a:t>)));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let </a:t>
            </a:r>
            <a:r>
              <a:rPr lang="en-US" sz="1200" dirty="0" err="1"/>
              <a:t>nIterations</a:t>
            </a:r>
            <a:r>
              <a:rPr lang="en-US" sz="1200" dirty="0"/>
              <a:t> = Round(0.25 * PI() / angle - 0.5);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return </a:t>
            </a:r>
            <a:r>
              <a:rPr lang="en-US" sz="1200" dirty="0" err="1"/>
              <a:t>nIterations</a:t>
            </a:r>
            <a:r>
              <a:rPr lang="en-US" sz="12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}</a:t>
            </a:r>
            <a:br>
              <a:rPr lang="en-US" sz="1200" dirty="0"/>
            </a:br>
            <a:r>
              <a:rPr lang="en-US" sz="1200" dirty="0"/>
              <a:t>}</a:t>
            </a:r>
          </a:p>
          <a:p>
            <a:endParaRPr lang="ru-RU" sz="1400" dirty="0"/>
          </a:p>
        </p:txBody>
      </p: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1BE513F8-FC86-4FAF-8CCA-74F1655880C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4827640" y="4678856"/>
            <a:ext cx="2045109" cy="5125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0E525C-7561-4833-B6C5-55631340419D}"/>
              </a:ext>
            </a:extLst>
          </p:cNvPr>
          <p:cNvSpPr txBox="1"/>
          <p:nvPr/>
        </p:nvSpPr>
        <p:spPr>
          <a:xfrm>
            <a:off x="6872748" y="4355690"/>
            <a:ext cx="35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Определяет количество выполнения операций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F48997A-35B4-447B-B471-1DB55731BCCC}"/>
              </a:ext>
            </a:extLst>
          </p:cNvPr>
          <p:cNvCxnSpPr>
            <a:cxnSpLocks/>
          </p:cNvCxnSpPr>
          <p:nvPr/>
        </p:nvCxnSpPr>
        <p:spPr>
          <a:xfrm>
            <a:off x="4621161" y="4473677"/>
            <a:ext cx="0" cy="1858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57F01E2-15E0-4E4D-A397-E7CBC74772EF}"/>
              </a:ext>
            </a:extLst>
          </p:cNvPr>
          <p:cNvCxnSpPr>
            <a:cxnSpLocks/>
          </p:cNvCxnSpPr>
          <p:nvPr/>
        </p:nvCxnSpPr>
        <p:spPr>
          <a:xfrm rot="10800000">
            <a:off x="3854248" y="3174518"/>
            <a:ext cx="2408901" cy="2287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99D8FB9-2A65-43E5-85B2-F9F1C22C67C7}"/>
              </a:ext>
            </a:extLst>
          </p:cNvPr>
          <p:cNvCxnSpPr>
            <a:cxnSpLocks/>
          </p:cNvCxnSpPr>
          <p:nvPr/>
        </p:nvCxnSpPr>
        <p:spPr>
          <a:xfrm>
            <a:off x="3736258" y="2890683"/>
            <a:ext cx="0" cy="538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A16786-F96E-440A-B846-A565B313E40D}"/>
              </a:ext>
            </a:extLst>
          </p:cNvPr>
          <p:cNvSpPr txBox="1"/>
          <p:nvPr/>
        </p:nvSpPr>
        <p:spPr>
          <a:xfrm>
            <a:off x="6449961" y="2772697"/>
            <a:ext cx="31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Оракл</a:t>
            </a:r>
            <a:r>
              <a:rPr lang="ru-RU" dirty="0"/>
              <a:t> + Гровер (поиск среднего и поворот относительно него)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A9DD28D-B251-4491-A08E-C6D6778AE99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195485" y="2426421"/>
            <a:ext cx="3028336" cy="53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5ADE87-5769-4816-9494-ABA6DAA4EFFE}"/>
              </a:ext>
            </a:extLst>
          </p:cNvPr>
          <p:cNvSpPr txBox="1"/>
          <p:nvPr/>
        </p:nvSpPr>
        <p:spPr>
          <a:xfrm>
            <a:off x="6223821" y="2241755"/>
            <a:ext cx="325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Подготовка </a:t>
            </a:r>
            <a:r>
              <a:rPr lang="ru-RU" dirty="0" err="1"/>
              <a:t>кубитов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14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4D19-6BFB-4157-A808-B77047A4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Reflections.qs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6824E-8198-4819-B234-43461E6A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8340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operation </a:t>
            </a:r>
            <a:r>
              <a:rPr lang="en-US" sz="1200" dirty="0" err="1"/>
              <a:t>ReflectAboutMarked</a:t>
            </a:r>
            <a:r>
              <a:rPr lang="en-US" sz="1200" dirty="0"/>
              <a:t>(</a:t>
            </a:r>
            <a:r>
              <a:rPr lang="en-US" sz="1200" dirty="0" err="1"/>
              <a:t>inputQubits</a:t>
            </a:r>
            <a:r>
              <a:rPr lang="en-US" sz="1200" dirty="0"/>
              <a:t> : Qubit[]) : Unit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Message("Reflecting about marked state...");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using (</a:t>
            </a:r>
            <a:r>
              <a:rPr lang="en-US" sz="1200" dirty="0" err="1"/>
              <a:t>outputQubit</a:t>
            </a:r>
            <a:r>
              <a:rPr lang="en-US" sz="1200" dirty="0"/>
              <a:t> = Qubit())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within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    X(</a:t>
            </a:r>
            <a:r>
              <a:rPr lang="en-US" sz="1200" dirty="0" err="1"/>
              <a:t>outputQubit</a:t>
            </a:r>
            <a:r>
              <a:rPr lang="en-US" sz="1200" dirty="0"/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    H(</a:t>
            </a:r>
            <a:r>
              <a:rPr lang="en-US" sz="1200" dirty="0" err="1"/>
              <a:t>outputQubit</a:t>
            </a:r>
            <a:r>
              <a:rPr lang="en-US" sz="1200" dirty="0"/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    </a:t>
            </a:r>
            <a:r>
              <a:rPr lang="en-US" sz="1200" dirty="0" err="1"/>
              <a:t>ApplyToEachA</a:t>
            </a:r>
            <a:r>
              <a:rPr lang="en-US" sz="1200" dirty="0"/>
              <a:t>(X, </a:t>
            </a:r>
            <a:r>
              <a:rPr lang="en-US" sz="1200" dirty="0" err="1"/>
              <a:t>inputQubits</a:t>
            </a:r>
            <a:r>
              <a:rPr lang="en-US" sz="1200" dirty="0"/>
              <a:t>[...5...]);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} apply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    Controlled X(</a:t>
            </a:r>
            <a:r>
              <a:rPr lang="en-US" sz="1200" dirty="0" err="1"/>
              <a:t>inputQubits</a:t>
            </a:r>
            <a:r>
              <a:rPr lang="en-US" sz="1200" dirty="0"/>
              <a:t>, </a:t>
            </a:r>
            <a:r>
              <a:rPr lang="en-US" sz="1200" dirty="0" err="1"/>
              <a:t>outputQubit</a:t>
            </a:r>
            <a:r>
              <a:rPr lang="en-US" sz="1200" dirty="0"/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}   }  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operation </a:t>
            </a:r>
            <a:r>
              <a:rPr lang="en-US" sz="1200" dirty="0" err="1"/>
              <a:t>ReflectAboutUniform</a:t>
            </a:r>
            <a:r>
              <a:rPr lang="en-US" sz="1200" dirty="0"/>
              <a:t>(</a:t>
            </a:r>
            <a:r>
              <a:rPr lang="en-US" sz="1200" dirty="0" err="1"/>
              <a:t>inputQubits</a:t>
            </a:r>
            <a:r>
              <a:rPr lang="en-US" sz="1200" dirty="0"/>
              <a:t> : Qubit[]) : Unit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within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Adjoint </a:t>
            </a:r>
            <a:r>
              <a:rPr lang="en-US" sz="1200" dirty="0" err="1"/>
              <a:t>PrepareUniform</a:t>
            </a:r>
            <a:r>
              <a:rPr lang="en-US" sz="1200" dirty="0"/>
              <a:t>(</a:t>
            </a:r>
            <a:r>
              <a:rPr lang="en-US" sz="1200" dirty="0" err="1"/>
              <a:t>inputQubits</a:t>
            </a:r>
            <a:r>
              <a:rPr lang="en-US" sz="1200" dirty="0"/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</a:t>
            </a:r>
            <a:r>
              <a:rPr lang="en-US" sz="1200" dirty="0" err="1"/>
              <a:t>PrepareAllOnes</a:t>
            </a:r>
            <a:r>
              <a:rPr lang="en-US" sz="1200" dirty="0"/>
              <a:t>(</a:t>
            </a:r>
            <a:r>
              <a:rPr lang="en-US" sz="1200" dirty="0" err="1"/>
              <a:t>inputQubits</a:t>
            </a:r>
            <a:r>
              <a:rPr lang="en-US" sz="1200" dirty="0"/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} apply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            </a:t>
            </a:r>
            <a:r>
              <a:rPr lang="en-US" sz="1200" dirty="0" err="1"/>
              <a:t>ReflectAboutAllOnes</a:t>
            </a:r>
            <a:r>
              <a:rPr lang="en-US" sz="1200" dirty="0"/>
              <a:t>(</a:t>
            </a:r>
            <a:r>
              <a:rPr lang="en-US" sz="1200" dirty="0" err="1"/>
              <a:t>inputQubits</a:t>
            </a:r>
            <a:r>
              <a:rPr lang="en-US" sz="1200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  } 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200" dirty="0"/>
            </a:br>
            <a:r>
              <a:rPr lang="en-US" sz="1200" dirty="0"/>
              <a:t>   </a:t>
            </a:r>
            <a:endParaRPr lang="ru-RU" sz="1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36000-B879-420E-86EF-E44F4780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96" y="1812339"/>
            <a:ext cx="4385648" cy="1717548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5847BB2-2EEC-4FF0-A8DC-F6D54C7BF9E0}"/>
              </a:ext>
            </a:extLst>
          </p:cNvPr>
          <p:cNvCxnSpPr/>
          <p:nvPr/>
        </p:nvCxnSpPr>
        <p:spPr>
          <a:xfrm>
            <a:off x="3136490" y="2939845"/>
            <a:ext cx="0" cy="412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21F0762-D417-4D47-B95B-854200E7D99A}"/>
              </a:ext>
            </a:extLst>
          </p:cNvPr>
          <p:cNvCxnSpPr>
            <a:cxnSpLocks/>
          </p:cNvCxnSpPr>
          <p:nvPr/>
        </p:nvCxnSpPr>
        <p:spPr>
          <a:xfrm flipH="1">
            <a:off x="3165988" y="3057832"/>
            <a:ext cx="15338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9EB760-D2E9-4B48-8E89-C78A656BD9F2}"/>
              </a:ext>
            </a:extLst>
          </p:cNvPr>
          <p:cNvSpPr txBox="1"/>
          <p:nvPr/>
        </p:nvSpPr>
        <p:spPr>
          <a:xfrm>
            <a:off x="4699819" y="2939845"/>
            <a:ext cx="31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Поворот на 90 по Х и Адамар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E3E406C-2AF8-41CC-AF43-DBA27E8D6E94}"/>
              </a:ext>
            </a:extLst>
          </p:cNvPr>
          <p:cNvCxnSpPr>
            <a:cxnSpLocks/>
          </p:cNvCxnSpPr>
          <p:nvPr/>
        </p:nvCxnSpPr>
        <p:spPr>
          <a:xfrm flipH="1" flipV="1">
            <a:off x="4306530" y="4066262"/>
            <a:ext cx="9733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9D7274-C880-48F1-81A3-65E2F7F6CBD0}"/>
              </a:ext>
            </a:extLst>
          </p:cNvPr>
          <p:cNvSpPr txBox="1"/>
          <p:nvPr/>
        </p:nvSpPr>
        <p:spPr>
          <a:xfrm>
            <a:off x="5496231" y="3883742"/>
            <a:ext cx="61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Управление сравнением с поданного и полученного </a:t>
            </a:r>
            <a:r>
              <a:rPr lang="ru-RU" dirty="0" err="1"/>
              <a:t>кубита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B2C17AD-6181-4A1D-8950-9E0CDABAEC4D}"/>
              </a:ext>
            </a:extLst>
          </p:cNvPr>
          <p:cNvCxnSpPr>
            <a:cxnSpLocks/>
          </p:cNvCxnSpPr>
          <p:nvPr/>
        </p:nvCxnSpPr>
        <p:spPr>
          <a:xfrm flipH="1">
            <a:off x="4036143" y="6120580"/>
            <a:ext cx="15338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54206C-3FEA-4EA4-9533-E29077A98D7D}"/>
              </a:ext>
            </a:extLst>
          </p:cNvPr>
          <p:cNvSpPr txBox="1"/>
          <p:nvPr/>
        </p:nvSpPr>
        <p:spPr>
          <a:xfrm>
            <a:off x="5653548" y="5935914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Поворот на 90 по </a:t>
            </a:r>
            <a:r>
              <a:rPr lang="en-US" dirty="0"/>
              <a:t>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93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4D19-6BFB-4157-A808-B77047A4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Reflecrions.qs</a:t>
            </a:r>
            <a:r>
              <a:rPr lang="en-US" dirty="0"/>
              <a:t> 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6824E-8198-4819-B234-43461E6A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373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operation </a:t>
            </a:r>
            <a:r>
              <a:rPr lang="en-US" sz="1400" dirty="0" err="1"/>
              <a:t>ReflectAboutAllOnes</a:t>
            </a:r>
            <a:r>
              <a:rPr lang="en-US" sz="1400" dirty="0"/>
              <a:t>(</a:t>
            </a:r>
            <a:r>
              <a:rPr lang="en-US" sz="1400" dirty="0" err="1"/>
              <a:t>inputQubits</a:t>
            </a:r>
            <a:r>
              <a:rPr lang="en-US" sz="1400" dirty="0"/>
              <a:t> : Qubit[]) : Unit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      Controlled Z(Most(</a:t>
            </a:r>
            <a:r>
              <a:rPr lang="en-US" sz="1400" dirty="0" err="1"/>
              <a:t>inputQubits</a:t>
            </a:r>
            <a:r>
              <a:rPr lang="en-US" sz="1400" dirty="0"/>
              <a:t>), Tail(</a:t>
            </a:r>
            <a:r>
              <a:rPr lang="en-US" sz="1400" dirty="0" err="1"/>
              <a:t>inputQubits</a:t>
            </a:r>
            <a:r>
              <a:rPr lang="en-US" sz="1400" dirty="0"/>
              <a:t>));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  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400" dirty="0"/>
            </a:br>
            <a:r>
              <a:rPr lang="en-US" sz="1400" dirty="0"/>
              <a:t>    operation </a:t>
            </a:r>
            <a:r>
              <a:rPr lang="en-US" sz="1400" dirty="0" err="1"/>
              <a:t>PrepareUniform</a:t>
            </a:r>
            <a:r>
              <a:rPr lang="en-US" sz="1400" dirty="0"/>
              <a:t>(</a:t>
            </a:r>
            <a:r>
              <a:rPr lang="en-US" sz="1400" dirty="0" err="1"/>
              <a:t>inputQubits</a:t>
            </a:r>
            <a:r>
              <a:rPr lang="en-US" sz="1400" dirty="0"/>
              <a:t> : Qubit[]) : Unit is Adj + </a:t>
            </a:r>
            <a:r>
              <a:rPr lang="en-US" sz="1400" dirty="0" err="1"/>
              <a:t>Ctl</a:t>
            </a:r>
            <a:r>
              <a:rPr lang="en-US" sz="1400" dirty="0"/>
              <a:t>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      </a:t>
            </a:r>
            <a:r>
              <a:rPr lang="en-US" sz="1400" dirty="0" err="1"/>
              <a:t>ApplyToEachCA</a:t>
            </a:r>
            <a:r>
              <a:rPr lang="en-US" sz="1400" dirty="0"/>
              <a:t>(H, </a:t>
            </a:r>
            <a:r>
              <a:rPr lang="en-US" sz="1400" dirty="0" err="1"/>
              <a:t>inputQubits</a:t>
            </a:r>
            <a:r>
              <a:rPr lang="en-US" sz="1400" dirty="0"/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  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400" dirty="0"/>
            </a:br>
            <a:r>
              <a:rPr lang="en-US" sz="1400" dirty="0"/>
              <a:t>    operation </a:t>
            </a:r>
            <a:r>
              <a:rPr lang="en-US" sz="1400" dirty="0" err="1"/>
              <a:t>PrepareAllOnes</a:t>
            </a:r>
            <a:r>
              <a:rPr lang="en-US" sz="1400" dirty="0"/>
              <a:t>(</a:t>
            </a:r>
            <a:r>
              <a:rPr lang="en-US" sz="1400" dirty="0" err="1"/>
              <a:t>inputQubits</a:t>
            </a:r>
            <a:r>
              <a:rPr lang="en-US" sz="1400" dirty="0"/>
              <a:t> : Qubit[]) : Unit is Adj + </a:t>
            </a:r>
            <a:r>
              <a:rPr lang="en-US" sz="1400" dirty="0" err="1"/>
              <a:t>Ctl</a:t>
            </a:r>
            <a:r>
              <a:rPr lang="en-US" sz="1400" dirty="0"/>
              <a:t> 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      </a:t>
            </a:r>
            <a:r>
              <a:rPr lang="en-US" sz="1400" dirty="0" err="1"/>
              <a:t>ApplyToEachCA</a:t>
            </a:r>
            <a:r>
              <a:rPr lang="en-US" sz="1400" dirty="0"/>
              <a:t>(X, </a:t>
            </a:r>
            <a:r>
              <a:rPr lang="en-US" sz="1400" dirty="0" err="1"/>
              <a:t>inputQubits</a:t>
            </a:r>
            <a:r>
              <a:rPr lang="en-US" sz="1400" dirty="0"/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    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85CE18C-181C-4385-AE08-5D9BC1563A12}"/>
              </a:ext>
            </a:extLst>
          </p:cNvPr>
          <p:cNvCxnSpPr/>
          <p:nvPr/>
        </p:nvCxnSpPr>
        <p:spPr>
          <a:xfrm flipH="1">
            <a:off x="5732206" y="2281084"/>
            <a:ext cx="1396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77BEC28-FAB6-4130-BDB4-4D3C5C320333}"/>
              </a:ext>
            </a:extLst>
          </p:cNvPr>
          <p:cNvCxnSpPr/>
          <p:nvPr/>
        </p:nvCxnSpPr>
        <p:spPr>
          <a:xfrm flipH="1">
            <a:off x="5732206" y="3564194"/>
            <a:ext cx="1396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927F2E1-8261-4E77-942D-D22450A39F42}"/>
              </a:ext>
            </a:extLst>
          </p:cNvPr>
          <p:cNvCxnSpPr/>
          <p:nvPr/>
        </p:nvCxnSpPr>
        <p:spPr>
          <a:xfrm flipH="1">
            <a:off x="5914102" y="4783394"/>
            <a:ext cx="1396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3F1425-367E-40AB-8B1E-40724568B378}"/>
              </a:ext>
            </a:extLst>
          </p:cNvPr>
          <p:cNvSpPr txBox="1"/>
          <p:nvPr/>
        </p:nvSpPr>
        <p:spPr>
          <a:xfrm>
            <a:off x="7128387" y="2074606"/>
            <a:ext cx="21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Реализация поворота по </a:t>
            </a:r>
            <a:r>
              <a:rPr lang="en-US" dirty="0"/>
              <a:t>Z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956E2-0E8E-4915-BB22-985B804206AD}"/>
              </a:ext>
            </a:extLst>
          </p:cNvPr>
          <p:cNvSpPr txBox="1"/>
          <p:nvPr/>
        </p:nvSpPr>
        <p:spPr>
          <a:xfrm>
            <a:off x="7128387" y="3153486"/>
            <a:ext cx="402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Обеспечивает равномерность суперпозиции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BE9AB-D2E7-46CC-9106-D2C4A5C01D80}"/>
              </a:ext>
            </a:extLst>
          </p:cNvPr>
          <p:cNvSpPr txBox="1"/>
          <p:nvPr/>
        </p:nvSpPr>
        <p:spPr>
          <a:xfrm>
            <a:off x="7413522" y="4471044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Полный переворот 1-</a:t>
            </a:r>
            <a:r>
              <a:rPr lang="en-US" dirty="0"/>
              <a:t>&gt;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17307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880</Words>
  <Application>Microsoft Office PowerPoint</Application>
  <PresentationFormat>Широкоэкранный</PresentationFormat>
  <Paragraphs>72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Реализация алгоритма Гровера на Q#.</vt:lpstr>
      <vt:lpstr>Grover.cs</vt:lpstr>
      <vt:lpstr>Operation.qs</vt:lpstr>
      <vt:lpstr>Reflections.qs</vt:lpstr>
      <vt:lpstr>Reflecrions.qs 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алгоритма Гровера на Q#.</dc:title>
  <dc:creator>Энмай</dc:creator>
  <cp:lastModifiedBy>Энмай</cp:lastModifiedBy>
  <cp:revision>13</cp:revision>
  <dcterms:created xsi:type="dcterms:W3CDTF">2020-05-22T12:06:05Z</dcterms:created>
  <dcterms:modified xsi:type="dcterms:W3CDTF">2020-05-22T14:23:17Z</dcterms:modified>
</cp:coreProperties>
</file>