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нмай" initials="Э" lastIdx="1" clrIdx="0">
    <p:extLst>
      <p:ext uri="{19B8F6BF-5375-455C-9EA6-DF929625EA0E}">
        <p15:presenceInfo xmlns:p15="http://schemas.microsoft.com/office/powerpoint/2012/main" userId="Энма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>
        <p:scale>
          <a:sx n="75" d="100"/>
          <a:sy n="75" d="100"/>
        </p:scale>
        <p:origin x="90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67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66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2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7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74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42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6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7C3742-6AA1-40FB-89BF-F9F97447E29E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4DE190-3694-43D7-A67E-922F4CBE48E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8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delity_of_quantum_states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CFF78-36DF-4986-B97B-F150A94B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0111"/>
            <a:ext cx="7420303" cy="4456386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tx1"/>
                </a:solidFill>
              </a:rPr>
              <a:t>Физические основы квантового компьютера</a:t>
            </a:r>
            <a:br>
              <a:rPr lang="ru-RU" sz="7200" dirty="0">
                <a:solidFill>
                  <a:schemeClr val="tx1"/>
                </a:solidFill>
              </a:rPr>
            </a:br>
            <a:endParaRPr lang="ru-RU" sz="7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Картинки по запросу &quot;а разговоров то было&quot;">
            <a:extLst>
              <a:ext uri="{FF2B5EF4-FFF2-40B4-BE49-F238E27FC236}">
                <a16:creationId xmlns:a16="http://schemas.microsoft.com/office/drawing/2014/main" id="{1CBFB7A8-53FE-4802-A0D7-9BACB08C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24075"/>
            <a:ext cx="48768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01C3A7-4E6F-4F7A-B838-86B6E99E9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4052483"/>
            <a:ext cx="2428875" cy="1457325"/>
          </a:xfrm>
          <a:prstGeom prst="rect">
            <a:avLst/>
          </a:prstGeom>
          <a:noFill/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D98B95B-9533-4DF9-A630-AB58EB5A3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" t="54595" r="75908" b="29305"/>
          <a:stretch/>
        </p:blipFill>
        <p:spPr bwMode="auto">
          <a:xfrm>
            <a:off x="9226337" y="4851130"/>
            <a:ext cx="628074" cy="57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719A076-47AD-40F3-8415-5DBAA3F40D7F}"/>
              </a:ext>
            </a:extLst>
          </p:cNvPr>
          <p:cNvSpPr/>
          <p:nvPr/>
        </p:nvSpPr>
        <p:spPr>
          <a:xfrm>
            <a:off x="7387591" y="4820920"/>
            <a:ext cx="22288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GOOGLE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3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FD202AA-C53E-42CE-A77C-F7245D1E1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72" y="0"/>
            <a:ext cx="6891228" cy="464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64A6A-A0AC-414F-BD2F-97929A9E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263527"/>
            <a:ext cx="4580336" cy="123453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Уровень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73F19-7A05-4D5E-85D7-207DBD3E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9" y="1761587"/>
            <a:ext cx="4128656" cy="509641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Если вы инвертируете </a:t>
            </a:r>
            <a:r>
              <a:rPr lang="ru-RU" dirty="0" err="1">
                <a:solidFill>
                  <a:schemeClr val="tx1"/>
                </a:solidFill>
              </a:rPr>
              <a:t>кубит</a:t>
            </a:r>
            <a:r>
              <a:rPr lang="ru-RU" dirty="0">
                <a:solidFill>
                  <a:schemeClr val="tx1"/>
                </a:solidFill>
              </a:rPr>
              <a:t>, с вероятностью в 2% операция закончится ошибкой (2 </a:t>
            </a:r>
            <a:r>
              <a:rPr lang="ru-RU" dirty="0" err="1">
                <a:solidFill>
                  <a:schemeClr val="tx1"/>
                </a:solidFill>
              </a:rPr>
              <a:t>кубита</a:t>
            </a:r>
            <a:r>
              <a:rPr lang="ru-RU" dirty="0">
                <a:solidFill>
                  <a:schemeClr val="tx1"/>
                </a:solidFill>
              </a:rPr>
              <a:t> - 8%)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96BD6D8-FF65-44FD-933A-FA92C1E22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73431"/>
              </p:ext>
            </p:extLst>
          </p:nvPr>
        </p:nvGraphicFramePr>
        <p:xfrm>
          <a:off x="530942" y="2607492"/>
          <a:ext cx="4769832" cy="2643991"/>
        </p:xfrm>
        <a:graphic>
          <a:graphicData uri="http://schemas.openxmlformats.org/drawingml/2006/table">
            <a:tbl>
              <a:tblPr/>
              <a:tblGrid>
                <a:gridCol w="1192458">
                  <a:extLst>
                    <a:ext uri="{9D8B030D-6E8A-4147-A177-3AD203B41FA5}">
                      <a16:colId xmlns:a16="http://schemas.microsoft.com/office/drawing/2014/main" val="1007623276"/>
                    </a:ext>
                  </a:extLst>
                </a:gridCol>
                <a:gridCol w="1192458">
                  <a:extLst>
                    <a:ext uri="{9D8B030D-6E8A-4147-A177-3AD203B41FA5}">
                      <a16:colId xmlns:a16="http://schemas.microsoft.com/office/drawing/2014/main" val="4118745305"/>
                    </a:ext>
                  </a:extLst>
                </a:gridCol>
                <a:gridCol w="1192458">
                  <a:extLst>
                    <a:ext uri="{9D8B030D-6E8A-4147-A177-3AD203B41FA5}">
                      <a16:colId xmlns:a16="http://schemas.microsoft.com/office/drawing/2014/main" val="3864733945"/>
                    </a:ext>
                  </a:extLst>
                </a:gridCol>
                <a:gridCol w="1192458">
                  <a:extLst>
                    <a:ext uri="{9D8B030D-6E8A-4147-A177-3AD203B41FA5}">
                      <a16:colId xmlns:a16="http://schemas.microsoft.com/office/drawing/2014/main" val="2543894668"/>
                    </a:ext>
                  </a:extLst>
                </a:gridCol>
              </a:tblGrid>
              <a:tr h="93003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Computer</a:t>
                      </a: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1-Qubit Gate Fidelity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-Qubit Gate Fidelity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Readout Fidelity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8039733"/>
                  </a:ext>
                </a:extLst>
              </a:tr>
              <a:tr h="82690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IBM Q System One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99.96%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98.31%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—</a:t>
                      </a: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9570679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Google Sycamore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99.84%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99.38%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96.2%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7156189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5958E2-CFB0-4B71-9601-619DDBF7AB43}"/>
              </a:ext>
            </a:extLst>
          </p:cNvPr>
          <p:cNvSpPr/>
          <p:nvPr/>
        </p:nvSpPr>
        <p:spPr>
          <a:xfrm>
            <a:off x="434109" y="5330345"/>
            <a:ext cx="675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-apple-system"/>
              </a:rPr>
              <a:t>Здесь </a:t>
            </a:r>
            <a:r>
              <a:rPr lang="ru-RU" dirty="0" err="1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фиделити</a:t>
            </a:r>
            <a:r>
              <a:rPr lang="ru-RU" dirty="0">
                <a:latin typeface="-apple-system"/>
              </a:rPr>
              <a:t> — мера схожести двух квантовых состояний.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64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C833F-CBD3-4E01-A5A5-180DA374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8764"/>
            <a:ext cx="10058400" cy="134697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Цена, доступность, условия содержания, время амортизации, инструменты программирования, и т.д.</a:t>
            </a:r>
            <a:br>
              <a:rPr lang="ru-RU" sz="3200" dirty="0">
                <a:solidFill>
                  <a:schemeClr val="tx1"/>
                </a:solidFill>
              </a:rPr>
            </a:br>
            <a:endParaRPr lang="ru-RU" sz="3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061EFB4-A18A-4D44-A95A-12FFB5EB85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10" y="1701801"/>
            <a:ext cx="8299290" cy="465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EFFF29-3431-4558-A6E9-D7B797C372F0}"/>
              </a:ext>
            </a:extLst>
          </p:cNvPr>
          <p:cNvSpPr/>
          <p:nvPr/>
        </p:nvSpPr>
        <p:spPr>
          <a:xfrm>
            <a:off x="355600" y="1845734"/>
            <a:ext cx="335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цены не афишируются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доступность рядовому гражданину около нулевая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время амортизации на практике не посчитано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инструменты программирования только зарождаются</a:t>
            </a:r>
          </a:p>
        </p:txBody>
      </p:sp>
    </p:spTree>
    <p:extLst>
      <p:ext uri="{BB962C8B-B14F-4D97-AF65-F5344CB8AC3E}">
        <p14:creationId xmlns:p14="http://schemas.microsoft.com/office/powerpoint/2010/main" val="145349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9997C-6C16-403F-BA85-779432B3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A7E6D-B4B9-4D49-BC0F-A07514B3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1. Аналоговые вычисления</a:t>
            </a:r>
          </a:p>
          <a:p>
            <a:r>
              <a:rPr lang="ru-RU" dirty="0">
                <a:solidFill>
                  <a:schemeClr val="tx1"/>
                </a:solidFill>
              </a:rPr>
              <a:t>2. </a:t>
            </a:r>
            <a:r>
              <a:rPr lang="ru-RU" dirty="0" err="1">
                <a:solidFill>
                  <a:schemeClr val="tx1"/>
                </a:solidFill>
              </a:rPr>
              <a:t>Кубит</a:t>
            </a:r>
            <a:r>
              <a:rPr lang="ru-RU" dirty="0">
                <a:solidFill>
                  <a:schemeClr val="tx1"/>
                </a:solidFill>
              </a:rPr>
              <a:t> – вентиль – ответ (Всего 150 мкс)</a:t>
            </a:r>
          </a:p>
          <a:p>
            <a:r>
              <a:rPr lang="ru-RU" dirty="0">
                <a:solidFill>
                  <a:schemeClr val="tx1"/>
                </a:solidFill>
              </a:rPr>
              <a:t>2. Компьютер в саркофаге (уменьшение помех)</a:t>
            </a:r>
          </a:p>
          <a:p>
            <a:r>
              <a:rPr lang="ru-RU" dirty="0">
                <a:solidFill>
                  <a:schemeClr val="tx1"/>
                </a:solidFill>
              </a:rPr>
              <a:t>3. Квантовая физика недостаточно изучена</a:t>
            </a:r>
          </a:p>
          <a:p>
            <a:r>
              <a:rPr lang="ru-RU" dirty="0">
                <a:solidFill>
                  <a:schemeClr val="tx1"/>
                </a:solidFill>
              </a:rPr>
              <a:t>4. Инженерные технологии недостаточны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52ED968-276B-4161-9E7C-31DB68CCB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40" y="1465415"/>
            <a:ext cx="5384800" cy="41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4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91CEC4C-C511-4E83-84AB-6A282867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281" y="1"/>
            <a:ext cx="6045719" cy="64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6021-5668-437A-8F0C-2CC2E87B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286603"/>
            <a:ext cx="10363200" cy="145075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Разделы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A5A04-ED2F-43A5-AE5C-8BD1F7508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845734"/>
            <a:ext cx="103632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Квантовый объект и квантовые системы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Сравнение квантового компьютера и обычного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Принципы работы квантового компьютера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Характеристики квантовых компьютеров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Итог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5D69BD-8B2B-4C40-BC4D-A2239256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15" y="1689083"/>
            <a:ext cx="370408" cy="1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&quot;монета с котом&quot;">
            <a:extLst>
              <a:ext uri="{FF2B5EF4-FFF2-40B4-BE49-F238E27FC236}">
                <a16:creationId xmlns:a16="http://schemas.microsoft.com/office/drawing/2014/main" id="{2E49AC12-A44B-4CBE-A72E-7621FFCFA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5" y="1737360"/>
            <a:ext cx="48768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3AFEA-9571-4E66-A34D-85F6D20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Квантовый объект (микромир)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803E50-6D2B-47DB-A50A-27D58A73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Свойства:</a:t>
            </a:r>
          </a:p>
          <a:p>
            <a:r>
              <a:rPr lang="ru-RU" dirty="0">
                <a:solidFill>
                  <a:schemeClr val="tx1"/>
                </a:solidFill>
              </a:rPr>
              <a:t>1. Имеет 2 граничных условия.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2. Находится в суперпозиции до момента измерения.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3. Запутывается с другими объектами для создания квантовых систем.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4. Выполняет теорему о запрете клонирования.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4062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Картинки по запросу &quot;я птичка мне такое сложно &quot;">
            <a:extLst>
              <a:ext uri="{FF2B5EF4-FFF2-40B4-BE49-F238E27FC236}">
                <a16:creationId xmlns:a16="http://schemas.microsoft.com/office/drawing/2014/main" id="{F28D3495-1195-4FF2-99A8-8C2868851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80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7E8783-71AC-4A3A-A2C7-6E7633B8D249}"/>
              </a:ext>
            </a:extLst>
          </p:cNvPr>
          <p:cNvSpPr/>
          <p:nvPr/>
        </p:nvSpPr>
        <p:spPr>
          <a:xfrm>
            <a:off x="6807200" y="286603"/>
            <a:ext cx="4287520" cy="1357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FC084-20F4-4B1E-8703-59FE1620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157" y="286603"/>
            <a:ext cx="4226562" cy="145075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Квантовая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B5E03-5ECF-4C3B-B662-F6793CD1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03927"/>
            <a:ext cx="4379884" cy="44651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Свойства:</a:t>
            </a:r>
          </a:p>
          <a:p>
            <a:r>
              <a:rPr lang="ru-RU" dirty="0">
                <a:solidFill>
                  <a:schemeClr val="tx1"/>
                </a:solidFill>
              </a:rPr>
              <a:t>1. Находится во всех возможных состояниях суперпозиции.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2. Нельзя узнать состояние системы до измерения.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3. В момент измерения система реализует одно из граничных состояний.</a:t>
            </a:r>
          </a:p>
        </p:txBody>
      </p:sp>
    </p:spTree>
    <p:extLst>
      <p:ext uri="{BB962C8B-B14F-4D97-AF65-F5344CB8AC3E}">
        <p14:creationId xmlns:p14="http://schemas.microsoft.com/office/powerpoint/2010/main" val="244298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9CF19-14F3-41FB-BB11-E2F9E56E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3703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Сравнение квантового и обычного компьютера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0F3D415-A24E-4BF0-A62C-53F29B8A6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709667"/>
              </p:ext>
            </p:extLst>
          </p:nvPr>
        </p:nvGraphicFramePr>
        <p:xfrm>
          <a:off x="507999" y="1210238"/>
          <a:ext cx="11009745" cy="4988371"/>
        </p:xfrm>
        <a:graphic>
          <a:graphicData uri="http://schemas.openxmlformats.org/drawingml/2006/table">
            <a:tbl>
              <a:tblPr/>
              <a:tblGrid>
                <a:gridCol w="2377520">
                  <a:extLst>
                    <a:ext uri="{9D8B030D-6E8A-4147-A177-3AD203B41FA5}">
                      <a16:colId xmlns:a16="http://schemas.microsoft.com/office/drawing/2014/main" val="511954768"/>
                    </a:ext>
                  </a:extLst>
                </a:gridCol>
                <a:gridCol w="4297823">
                  <a:extLst>
                    <a:ext uri="{9D8B030D-6E8A-4147-A177-3AD203B41FA5}">
                      <a16:colId xmlns:a16="http://schemas.microsoft.com/office/drawing/2014/main" val="1549816850"/>
                    </a:ext>
                  </a:extLst>
                </a:gridCol>
                <a:gridCol w="4334402">
                  <a:extLst>
                    <a:ext uri="{9D8B030D-6E8A-4147-A177-3AD203B41FA5}">
                      <a16:colId xmlns:a16="http://schemas.microsoft.com/office/drawing/2014/main" val="3875912153"/>
                    </a:ext>
                  </a:extLst>
                </a:gridCol>
              </a:tblGrid>
              <a:tr h="366508">
                <a:tc>
                  <a:txBody>
                    <a:bodyPr/>
                    <a:lstStyle/>
                    <a:p>
                      <a:pPr algn="l" fontAlgn="t"/>
                      <a:endParaRPr lang="ru-RU" sz="1800" baseline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baseline="0" dirty="0">
                          <a:effectLst/>
                        </a:rPr>
                        <a:t>Обычный компьютер</a:t>
                      </a:r>
                      <a:endParaRPr lang="ru-RU" sz="1800" baseline="0" dirty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baseline="0" dirty="0">
                          <a:effectLst/>
                        </a:rPr>
                        <a:t>Квантовый компьютер</a:t>
                      </a:r>
                      <a:endParaRPr lang="ru-RU" sz="1800" baseline="0" dirty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10454908"/>
                  </a:ext>
                </a:extLst>
              </a:tr>
              <a:tr h="546518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baseline="0" dirty="0">
                          <a:effectLst/>
                        </a:rPr>
                        <a:t>Логика</a:t>
                      </a:r>
                      <a:endParaRPr lang="ru-RU" sz="1800" baseline="0" dirty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0 / 1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aseline="0" dirty="0">
                          <a:effectLst/>
                        </a:rPr>
                        <a:t>`a|0&gt; + b|1&gt;, a^2+b^2=1`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483620"/>
                  </a:ext>
                </a:extLst>
              </a:tr>
              <a:tr h="644676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baseline="0" dirty="0">
                          <a:effectLst/>
                        </a:rPr>
                        <a:t>Физика</a:t>
                      </a:r>
                      <a:endParaRPr lang="ru-RU" sz="1800" baseline="0" dirty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Полупроводниковый транзистор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Квантовый объект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17679871"/>
                  </a:ext>
                </a:extLst>
              </a:tr>
              <a:tr h="617815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baseline="0" dirty="0">
                          <a:effectLst/>
                        </a:rPr>
                        <a:t>Носитель инф.</a:t>
                      </a:r>
                      <a:endParaRPr lang="ru-RU" sz="1800" baseline="0" dirty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Уровни напряжения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Поляризация, спин,…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8853675"/>
                  </a:ext>
                </a:extLst>
              </a:tr>
              <a:tr h="668000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baseline="0" dirty="0">
                          <a:effectLst/>
                        </a:rPr>
                        <a:t>Операции</a:t>
                      </a:r>
                      <a:endParaRPr lang="ru-RU" sz="1800" baseline="0" dirty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aseline="0" dirty="0">
                          <a:effectLst/>
                        </a:rPr>
                        <a:t>NOT, AND, OR, XOR </a:t>
                      </a:r>
                      <a:r>
                        <a:rPr lang="en-US" sz="1800" baseline="0" dirty="0" err="1">
                          <a:effectLst/>
                        </a:rPr>
                        <a:t>над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битами</a:t>
                      </a:r>
                      <a:br>
                        <a:rPr lang="en-US" sz="1800" baseline="0" dirty="0">
                          <a:effectLst/>
                        </a:rPr>
                      </a:br>
                      <a:endParaRPr lang="en-US" sz="1800" baseline="0" dirty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Вентили: </a:t>
                      </a:r>
                      <a:r>
                        <a:rPr lang="en-US" sz="1800" baseline="0" dirty="0">
                          <a:effectLst/>
                        </a:rPr>
                        <a:t>CNOT, </a:t>
                      </a:r>
                      <a:r>
                        <a:rPr lang="ru-RU" sz="1800" baseline="0" dirty="0">
                          <a:effectLst/>
                        </a:rPr>
                        <a:t>Адамара,…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8010379"/>
                  </a:ext>
                </a:extLst>
              </a:tr>
              <a:tr h="647554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baseline="0" dirty="0">
                          <a:effectLst/>
                        </a:rPr>
                        <a:t>Взаимосвязь</a:t>
                      </a:r>
                      <a:endParaRPr lang="ru-RU" sz="1800" baseline="0" dirty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Полупроводниковый чип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Запутанность между собой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65570714"/>
                  </a:ext>
                </a:extLst>
              </a:tr>
              <a:tr h="693400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baseline="0" dirty="0">
                          <a:effectLst/>
                        </a:rPr>
                        <a:t>Алгоритмы</a:t>
                      </a:r>
                      <a:endParaRPr lang="ru-RU" sz="1800" baseline="0" dirty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Стандартные (см. Кнут)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Специальные (Шор, Гровер)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0155806"/>
                  </a:ext>
                </a:extLst>
              </a:tr>
              <a:tr h="803900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baseline="0" dirty="0">
                          <a:effectLst/>
                        </a:rPr>
                        <a:t>Принцип</a:t>
                      </a:r>
                      <a:endParaRPr lang="ru-RU" sz="1800" baseline="0" dirty="0">
                        <a:effectLst/>
                      </a:endParaRP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Цифровой, детерминированный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aseline="0" dirty="0">
                          <a:effectLst/>
                        </a:rPr>
                        <a:t>Аналоговый, вероятностный</a:t>
                      </a:r>
                    </a:p>
                  </a:txBody>
                  <a:tcPr marL="47326" marR="47326" marT="23663" marB="35495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738428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8B2B61C-ADE1-4901-899A-C29F1359D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kumimoji="0" lang="ru-RU" altLang="ru-RU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2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7D37F-B1DC-4C19-9CDB-D5DCA636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025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Принципы работы квантового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83E8A-68AA-4C2E-8E6F-3C2E3E24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08727"/>
            <a:ext cx="10058400" cy="4160367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Сутью квантовых вычислений (реализации цепочки квантовых вентилей над системой связанных </a:t>
            </a:r>
            <a:r>
              <a:rPr lang="ru-RU" b="1" dirty="0" err="1">
                <a:solidFill>
                  <a:schemeClr val="tx1"/>
                </a:solidFill>
              </a:rPr>
              <a:t>кубитов</a:t>
            </a:r>
            <a:r>
              <a:rPr lang="ru-RU" b="1" dirty="0">
                <a:solidFill>
                  <a:schemeClr val="tx1"/>
                </a:solidFill>
              </a:rPr>
              <a:t>) является тот факт, что вычисление происходит во всех параллельных мирах одновременно.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916D03D-B452-4B90-A401-F05434AA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6634"/>
            <a:ext cx="5628409" cy="425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CE8DDB0-E2D0-4FBE-8660-E03A1475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5" y="3258692"/>
            <a:ext cx="5405903" cy="237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19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A3556-C82A-4532-8116-9A2E72D2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Характеристики квантовых компьютеров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8B142-2B8F-49CA-9787-B83723C1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1. Количество </a:t>
            </a:r>
            <a:r>
              <a:rPr lang="ru-RU" dirty="0" err="1">
                <a:solidFill>
                  <a:schemeClr val="tx1"/>
                </a:solidFill>
              </a:rPr>
              <a:t>кубитов</a:t>
            </a:r>
            <a:r>
              <a:rPr lang="ru-RU" dirty="0">
                <a:solidFill>
                  <a:schemeClr val="tx1"/>
                </a:solidFill>
              </a:rPr>
              <a:t> и архитектура процессора.</a:t>
            </a:r>
          </a:p>
          <a:p>
            <a:r>
              <a:rPr lang="ru-RU" dirty="0">
                <a:solidFill>
                  <a:schemeClr val="tx1"/>
                </a:solidFill>
              </a:rPr>
              <a:t>2. Время удержания когерентности (время </a:t>
            </a:r>
            <a:r>
              <a:rPr lang="ru-RU" dirty="0" err="1">
                <a:solidFill>
                  <a:schemeClr val="tx1"/>
                </a:solidFill>
              </a:rPr>
              <a:t>декогеренции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r>
              <a:rPr lang="ru-RU" dirty="0">
                <a:solidFill>
                  <a:schemeClr val="tx1"/>
                </a:solidFill>
              </a:rPr>
              <a:t>3. Уровень ошибок.</a:t>
            </a:r>
          </a:p>
          <a:p>
            <a:r>
              <a:rPr lang="ru-RU" dirty="0">
                <a:solidFill>
                  <a:schemeClr val="tx1"/>
                </a:solidFill>
              </a:rPr>
              <a:t>4. Цена, доступность, условия содержания, время амортизации, инструменты программирования, и т.д.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9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2C79D-45C1-4AFC-8964-34339CF9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89" y="277367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Количество </a:t>
            </a:r>
            <a:r>
              <a:rPr lang="ru-RU" dirty="0" err="1">
                <a:solidFill>
                  <a:schemeClr val="tx1"/>
                </a:solidFill>
              </a:rPr>
              <a:t>кубитов</a:t>
            </a:r>
            <a:r>
              <a:rPr lang="ru-RU" dirty="0">
                <a:solidFill>
                  <a:schemeClr val="tx1"/>
                </a:solidFill>
              </a:rPr>
              <a:t> и архитектура процессора.</a:t>
            </a:r>
          </a:p>
        </p:txBody>
      </p:sp>
      <p:pic>
        <p:nvPicPr>
          <p:cNvPr id="6" name="Picture 2" descr="Картинки по запросу &quot;кубиты процессор&quot;">
            <a:extLst>
              <a:ext uri="{FF2B5EF4-FFF2-40B4-BE49-F238E27FC236}">
                <a16:creationId xmlns:a16="http://schemas.microsoft.com/office/drawing/2014/main" id="{FDA3FA23-4948-489F-962F-2ADBA84C9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016" y="2024882"/>
            <a:ext cx="71437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E0709D8-44D7-4C41-9907-8216A7B19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16346"/>
              </p:ext>
            </p:extLst>
          </p:nvPr>
        </p:nvGraphicFramePr>
        <p:xfrm>
          <a:off x="286327" y="3297382"/>
          <a:ext cx="4405747" cy="2515354"/>
        </p:xfrm>
        <a:graphic>
          <a:graphicData uri="http://schemas.openxmlformats.org/drawingml/2006/table">
            <a:tbl>
              <a:tblPr/>
              <a:tblGrid>
                <a:gridCol w="1161444">
                  <a:extLst>
                    <a:ext uri="{9D8B030D-6E8A-4147-A177-3AD203B41FA5}">
                      <a16:colId xmlns:a16="http://schemas.microsoft.com/office/drawing/2014/main" val="4175633811"/>
                    </a:ext>
                  </a:extLst>
                </a:gridCol>
                <a:gridCol w="1041429">
                  <a:extLst>
                    <a:ext uri="{9D8B030D-6E8A-4147-A177-3AD203B41FA5}">
                      <a16:colId xmlns:a16="http://schemas.microsoft.com/office/drawing/2014/main" val="3625743724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1764740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536252230"/>
                    </a:ext>
                  </a:extLst>
                </a:gridCol>
              </a:tblGrid>
              <a:tr h="6601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Computer Name</a:t>
                      </a: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 Qubits</a:t>
                      </a: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Max paired</a:t>
                      </a: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T2 (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мкс)</a:t>
                      </a: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30291193"/>
                  </a:ext>
                </a:extLst>
              </a:tr>
              <a:tr h="927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IBM Q System One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b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b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b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30228703"/>
                  </a:ext>
                </a:extLst>
              </a:tr>
              <a:tr h="927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Google Sycamore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b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ru-RU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b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~150-200</a:t>
                      </a:r>
                      <a:b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B="68580" anchor="ctr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490929"/>
                  </a:ext>
                </a:extLst>
              </a:tr>
            </a:tbl>
          </a:graphicData>
        </a:graphic>
      </p:graphicFrame>
      <p:pic>
        <p:nvPicPr>
          <p:cNvPr id="8" name="Рисунок 7" descr="Одна шестеренка">
            <a:extLst>
              <a:ext uri="{FF2B5EF4-FFF2-40B4-BE49-F238E27FC236}">
                <a16:creationId xmlns:a16="http://schemas.microsoft.com/office/drawing/2014/main" id="{9D85A27F-26C0-4F99-97E5-746767C8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11032"/>
            <a:ext cx="914400" cy="914400"/>
          </a:xfrm>
          <a:prstGeom prst="rect">
            <a:avLst/>
          </a:prstGeom>
        </p:spPr>
      </p:pic>
      <p:pic>
        <p:nvPicPr>
          <p:cNvPr id="10" name="Рисунок 9" descr="Одна шестеренка">
            <a:extLst>
              <a:ext uri="{FF2B5EF4-FFF2-40B4-BE49-F238E27FC236}">
                <a16:creationId xmlns:a16="http://schemas.microsoft.com/office/drawing/2014/main" id="{9C0F0CB9-F3A6-4318-9A9C-B7B13734F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2743" y="-37889"/>
            <a:ext cx="914400" cy="914400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6A8880E-7D0C-4DC1-A6F1-5348F060BE31}"/>
              </a:ext>
            </a:extLst>
          </p:cNvPr>
          <p:cNvGrpSpPr/>
          <p:nvPr/>
        </p:nvGrpSpPr>
        <p:grpSpPr>
          <a:xfrm>
            <a:off x="498763" y="212436"/>
            <a:ext cx="11046691" cy="5890491"/>
            <a:chOff x="536142" y="-37186"/>
            <a:chExt cx="10913718" cy="6140114"/>
          </a:xfrm>
        </p:grpSpPr>
        <p:pic>
          <p:nvPicPr>
            <p:cNvPr id="12" name="Рисунок 11" descr="Одна шестеренка">
              <a:extLst>
                <a:ext uri="{FF2B5EF4-FFF2-40B4-BE49-F238E27FC236}">
                  <a16:creationId xmlns:a16="http://schemas.microsoft.com/office/drawing/2014/main" id="{E715CB02-CB23-4C1C-B3FD-5B834A18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142" y="5188528"/>
              <a:ext cx="914400" cy="914400"/>
            </a:xfrm>
            <a:prstGeom prst="rect">
              <a:avLst/>
            </a:prstGeom>
          </p:spPr>
        </p:pic>
        <p:pic>
          <p:nvPicPr>
            <p:cNvPr id="14" name="Рисунок 13" descr="Одна шестеренка">
              <a:extLst>
                <a:ext uri="{FF2B5EF4-FFF2-40B4-BE49-F238E27FC236}">
                  <a16:creationId xmlns:a16="http://schemas.microsoft.com/office/drawing/2014/main" id="{EE06B56A-679D-458F-87E9-B6ABA7FE5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2284" y="4886038"/>
              <a:ext cx="914400" cy="914400"/>
            </a:xfrm>
            <a:prstGeom prst="rect">
              <a:avLst/>
            </a:prstGeom>
          </p:spPr>
        </p:pic>
        <p:pic>
          <p:nvPicPr>
            <p:cNvPr id="15" name="Рисунок 14" descr="Одна шестеренка">
              <a:extLst>
                <a:ext uri="{FF2B5EF4-FFF2-40B4-BE49-F238E27FC236}">
                  <a16:creationId xmlns:a16="http://schemas.microsoft.com/office/drawing/2014/main" id="{349B2742-0BE2-4EF6-A1D8-68179C254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85335" y="4580083"/>
              <a:ext cx="914400" cy="914400"/>
            </a:xfrm>
            <a:prstGeom prst="rect">
              <a:avLst/>
            </a:prstGeom>
          </p:spPr>
        </p:pic>
        <p:pic>
          <p:nvPicPr>
            <p:cNvPr id="16" name="Рисунок 15" descr="Одна шестеренка">
              <a:extLst>
                <a:ext uri="{FF2B5EF4-FFF2-40B4-BE49-F238E27FC236}">
                  <a16:creationId xmlns:a16="http://schemas.microsoft.com/office/drawing/2014/main" id="{85EA12B8-5CD2-4DE1-A2B6-490C65E42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98386" y="4248729"/>
              <a:ext cx="914400" cy="914400"/>
            </a:xfrm>
            <a:prstGeom prst="rect">
              <a:avLst/>
            </a:prstGeom>
          </p:spPr>
        </p:pic>
        <p:pic>
          <p:nvPicPr>
            <p:cNvPr id="17" name="Рисунок 16" descr="Одна шестеренка">
              <a:extLst>
                <a:ext uri="{FF2B5EF4-FFF2-40B4-BE49-F238E27FC236}">
                  <a16:creationId xmlns:a16="http://schemas.microsoft.com/office/drawing/2014/main" id="{533BD2AC-8EAA-4195-A54D-91FB7319D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5124" y="4085362"/>
              <a:ext cx="914400" cy="914400"/>
            </a:xfrm>
            <a:prstGeom prst="rect">
              <a:avLst/>
            </a:prstGeom>
          </p:spPr>
        </p:pic>
        <p:pic>
          <p:nvPicPr>
            <p:cNvPr id="18" name="Рисунок 17" descr="Одна шестеренка">
              <a:extLst>
                <a:ext uri="{FF2B5EF4-FFF2-40B4-BE49-F238E27FC236}">
                  <a16:creationId xmlns:a16="http://schemas.microsoft.com/office/drawing/2014/main" id="{4BA60E1D-E9BD-461C-A692-FB1BC2AA4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8175" y="3724855"/>
              <a:ext cx="914400" cy="914400"/>
            </a:xfrm>
            <a:prstGeom prst="rect">
              <a:avLst/>
            </a:prstGeom>
          </p:spPr>
        </p:pic>
        <p:pic>
          <p:nvPicPr>
            <p:cNvPr id="19" name="Рисунок 18" descr="Одна шестеренка">
              <a:extLst>
                <a:ext uri="{FF2B5EF4-FFF2-40B4-BE49-F238E27FC236}">
                  <a16:creationId xmlns:a16="http://schemas.microsoft.com/office/drawing/2014/main" id="{6E0DBC1F-4D3F-49D9-988F-06805EAC5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7041" y="3391191"/>
              <a:ext cx="914400" cy="914400"/>
            </a:xfrm>
            <a:prstGeom prst="rect">
              <a:avLst/>
            </a:prstGeom>
          </p:spPr>
        </p:pic>
        <p:pic>
          <p:nvPicPr>
            <p:cNvPr id="20" name="Рисунок 19" descr="Одна шестеренка">
              <a:extLst>
                <a:ext uri="{FF2B5EF4-FFF2-40B4-BE49-F238E27FC236}">
                  <a16:creationId xmlns:a16="http://schemas.microsoft.com/office/drawing/2014/main" id="{652C84E5-E237-4C4F-9E3E-A6A3FEC56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9558" y="3080235"/>
              <a:ext cx="914400" cy="914400"/>
            </a:xfrm>
            <a:prstGeom prst="rect">
              <a:avLst/>
            </a:prstGeom>
          </p:spPr>
        </p:pic>
        <p:pic>
          <p:nvPicPr>
            <p:cNvPr id="21" name="Рисунок 20" descr="Одна шестеренка">
              <a:extLst>
                <a:ext uri="{FF2B5EF4-FFF2-40B4-BE49-F238E27FC236}">
                  <a16:creationId xmlns:a16="http://schemas.microsoft.com/office/drawing/2014/main" id="{DA3AAB96-863A-429F-B1EC-C1FD32B99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92074" y="2764569"/>
              <a:ext cx="914400" cy="914400"/>
            </a:xfrm>
            <a:prstGeom prst="rect">
              <a:avLst/>
            </a:prstGeom>
          </p:spPr>
        </p:pic>
        <p:pic>
          <p:nvPicPr>
            <p:cNvPr id="22" name="Рисунок 21" descr="Одна шестеренка">
              <a:extLst>
                <a:ext uri="{FF2B5EF4-FFF2-40B4-BE49-F238E27FC236}">
                  <a16:creationId xmlns:a16="http://schemas.microsoft.com/office/drawing/2014/main" id="{450E4F31-572B-4198-8391-D777705B0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00941" y="2415555"/>
              <a:ext cx="914400" cy="914400"/>
            </a:xfrm>
            <a:prstGeom prst="rect">
              <a:avLst/>
            </a:prstGeom>
          </p:spPr>
        </p:pic>
        <p:pic>
          <p:nvPicPr>
            <p:cNvPr id="23" name="Рисунок 22" descr="Одна шестеренка">
              <a:extLst>
                <a:ext uri="{FF2B5EF4-FFF2-40B4-BE49-F238E27FC236}">
                  <a16:creationId xmlns:a16="http://schemas.microsoft.com/office/drawing/2014/main" id="{8078FBFC-A223-4953-9555-336630B5D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3457" y="2066541"/>
              <a:ext cx="914400" cy="914400"/>
            </a:xfrm>
            <a:prstGeom prst="rect">
              <a:avLst/>
            </a:prstGeom>
          </p:spPr>
        </p:pic>
        <p:pic>
          <p:nvPicPr>
            <p:cNvPr id="24" name="Рисунок 23" descr="Одна шестеренка">
              <a:extLst>
                <a:ext uri="{FF2B5EF4-FFF2-40B4-BE49-F238E27FC236}">
                  <a16:creationId xmlns:a16="http://schemas.microsoft.com/office/drawing/2014/main" id="{B1E04CF7-B6E9-42F2-B11B-477224A37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0186" y="1728124"/>
              <a:ext cx="914400" cy="914400"/>
            </a:xfrm>
            <a:prstGeom prst="rect">
              <a:avLst/>
            </a:prstGeom>
          </p:spPr>
        </p:pic>
        <p:pic>
          <p:nvPicPr>
            <p:cNvPr id="25" name="Рисунок 24" descr="Одна шестеренка">
              <a:extLst>
                <a:ext uri="{FF2B5EF4-FFF2-40B4-BE49-F238E27FC236}">
                  <a16:creationId xmlns:a16="http://schemas.microsoft.com/office/drawing/2014/main" id="{9DD86710-E364-4AF9-B757-69D6889C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02863" y="1389707"/>
              <a:ext cx="914400" cy="914400"/>
            </a:xfrm>
            <a:prstGeom prst="rect">
              <a:avLst/>
            </a:prstGeom>
          </p:spPr>
        </p:pic>
        <p:pic>
          <p:nvPicPr>
            <p:cNvPr id="26" name="Рисунок 25" descr="Одна шестеренка">
              <a:extLst>
                <a:ext uri="{FF2B5EF4-FFF2-40B4-BE49-F238E27FC236}">
                  <a16:creationId xmlns:a16="http://schemas.microsoft.com/office/drawing/2014/main" id="{6348D860-99A8-459F-A7C0-EBD03B983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4115" y="1072652"/>
              <a:ext cx="914400" cy="914400"/>
            </a:xfrm>
            <a:prstGeom prst="rect">
              <a:avLst/>
            </a:prstGeom>
          </p:spPr>
        </p:pic>
        <p:pic>
          <p:nvPicPr>
            <p:cNvPr id="27" name="Рисунок 26" descr="Одна шестеренка">
              <a:extLst>
                <a:ext uri="{FF2B5EF4-FFF2-40B4-BE49-F238E27FC236}">
                  <a16:creationId xmlns:a16="http://schemas.microsoft.com/office/drawing/2014/main" id="{BDC549A0-3141-4982-9602-D429599EF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2269" y="717263"/>
              <a:ext cx="914400" cy="914400"/>
            </a:xfrm>
            <a:prstGeom prst="rect">
              <a:avLst/>
            </a:prstGeom>
          </p:spPr>
        </p:pic>
        <p:pic>
          <p:nvPicPr>
            <p:cNvPr id="28" name="Рисунок 27" descr="Одна шестеренка">
              <a:extLst>
                <a:ext uri="{FF2B5EF4-FFF2-40B4-BE49-F238E27FC236}">
                  <a16:creationId xmlns:a16="http://schemas.microsoft.com/office/drawing/2014/main" id="{F5B69FB3-DFA7-471A-BA17-36B1D2FD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4659" y="542925"/>
              <a:ext cx="914400" cy="914400"/>
            </a:xfrm>
            <a:prstGeom prst="rect">
              <a:avLst/>
            </a:prstGeom>
          </p:spPr>
        </p:pic>
        <p:pic>
          <p:nvPicPr>
            <p:cNvPr id="29" name="Рисунок 28" descr="Одна шестеренка">
              <a:extLst>
                <a:ext uri="{FF2B5EF4-FFF2-40B4-BE49-F238E27FC236}">
                  <a16:creationId xmlns:a16="http://schemas.microsoft.com/office/drawing/2014/main" id="{4F725165-2299-4A83-9A35-48F8860A2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2480" y="215189"/>
              <a:ext cx="914400" cy="914400"/>
            </a:xfrm>
            <a:prstGeom prst="rect">
              <a:avLst/>
            </a:prstGeom>
          </p:spPr>
        </p:pic>
        <p:pic>
          <p:nvPicPr>
            <p:cNvPr id="30" name="Рисунок 29" descr="Одна шестеренка">
              <a:extLst>
                <a:ext uri="{FF2B5EF4-FFF2-40B4-BE49-F238E27FC236}">
                  <a16:creationId xmlns:a16="http://schemas.microsoft.com/office/drawing/2014/main" id="{F0806CA8-D9CF-4CD8-9B87-E10C7C5E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78484" y="85725"/>
              <a:ext cx="914400" cy="914400"/>
            </a:xfrm>
            <a:prstGeom prst="rect">
              <a:avLst/>
            </a:prstGeom>
          </p:spPr>
        </p:pic>
        <p:pic>
          <p:nvPicPr>
            <p:cNvPr id="31" name="Рисунок 30" descr="Одна шестеренка">
              <a:extLst>
                <a:ext uri="{FF2B5EF4-FFF2-40B4-BE49-F238E27FC236}">
                  <a16:creationId xmlns:a16="http://schemas.microsoft.com/office/drawing/2014/main" id="{10440BA2-12CF-40A2-B89E-6A96EE01F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44488" y="-37186"/>
              <a:ext cx="914400" cy="914400"/>
            </a:xfrm>
            <a:prstGeom prst="rect">
              <a:avLst/>
            </a:prstGeom>
          </p:spPr>
        </p:pic>
        <p:pic>
          <p:nvPicPr>
            <p:cNvPr id="32" name="Рисунок 31" descr="Одна шестеренка">
              <a:extLst>
                <a:ext uri="{FF2B5EF4-FFF2-40B4-BE49-F238E27FC236}">
                  <a16:creationId xmlns:a16="http://schemas.microsoft.com/office/drawing/2014/main" id="{A0FB952C-0875-4577-BE1B-13BC1CD43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35460" y="73171"/>
              <a:ext cx="914400" cy="914400"/>
            </a:xfrm>
            <a:prstGeom prst="rect">
              <a:avLst/>
            </a:prstGeom>
          </p:spPr>
        </p:pic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2A4A65E-06DC-489B-BF2D-7A1A56997843}"/>
              </a:ext>
            </a:extLst>
          </p:cNvPr>
          <p:cNvSpPr/>
          <p:nvPr/>
        </p:nvSpPr>
        <p:spPr>
          <a:xfrm>
            <a:off x="286327" y="1884849"/>
            <a:ext cx="4484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Квантовых компьютеров – нет. Есть квантовые процессоры!</a:t>
            </a:r>
          </a:p>
        </p:txBody>
      </p:sp>
    </p:spTree>
    <p:extLst>
      <p:ext uri="{BB962C8B-B14F-4D97-AF65-F5344CB8AC3E}">
        <p14:creationId xmlns:p14="http://schemas.microsoft.com/office/powerpoint/2010/main" val="354364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D2582-F6F9-43DB-BCB6-325CA608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удержания когерентности (время </a:t>
            </a:r>
            <a:r>
              <a:rPr lang="ru-RU" dirty="0" err="1">
                <a:solidFill>
                  <a:schemeClr val="tx1"/>
                </a:solidFill>
              </a:rPr>
              <a:t>декогеренции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E4E9A3-DFF9-426D-8946-80399F09FE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/>
          <a:stretch/>
        </p:blipFill>
        <p:spPr bwMode="auto">
          <a:xfrm>
            <a:off x="6692631" y="1737360"/>
            <a:ext cx="5499370" cy="270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0E65C1-51EE-455A-A45E-13C6FA09CDCE}"/>
              </a:ext>
            </a:extLst>
          </p:cNvPr>
          <p:cNvSpPr/>
          <p:nvPr/>
        </p:nvSpPr>
        <p:spPr>
          <a:xfrm>
            <a:off x="411804" y="1951672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Максимальное время жизни квантовой системы из нескольких запутанных </a:t>
            </a:r>
            <a:r>
              <a:rPr lang="ru-RU" sz="2000" b="1" dirty="0" err="1"/>
              <a:t>кубитов</a:t>
            </a:r>
            <a:r>
              <a:rPr lang="ru-RU" sz="2000" b="1" dirty="0"/>
              <a:t>, в течение которого она сохраняет свои квантовые свойства и может быть использована для произведения вычислений, называют </a:t>
            </a:r>
            <a:r>
              <a:rPr lang="ru-RU" sz="2000" b="1" u="sng" dirty="0"/>
              <a:t>временем </a:t>
            </a:r>
            <a:r>
              <a:rPr lang="ru-RU" sz="2000" b="1" u="sng" dirty="0" err="1"/>
              <a:t>декогеренции</a:t>
            </a:r>
            <a:r>
              <a:rPr lang="ru-RU" sz="2000" b="1" u="sng" dirty="0"/>
              <a:t>.</a:t>
            </a:r>
          </a:p>
          <a:p>
            <a:endParaRPr lang="ru-RU" sz="2000" b="1" dirty="0"/>
          </a:p>
          <a:p>
            <a:r>
              <a:rPr lang="ru-RU" sz="2000" b="1" dirty="0"/>
              <a:t>150 мкс на: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Инициализацию системы </a:t>
            </a:r>
            <a:r>
              <a:rPr lang="ru-RU" sz="2000" dirty="0" err="1"/>
              <a:t>кубитов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Вычисления (цепочка вентильных операций)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Сбор результата</a:t>
            </a:r>
          </a:p>
          <a:p>
            <a:r>
              <a:rPr lang="ru-RU" sz="2000" b="1" dirty="0"/>
              <a:t>Потом только вероятностный белый шум.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8196" name="Picture 4" descr="Картинки по запросу &quot;фея из золушки&quot;">
            <a:extLst>
              <a:ext uri="{FF2B5EF4-FFF2-40B4-BE49-F238E27FC236}">
                <a16:creationId xmlns:a16="http://schemas.microsoft.com/office/drawing/2014/main" id="{436EA8A0-8BFE-460D-B3B7-2123E2C2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631" y="4034048"/>
            <a:ext cx="5499369" cy="28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73459D0-7D10-40F0-A8AE-E687F5242EA1}"/>
              </a:ext>
            </a:extLst>
          </p:cNvPr>
          <p:cNvSpPr/>
          <p:nvPr/>
        </p:nvSpPr>
        <p:spPr>
          <a:xfrm>
            <a:off x="9679020" y="4114800"/>
            <a:ext cx="25129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Через 150 мкс твои программы превратятся в тыкву!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8080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515</Words>
  <Application>Microsoft Office PowerPoint</Application>
  <PresentationFormat>Широкоэкранный</PresentationFormat>
  <Paragraphs>105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Ретро</vt:lpstr>
      <vt:lpstr>Физические основы квантового компьютера </vt:lpstr>
      <vt:lpstr>Разделы</vt:lpstr>
      <vt:lpstr>Квантовый объект (микромир)</vt:lpstr>
      <vt:lpstr>Квантовая система</vt:lpstr>
      <vt:lpstr>Сравнение квантового и обычного компьютера</vt:lpstr>
      <vt:lpstr>Принципы работы квантового компьютера</vt:lpstr>
      <vt:lpstr>Характеристики квантовых компьютеров </vt:lpstr>
      <vt:lpstr>Количество кубитов и архитектура процессора.</vt:lpstr>
      <vt:lpstr>Время удержания когерентности (время декогеренции)</vt:lpstr>
      <vt:lpstr>Уровень ошибок</vt:lpstr>
      <vt:lpstr>Цена, доступность, условия содержания, время амортизации, инструменты программирования, и т.д. 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Физические основы квантового компьютера</dc:title>
  <dc:creator>Энмай</dc:creator>
  <cp:lastModifiedBy>Энмай</cp:lastModifiedBy>
  <cp:revision>25</cp:revision>
  <dcterms:created xsi:type="dcterms:W3CDTF">2020-03-22T19:33:16Z</dcterms:created>
  <dcterms:modified xsi:type="dcterms:W3CDTF">2020-03-22T23:43:12Z</dcterms:modified>
</cp:coreProperties>
</file>