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0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3" r:id="rId14"/>
    <p:sldId id="282" r:id="rId15"/>
    <p:sldId id="284" r:id="rId16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7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76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374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3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631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9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98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08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42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83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9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90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09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22.03.2020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22.03.2020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9916" y="1484784"/>
            <a:ext cx="9144000" cy="2667000"/>
          </a:xfrm>
        </p:spPr>
        <p:txBody>
          <a:bodyPr rtlCol="0"/>
          <a:lstStyle/>
          <a:p>
            <a:pPr rtl="0"/>
            <a:r>
              <a:rPr lang="ru-RU" dirty="0" smtClean="0"/>
              <a:t>Математические основы квантовых компьютеров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9916" y="4941168"/>
            <a:ext cx="9829600" cy="141994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 smtClean="0"/>
              <a:t>Представление вычислений с помощью линейной </a:t>
            </a:r>
            <a:r>
              <a:rPr lang="ru-RU" dirty="0" smtClean="0"/>
              <a:t>алгебры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 err="1" smtClean="0"/>
              <a:t>Кубиты</a:t>
            </a:r>
            <a:r>
              <a:rPr lang="ru-RU" dirty="0" smtClean="0"/>
              <a:t>, суперпозиция и квантовые логические </a:t>
            </a:r>
            <a:r>
              <a:rPr lang="ru-RU" dirty="0" smtClean="0"/>
              <a:t>элементы</a:t>
            </a:r>
            <a:r>
              <a:rPr lang="en-US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err="1" smtClean="0"/>
              <a:t>Кубиты</a:t>
            </a:r>
            <a:r>
              <a:rPr lang="ru-RU" dirty="0" smtClean="0"/>
              <a:t> и суперпозиция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761207" y="1988840"/>
                <a:ext cx="10666411" cy="4267200"/>
              </a:xfrm>
            </p:spPr>
            <p:txBody>
              <a:bodyPr rtlCol="0">
                <a:normAutofit lnSpcReduction="10000"/>
              </a:bodyPr>
              <a:lstStyle/>
              <a:p>
                <a:r>
                  <a:rPr lang="ru-RU" dirty="0" smtClean="0"/>
                  <a:t>Всё сказанное с классическими битами справедливо и с </a:t>
                </a:r>
                <a:r>
                  <a:rPr lang="ru-RU" dirty="0" err="1" smtClean="0"/>
                  <a:t>кубитами</a:t>
                </a:r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Вектор </a:t>
                </a:r>
                <a:r>
                  <a:rPr lang="ru-RU" dirty="0" err="1" smtClean="0"/>
                  <a:t>кубита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, а и </a:t>
                </a:r>
                <a:r>
                  <a:rPr lang="en-US" dirty="0" smtClean="0"/>
                  <a:t>b</a:t>
                </a:r>
                <a:r>
                  <a:rPr lang="ru-RU" dirty="0" smtClean="0"/>
                  <a:t> – комплексные числа</a:t>
                </a:r>
                <a:r>
                  <a:rPr lang="en-US" dirty="0" smtClean="0"/>
                  <a:t>, </a:t>
                </a:r>
                <a:r>
                  <a:rPr lang="ru-RU" dirty="0" smtClean="0"/>
                  <a:t>для которых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dirty="0" smtClean="0"/>
                  <a:t>;</a:t>
                </a:r>
              </a:p>
              <a:p>
                <a:r>
                  <a:rPr lang="ru-RU" dirty="0" err="1" smtClean="0"/>
                  <a:t>Кубит</a:t>
                </a:r>
                <a:r>
                  <a:rPr lang="ru-RU" dirty="0" smtClean="0"/>
                  <a:t> в суперпозиции, когда он не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 smtClean="0"/>
                  <a:t> и не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ru-RU" dirty="0" smtClean="0">
                    <a:ea typeface="Cambria Math" panose="02040503050406030204" pitchFamily="18" charset="0"/>
                  </a:rPr>
                  <a:t>При измерении </a:t>
                </a:r>
                <a:r>
                  <a:rPr lang="ru-RU" dirty="0" err="1" smtClean="0">
                    <a:ea typeface="Cambria Math" panose="02040503050406030204" pitchFamily="18" charset="0"/>
                  </a:rPr>
                  <a:t>кубит</a:t>
                </a:r>
                <a:r>
                  <a:rPr lang="ru-RU" dirty="0" smtClean="0">
                    <a:ea typeface="Cambria Math" panose="02040503050406030204" pitchFamily="18" charset="0"/>
                  </a:rPr>
                  <a:t> выходит из суперпозиции и становится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или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smtClean="0">
                    <a:ea typeface="Cambria Math" panose="02040503050406030204" pitchFamily="18" charset="0"/>
                  </a:rPr>
                  <a:t>;</a:t>
                </a:r>
                <a:endParaRPr lang="ru-RU" dirty="0" smtClean="0">
                  <a:ea typeface="Cambria Math" panose="02040503050406030204" pitchFamily="18" charset="0"/>
                </a:endParaRPr>
              </a:p>
              <a:p>
                <a:r>
                  <a:rPr lang="ru-RU" dirty="0" err="1" smtClean="0">
                    <a:ea typeface="Cambria Math" panose="02040503050406030204" pitchFamily="18" charset="0"/>
                  </a:rPr>
                  <a:t>Кубит</a:t>
                </a:r>
                <a:r>
                  <a:rPr lang="ru-RU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станет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 smtClean="0">
                    <a:ea typeface="Cambria Math" panose="02040503050406030204" pitchFamily="18" charset="0"/>
                  </a:rPr>
                  <a:t> с вероятностью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, и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ru-RU" dirty="0" smtClean="0">
                    <a:ea typeface="Cambria Math" panose="02040503050406030204" pitchFamily="18" charset="0"/>
                  </a:rPr>
                  <a:t> с вероятностью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Пример: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имеет 50% вероятность стать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 smtClean="0">
                    <a:ea typeface="Cambria Math" panose="02040503050406030204" pitchFamily="18" charset="0"/>
                  </a:rPr>
                  <a:t> или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 smtClean="0">
                    <a:ea typeface="Cambria Math" panose="02040503050406030204" pitchFamily="18" charset="0"/>
                  </a:rPr>
                  <a:t>;</a:t>
                </a:r>
                <a:r>
                  <a:rPr lang="ru-RU" dirty="0" smtClean="0">
                    <a:ea typeface="Cambria Math" panose="02040503050406030204" pitchFamily="18" charset="0"/>
                  </a:rPr>
                  <a:t> 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207" y="1988840"/>
                <a:ext cx="10666411" cy="4267200"/>
              </a:xfrm>
              <a:blipFill rotWithShape="0">
                <a:blip r:embed="rId3"/>
                <a:stretch>
                  <a:fillRect l="-914" t="-2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0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5820" y="836712"/>
                <a:ext cx="9001000" cy="193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Парные </a:t>
                </a:r>
                <a:r>
                  <a:rPr lang="ru-RU" sz="2400" dirty="0" err="1" smtClean="0"/>
                  <a:t>кубиты</a:t>
                </a:r>
                <a:r>
                  <a:rPr lang="ru-RU" sz="2400" dirty="0" smtClean="0"/>
                  <a:t> определяются тензорным произведением:</a:t>
                </a:r>
                <a:endParaRPr lang="en-US" sz="2400" dirty="0" smtClean="0"/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endParaRPr lang="ru-RU" sz="2400" dirty="0" smtClean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=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0" y="836712"/>
                <a:ext cx="9001000" cy="1937453"/>
              </a:xfrm>
              <a:prstGeom prst="rect">
                <a:avLst/>
              </a:prstGeom>
              <a:blipFill rotWithShape="0">
                <a:blip r:embed="rId3"/>
                <a:stretch>
                  <a:fillRect l="-949" t="-4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5820" y="3356992"/>
                <a:ext cx="11089232" cy="216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sz="2400" dirty="0" smtClean="0"/>
                  <a:t>Пример: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eqArr>
                          </m:e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                     25% </a:t>
                </a:r>
                <a:r>
                  <a:rPr lang="ru-RU" sz="2400" dirty="0" smtClean="0"/>
                  <a:t>стать одним из </a:t>
                </a:r>
                <a:r>
                  <a:rPr lang="en-US" sz="3600" dirty="0">
                    <a:solidFill>
                      <a:prstClr val="white"/>
                    </a:solidFill>
                  </a:rPr>
                  <a:t>ı</a:t>
                </a:r>
                <a:r>
                  <a:rPr lang="en-US" sz="24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3600" dirty="0">
                    <a:solidFill>
                      <a:prstClr val="white"/>
                    </a:solidFill>
                  </a:rPr>
                  <a:t>›</a:t>
                </a:r>
                <a:r>
                  <a:rPr lang="ru-RU" sz="2000" dirty="0">
                    <a:solidFill>
                      <a:prstClr val="white"/>
                    </a:solidFill>
                  </a:rPr>
                  <a:t> </a:t>
                </a:r>
                <a:r>
                  <a:rPr lang="ru-RU" sz="2400" dirty="0" smtClean="0"/>
                  <a:t>, </a:t>
                </a:r>
                <a:r>
                  <a:rPr lang="en-US" sz="3600" dirty="0" smtClean="0">
                    <a:solidFill>
                      <a:prstClr val="white"/>
                    </a:solidFill>
                  </a:rPr>
                  <a:t>ı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600" dirty="0" smtClean="0">
                    <a:solidFill>
                      <a:prstClr val="white"/>
                    </a:solidFill>
                  </a:rPr>
                  <a:t>›</a:t>
                </a:r>
                <a:r>
                  <a:rPr lang="ru-RU" sz="2000" dirty="0" smtClean="0"/>
                  <a:t> , </a:t>
                </a:r>
                <a:r>
                  <a:rPr lang="en-US" sz="3600" dirty="0" err="1" smtClean="0">
                    <a:solidFill>
                      <a:prstClr val="white"/>
                    </a:solidFill>
                  </a:rPr>
                  <a:t>ı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600" dirty="0">
                    <a:solidFill>
                      <a:prstClr val="white"/>
                    </a:solidFill>
                  </a:rPr>
                  <a:t>›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, </a:t>
                </a:r>
                <a:r>
                  <a:rPr lang="en-US" sz="3600" dirty="0" err="1" smtClean="0">
                    <a:solidFill>
                      <a:prstClr val="white"/>
                    </a:solidFill>
                  </a:rPr>
                  <a:t>ı</a:t>
                </a:r>
                <a:r>
                  <a:rPr lang="ru-RU" sz="24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600" dirty="0" smtClean="0">
                    <a:solidFill>
                      <a:prstClr val="white"/>
                    </a:solidFill>
                  </a:rPr>
                  <a:t>›</a:t>
                </a:r>
                <a:r>
                  <a:rPr lang="ru-RU" sz="3600" dirty="0" smtClean="0">
                    <a:solidFill>
                      <a:prstClr val="white"/>
                    </a:solidFill>
                  </a:rPr>
                  <a:t>.</a:t>
                </a:r>
                <a:r>
                  <a:rPr lang="ru-RU" sz="2000" dirty="0" smtClean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0" y="3356992"/>
                <a:ext cx="11089232" cy="2169184"/>
              </a:xfrm>
              <a:prstGeom prst="rect">
                <a:avLst/>
              </a:prstGeom>
              <a:blipFill rotWithShape="0">
                <a:blip r:embed="rId4"/>
                <a:stretch>
                  <a:fillRect l="-880" t="-39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9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Операции над </a:t>
            </a:r>
            <a:r>
              <a:rPr lang="ru-RU" dirty="0" err="1" smtClean="0"/>
              <a:t>кубитами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r>
                  <a:rPr lang="ru-RU" dirty="0" smtClean="0"/>
                  <a:t>Все матричные операции работают и в случае квантовых битов (инверсия бита, </a:t>
                </a:r>
                <a:r>
                  <a:rPr lang="en-US" dirty="0" smtClean="0"/>
                  <a:t>CNOT</a:t>
                </a:r>
                <a:r>
                  <a:rPr lang="ru-RU" dirty="0" smtClean="0"/>
                  <a:t> и т.д.)</a:t>
                </a:r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Матричные операции описывают действия на </a:t>
                </a:r>
                <a:r>
                  <a:rPr lang="ru-RU" dirty="0" err="1" smtClean="0"/>
                  <a:t>кубиты</a:t>
                </a:r>
                <a:r>
                  <a:rPr lang="ru-RU" dirty="0" smtClean="0"/>
                  <a:t> устройств, которые меняют какую-то характеристику </a:t>
                </a:r>
                <a:r>
                  <a:rPr lang="ru-RU" dirty="0" err="1" smtClean="0"/>
                  <a:t>кубита</a:t>
                </a:r>
                <a:r>
                  <a:rPr lang="ru-RU" dirty="0" smtClean="0"/>
                  <a:t>, например спин или поляризацию, но не приводят к исчезновению суперпозиции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0  1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1  0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33" t="-2000" r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7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Квантовый вентиль Адамара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ru-RU" dirty="0"/>
                  <a:t>Переводит нулевой или единичный бит в состояние равной суперпозиции</a:t>
                </a:r>
                <a:r>
                  <a:rPr lang="en-US" dirty="0" smtClean="0"/>
                  <a:t>;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H </a:t>
                </a:r>
                <a:r>
                  <a:rPr lang="en-US" sz="3600" dirty="0" smtClean="0">
                    <a:solidFill>
                      <a:prstClr val="white"/>
                    </a:solidFill>
                  </a:rPr>
                  <a:t>ı</a:t>
                </a:r>
                <a:r>
                  <a:rPr lang="en-US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600" dirty="0">
                    <a:solidFill>
                      <a:prstClr val="white"/>
                    </a:solidFill>
                  </a:rPr>
                  <a:t>› </a:t>
                </a:r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H </a:t>
                </a:r>
                <a:r>
                  <a:rPr lang="en-US" sz="3600" dirty="0" smtClean="0">
                    <a:solidFill>
                      <a:prstClr val="white"/>
                    </a:solidFill>
                  </a:rPr>
                  <a:t>ı</a:t>
                </a:r>
                <a:r>
                  <a:rPr lang="en-US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3600" dirty="0" smtClean="0">
                    <a:solidFill>
                      <a:prstClr val="white"/>
                    </a:solidFill>
                  </a:rPr>
                  <a:t>› </a:t>
                </a:r>
                <a:r>
                  <a:rPr lang="ru-RU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Квантовый вентиль Адамара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ru-RU" dirty="0" smtClean="0"/>
                  <a:t>Обратимость операции</a:t>
                </a:r>
                <a:r>
                  <a:rPr lang="en-US" dirty="0" smtClean="0"/>
                  <a:t>;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/>
                  <a:t>Можно  выйти из суперпозиции без измерения</a:t>
                </a:r>
                <a:r>
                  <a:rPr lang="en-US" dirty="0"/>
                  <a:t>;</a:t>
                </a:r>
              </a:p>
              <a:p>
                <a:r>
                  <a:rPr lang="ru-RU" dirty="0"/>
                  <a:t>Позволяет делать квантовые вычисления не вероятностными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Состояния на единичной окружности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16935" y="1969846"/>
            <a:ext cx="9144000" cy="4267200"/>
          </a:xfrm>
        </p:spPr>
        <p:txBody>
          <a:bodyPr rtlCol="0"/>
          <a:lstStyle/>
          <a:p>
            <a:pPr marL="0" indent="0">
              <a:buNone/>
            </a:pPr>
            <a:r>
              <a:rPr lang="en-US" dirty="0" smtClean="0"/>
              <a:t>NOT                                                                                    H</a:t>
            </a:r>
            <a:endParaRPr lang="ru-RU" dirty="0" smtClean="0"/>
          </a:p>
        </p:txBody>
      </p:sp>
      <p:sp>
        <p:nvSpPr>
          <p:cNvPr id="5" name="Овал 4"/>
          <p:cNvSpPr/>
          <p:nvPr/>
        </p:nvSpPr>
        <p:spPr>
          <a:xfrm>
            <a:off x="1989956" y="2420888"/>
            <a:ext cx="3240360" cy="331236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030516" y="2382416"/>
            <a:ext cx="3240360" cy="331236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349996" y="2811016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504187" y="2318792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04187" y="5592688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884007" y="393650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135822" y="393650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654252" y="2811016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349996" y="508518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654252" y="508518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8529804" y="2294586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7390556" y="2811016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932819" y="389925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7390556" y="508518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8529804" y="5592688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10148734" y="389925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9694812" y="5085184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694812" y="2811016"/>
            <a:ext cx="211898" cy="20419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6477" y="2498778"/>
                <a:ext cx="972618" cy="46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77" y="2498778"/>
                <a:ext cx="972618" cy="460447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61046" y="3770389"/>
                <a:ext cx="819422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046" y="3770389"/>
                <a:ext cx="819422" cy="461921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6477" y="5106589"/>
                <a:ext cx="972618" cy="46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77" y="5106589"/>
                <a:ext cx="972618" cy="460447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63687" y="3846111"/>
                <a:ext cx="97261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87" y="3846111"/>
                <a:ext cx="972618" cy="461921"/>
              </a:xfrm>
              <a:prstGeom prst="rect">
                <a:avLst/>
              </a:prstGeom>
              <a:blipFill rotWithShape="0"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4754" y="2833160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54" y="2833160"/>
                <a:ext cx="792088" cy="8812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1599" y="4541844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99" y="4541844"/>
                <a:ext cx="792088" cy="8812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19941" y="2855110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41" y="2855110"/>
                <a:ext cx="792088" cy="8812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119095" y="4351387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095" y="4351387"/>
                <a:ext cx="792088" cy="8812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130538" y="2855110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538" y="2855110"/>
                <a:ext cx="792088" cy="8812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541210" y="3768927"/>
                <a:ext cx="819422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210" y="3768927"/>
                <a:ext cx="819422" cy="461921"/>
              </a:xfrm>
              <a:prstGeom prst="rect">
                <a:avLst/>
              </a:prstGeom>
              <a:blipFill rotWithShape="0"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136088" y="4410823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088" y="4410823"/>
                <a:ext cx="792088" cy="88126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0581" y="5187280"/>
                <a:ext cx="972618" cy="46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81" y="5187280"/>
                <a:ext cx="972618" cy="460447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85510" y="4466111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10" y="4466111"/>
                <a:ext cx="792088" cy="88126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21497" y="3807639"/>
                <a:ext cx="97261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7" y="3807639"/>
                <a:ext cx="972618" cy="461921"/>
              </a:xfrm>
              <a:prstGeom prst="rect">
                <a:avLst/>
              </a:prstGeom>
              <a:blipFill rotWithShape="0"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460501" y="2827359"/>
                <a:ext cx="792088" cy="8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01" y="2827359"/>
                <a:ext cx="792088" cy="88126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64387" y="2457787"/>
                <a:ext cx="972618" cy="46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387" y="2457787"/>
                <a:ext cx="972618" cy="460447"/>
              </a:xfrm>
              <a:prstGeom prst="rect">
                <a:avLst/>
              </a:prstGeom>
              <a:blipFill rotWithShape="0"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Соединительная линия уступом 43"/>
          <p:cNvCxnSpPr/>
          <p:nvPr/>
        </p:nvCxnSpPr>
        <p:spPr>
          <a:xfrm>
            <a:off x="1946328" y="4279719"/>
            <a:ext cx="1498562" cy="1453536"/>
          </a:xfrm>
          <a:prstGeom prst="bentConnector3">
            <a:avLst>
              <a:gd name="adj1" fmla="val -705"/>
            </a:avLst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/>
          <p:nvPr/>
        </p:nvCxnSpPr>
        <p:spPr>
          <a:xfrm>
            <a:off x="3799799" y="2411922"/>
            <a:ext cx="1498562" cy="1453536"/>
          </a:xfrm>
          <a:prstGeom prst="bentConnector3">
            <a:avLst>
              <a:gd name="adj1" fmla="val 100706"/>
            </a:avLst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130561" y="3588652"/>
            <a:ext cx="1097553" cy="986782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Развернутая стрелка 59"/>
          <p:cNvSpPr/>
          <p:nvPr/>
        </p:nvSpPr>
        <p:spPr>
          <a:xfrm>
            <a:off x="4505485" y="2465605"/>
            <a:ext cx="404672" cy="428600"/>
          </a:xfrm>
          <a:prstGeom prst="utur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1" name="Развернутая стрелка 60"/>
          <p:cNvSpPr/>
          <p:nvPr/>
        </p:nvSpPr>
        <p:spPr>
          <a:xfrm rot="12855515">
            <a:off x="2147658" y="5227935"/>
            <a:ext cx="404672" cy="428600"/>
          </a:xfrm>
          <a:prstGeom prst="utur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8177598" y="3708626"/>
            <a:ext cx="458155" cy="1376558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8846866" y="3064373"/>
            <a:ext cx="458155" cy="1376558"/>
          </a:xfrm>
          <a:prstGeom prst="straightConnector1">
            <a:avLst/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/>
          <p:nvPr/>
        </p:nvCxnSpPr>
        <p:spPr>
          <a:xfrm rot="16200000" flipH="1">
            <a:off x="6582242" y="4511165"/>
            <a:ext cx="1125647" cy="330315"/>
          </a:xfrm>
          <a:prstGeom prst="bentConnector3">
            <a:avLst>
              <a:gd name="adj1" fmla="val 102630"/>
            </a:avLst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/>
          <p:nvPr/>
        </p:nvCxnSpPr>
        <p:spPr>
          <a:xfrm rot="16200000" flipH="1">
            <a:off x="9644710" y="3235343"/>
            <a:ext cx="1125647" cy="330315"/>
          </a:xfrm>
          <a:prstGeom prst="bentConnector3">
            <a:avLst>
              <a:gd name="adj1" fmla="val -1486"/>
            </a:avLst>
          </a:prstGeom>
          <a:ln w="2540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Векторная запись классических битов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marL="0" indent="0">
                  <a:buNone/>
                </a:pPr>
                <a:r>
                  <a:rPr lang="ru-RU" dirty="0" smtClean="0"/>
                  <a:t>Бит со значением </a:t>
                </a:r>
                <a:r>
                  <a:rPr lang="ru-RU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 smtClean="0"/>
                  <a:t> записывается как </a:t>
                </a:r>
                <a:r>
                  <a:rPr lang="en-US" sz="4000" dirty="0" smtClean="0"/>
                  <a:t>ı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4000" dirty="0" smtClean="0"/>
                  <a:t>›</a:t>
                </a:r>
                <a:r>
                  <a:rPr lang="ru-RU" sz="4000" dirty="0" smtClean="0"/>
                  <a:t> </a:t>
                </a:r>
                <a:r>
                  <a:rPr lang="ru-RU" dirty="0" smtClean="0"/>
                  <a:t>(вектор Дирака)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Бит со значением </a:t>
                </a:r>
                <a:r>
                  <a:rPr lang="ru-RU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ru-RU" dirty="0" smtClean="0"/>
                  <a:t> записывается как </a:t>
                </a:r>
                <a:r>
                  <a:rPr lang="en-US" sz="4000" dirty="0" err="1" smtClean="0"/>
                  <a:t>ı</a:t>
                </a:r>
                <a:r>
                  <a:rPr lang="ru-RU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4000" dirty="0" smtClean="0"/>
                  <a:t>›</a:t>
                </a:r>
                <a:endParaRPr lang="ru-RU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67" t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Матричное умножение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𝑐𝑧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0  1  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0  0  1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0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Операции с битами в матричной форме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ождественность:     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b="0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Отрицание: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1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Равенство нулю: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1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Равенство единице: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1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67" t="-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67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Обратимые операции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ru-RU" dirty="0" smtClean="0"/>
              <a:t>Использоваться будут обратимые операции, чтобы не стиралась информация:</a:t>
            </a:r>
          </a:p>
          <a:p>
            <a:r>
              <a:rPr lang="ru-RU" dirty="0" smtClean="0"/>
              <a:t>Тождественность</a:t>
            </a:r>
            <a:r>
              <a:rPr lang="en-US" dirty="0" smtClean="0"/>
              <a:t>;</a:t>
            </a:r>
          </a:p>
          <a:p>
            <a:r>
              <a:rPr lang="ru-RU" dirty="0" smtClean="0"/>
              <a:t>Отрицание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Квантовые компьютеры используют только обратимые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6697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Тензорное произведение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558924" y="1970112"/>
                <a:ext cx="9144000" cy="4267200"/>
              </a:xfrm>
            </p:spPr>
            <p:txBody>
              <a:bodyPr rtlCol="0">
                <a:normAutofit fontScale="250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9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9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d>
                              <m:d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sz="9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96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/>
                  <a:t>        </a:t>
                </a:r>
              </a:p>
              <a:p>
                <a:pPr marL="0" indent="0">
                  <a:buNone/>
                </a:pPr>
                <a:endParaRPr lang="en-US" sz="9600" dirty="0" smtClean="0"/>
              </a:p>
              <a:p>
                <a:pPr marL="0" indent="0" algn="ctr">
                  <a:buNone/>
                </a:pPr>
                <a:r>
                  <a:rPr lang="en-US" sz="960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9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  <m:r>
                      <a:rPr lang="en-US" sz="9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d>
                      <m:d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nary>
                          <m:naryPr>
                            <m:chr m:val="⨂"/>
                            <m:subHide m:val="on"/>
                            <m:supHide m:val="on"/>
                            <m:ctrlPr>
                              <a:rPr lang="ru-RU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9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9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9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9600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960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924" y="1970112"/>
                <a:ext cx="9144000" cy="4267200"/>
              </a:xfrm>
              <a:blipFill rotWithShape="0">
                <a:blip r:embed="rId3"/>
                <a:stretch>
                  <a:fillRect t="-5429"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8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Результат: парные биты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765820" y="1772816"/>
                <a:ext cx="9144000" cy="4267200"/>
              </a:xfrm>
            </p:spPr>
            <p:txBody>
              <a:bodyPr rtlCol="0"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6000" dirty="0" smtClean="0"/>
                  <a:t>ı</a:t>
                </a:r>
                <a:r>
                  <a:rPr lang="en-US" sz="1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</a:t>
                </a:r>
                <a:r>
                  <a:rPr lang="en-US" sz="16000" dirty="0" smtClean="0"/>
                  <a:t>›</a:t>
                </a:r>
                <a:r>
                  <a:rPr lang="ru-RU" sz="96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9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96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/>
                  <a:t>                                      </a:t>
                </a:r>
                <a:r>
                  <a:rPr lang="en-US" sz="16000" dirty="0" smtClean="0"/>
                  <a:t>ı</a:t>
                </a:r>
                <a:r>
                  <a:rPr lang="en-US" sz="1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01</a:t>
                </a:r>
                <a:r>
                  <a:rPr lang="en-US" sz="16000" dirty="0" smtClean="0"/>
                  <a:t>›</a:t>
                </a:r>
                <a:r>
                  <a:rPr lang="ru-RU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/>
                  <a:t>    </a:t>
                </a:r>
              </a:p>
              <a:p>
                <a:pPr marL="0" indent="0">
                  <a:buNone/>
                </a:pPr>
                <a:endParaRPr lang="en-US" sz="9600" dirty="0"/>
              </a:p>
              <a:p>
                <a:pPr marL="0" indent="0">
                  <a:buNone/>
                </a:pPr>
                <a:r>
                  <a:rPr lang="en-US" sz="16000" dirty="0" smtClean="0"/>
                  <a:t>ı</a:t>
                </a:r>
                <a:r>
                  <a:rPr lang="en-US" sz="1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6000" dirty="0" smtClean="0"/>
                  <a:t>›</a:t>
                </a:r>
                <a:r>
                  <a:rPr lang="ru-RU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/>
                  <a:t>    </a:t>
                </a:r>
                <a:r>
                  <a:rPr lang="en-US" sz="9600" dirty="0" smtClean="0"/>
                  <a:t>                                  </a:t>
                </a:r>
                <a:r>
                  <a:rPr lang="en-US" sz="16000" dirty="0" smtClean="0"/>
                  <a:t>ı</a:t>
                </a:r>
                <a:r>
                  <a:rPr lang="en-US" sz="1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6000" dirty="0" smtClean="0"/>
                  <a:t>›</a:t>
                </a:r>
                <a:r>
                  <a:rPr lang="ru-RU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9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9600" dirty="0" smtClean="0"/>
              </a:p>
              <a:p>
                <a:pPr marL="0" indent="0">
                  <a:buNone/>
                </a:pPr>
                <a:r>
                  <a:rPr lang="en-US" sz="16000" dirty="0" smtClean="0">
                    <a:solidFill>
                      <a:prstClr val="white"/>
                    </a:solidFill>
                  </a:rPr>
                  <a:t>ı</a:t>
                </a:r>
                <a:r>
                  <a:rPr lang="en-US" sz="1120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16000" dirty="0" smtClean="0">
                    <a:solidFill>
                      <a:prstClr val="white"/>
                    </a:solidFill>
                  </a:rPr>
                  <a:t>›</a:t>
                </a:r>
                <a:r>
                  <a:rPr lang="ru-RU" sz="9600" dirty="0">
                    <a:solidFill>
                      <a:prstClr val="white"/>
                    </a:solidFill>
                  </a:rPr>
                  <a:t>= </a:t>
                </a:r>
                <a:r>
                  <a:rPr lang="en-US" sz="16000" dirty="0" smtClean="0"/>
                  <a:t>ı</a:t>
                </a:r>
                <a:r>
                  <a:rPr lang="en-US" sz="1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  <a:r>
                  <a:rPr lang="en-US" sz="16000" dirty="0" smtClean="0"/>
                  <a:t>›</a:t>
                </a:r>
                <a:r>
                  <a:rPr lang="ru-RU" sz="96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9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9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9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sz="13700" dirty="0"/>
                  <a:t> </a:t>
                </a:r>
                <a14:m>
                  <m:oMath xmlns:m="http://schemas.openxmlformats.org/officeDocument/2006/math">
                    <m:r>
                      <a:rPr lang="en-US" sz="9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96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960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820" y="1772816"/>
                <a:ext cx="9144000" cy="4267200"/>
              </a:xfrm>
              <a:blipFill rotWithShape="0">
                <a:blip r:embed="rId3"/>
                <a:stretch>
                  <a:fillRect l="-2400" t="-5143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50396" y="4941168"/>
                <a:ext cx="5112568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sz="2400" dirty="0" smtClean="0"/>
                  <a:t>Парное состояние </a:t>
                </a:r>
                <a:r>
                  <a:rPr lang="en-US" sz="2400" dirty="0"/>
                  <a:t>n-</a:t>
                </a:r>
                <a:r>
                  <a:rPr lang="ru-RU" sz="2400" dirty="0"/>
                  <a:t>битов – вектор размерности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4941168"/>
                <a:ext cx="5112568" cy="757130"/>
              </a:xfrm>
              <a:prstGeom prst="rect">
                <a:avLst/>
              </a:prstGeom>
              <a:blipFill rotWithShape="0">
                <a:blip r:embed="rId4"/>
                <a:stretch>
                  <a:fillRect l="-1788" t="-11290" b="-1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8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Оператор </a:t>
            </a:r>
            <a:r>
              <a:rPr lang="en-US" dirty="0" smtClean="0"/>
              <a:t>CNOT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72598" cy="4267200"/>
              </a:xfrm>
            </p:spPr>
            <p:txBody>
              <a:bodyPr rtlCol="0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Условное НЕ:</a:t>
                </a:r>
              </a:p>
              <a:p>
                <a:r>
                  <a:rPr lang="ru-RU" dirty="0" smtClean="0"/>
                  <a:t>Операция над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парами битами. Один из них контрольный, другой – целевой</a:t>
                </a:r>
                <a:r>
                  <a:rPr lang="en-US" dirty="0" smtClean="0"/>
                  <a:t>;</a:t>
                </a:r>
                <a:endParaRPr lang="ru-RU" dirty="0" smtClean="0"/>
              </a:p>
              <a:p>
                <a:r>
                  <a:rPr lang="ru-RU" dirty="0" smtClean="0"/>
                  <a:t>Если контрольный бит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ru-RU" dirty="0" smtClean="0"/>
                  <a:t> – целевой бит инвертируется</a:t>
                </a:r>
                <a:r>
                  <a:rPr lang="en-US" dirty="0" smtClean="0"/>
                  <a:t>;</a:t>
                </a:r>
                <a:endParaRPr lang="ru-RU" dirty="0" smtClean="0"/>
              </a:p>
              <a:p>
                <a:r>
                  <a:rPr lang="ru-RU" dirty="0" smtClean="0"/>
                  <a:t>Если контрольный бит 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ru-RU" dirty="0" smtClean="0"/>
                  <a:t> – целевой бит не меняется</a:t>
                </a:r>
                <a:r>
                  <a:rPr lang="en-US" dirty="0" smtClean="0"/>
                  <a:t>;</a:t>
                </a:r>
                <a:endParaRPr lang="ru-RU" dirty="0" smtClean="0"/>
              </a:p>
              <a:p>
                <a:r>
                  <a:rPr lang="ru-RU" dirty="0" smtClean="0"/>
                  <a:t>Контрольный бит никогда не меняется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00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 smtClean="0"/>
                  <a:t> 00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01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ru-RU" dirty="0" smtClean="0"/>
                  <a:t>01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10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 smtClean="0"/>
                  <a:t> 01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ru-RU" dirty="0" smtClean="0"/>
                  <a:t>11</a:t>
                </a:r>
                <a:r>
                  <a:rPr lang="ru-RU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 smtClean="0"/>
                  <a:t> 10                                       </a:t>
                </a:r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72598" cy="4267200"/>
              </a:xfrm>
              <a:blipFill rotWithShape="0">
                <a:blip r:embed="rId3"/>
                <a:stretch>
                  <a:fillRect l="-795" t="-3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34372" y="4365104"/>
                <a:ext cx="3960440" cy="1368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/>
                  <a:t>         C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0  0  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1  0  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0  0  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0  1  0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4365104"/>
                <a:ext cx="3960440" cy="1368452"/>
              </a:xfrm>
              <a:prstGeom prst="rect">
                <a:avLst/>
              </a:prstGeom>
              <a:blipFill rotWithShape="0">
                <a:blip r:embed="rId4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Оператор </a:t>
            </a:r>
            <a:r>
              <a:rPr lang="en-US" dirty="0" smtClean="0"/>
              <a:t>CNOT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972598" cy="4267200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 </a:t>
                </a:r>
                <a:r>
                  <a:rPr lang="en-US" sz="4000" dirty="0" smtClean="0">
                    <a:solidFill>
                      <a:prstClr val="white"/>
                    </a:solidFill>
                  </a:rPr>
                  <a:t>ı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r>
                  <a:rPr lang="en-US" sz="4000" dirty="0">
                    <a:solidFill>
                      <a:prstClr val="white"/>
                    </a:solidFill>
                  </a:rPr>
                  <a:t>›</a:t>
                </a:r>
                <a:r>
                  <a:rPr lang="ru-RU" dirty="0" smtClean="0">
                    <a:solidFill>
                      <a:prstClr val="white"/>
                    </a:solidFill>
                  </a:rPr>
                  <a:t>=</a:t>
                </a:r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nary>
                          <m:naryPr>
                            <m:chr m:val="⨂"/>
                            <m:subHide m:val="on"/>
                            <m:supHide m:val="on"/>
                            <m:ctrlPr>
                              <a:rPr lang="ru-RU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1  0  0  0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0  1  0  0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0  0  0  1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0  0  1  0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</a:t>
                </a:r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= </a:t>
                </a:r>
                <a:r>
                  <a:rPr lang="en-US" sz="3600" dirty="0">
                    <a:solidFill>
                      <a:prstClr val="white"/>
                    </a:solidFill>
                  </a:rPr>
                  <a:t>ı</a:t>
                </a:r>
                <a:r>
                  <a:rPr lang="en-US" dirty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3600" dirty="0" smtClean="0">
                    <a:solidFill>
                      <a:prstClr val="white"/>
                    </a:solidFill>
                  </a:rPr>
                  <a:t>›</a:t>
                </a:r>
              </a:p>
              <a:p>
                <a:pPr marL="0" indent="0">
                  <a:buNone/>
                </a:pPr>
                <a:endParaRPr lang="en-US" sz="3600" dirty="0" smtClean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 </a:t>
                </a:r>
                <a:r>
                  <a:rPr lang="en-US" sz="4000" dirty="0" smtClean="0">
                    <a:solidFill>
                      <a:prstClr val="white"/>
                    </a:solidFill>
                  </a:rPr>
                  <a:t>ı</a:t>
                </a:r>
                <a:r>
                  <a:rPr lang="en-US" sz="280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sz="4000" dirty="0" smtClean="0">
                    <a:solidFill>
                      <a:prstClr val="white"/>
                    </a:solidFill>
                  </a:rPr>
                  <a:t>›</a:t>
                </a:r>
                <a:r>
                  <a:rPr lang="ru-RU" dirty="0">
                    <a:solidFill>
                      <a:prstClr val="white"/>
                    </a:solidFill>
                  </a:rPr>
                  <a:t>=</a:t>
                </a:r>
                <a:r>
                  <a:rPr lang="en-US" dirty="0">
                    <a:solidFill>
                      <a:prstClr val="white"/>
                    </a:solidFill>
                  </a:rPr>
                  <a:t>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nary>
                          <m:naryPr>
                            <m:chr m:val="⨂"/>
                            <m:subHide m:val="on"/>
                            <m:supHide m:val="on"/>
                            <m:ctrlPr>
                              <a:rPr lang="ru-RU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1  0  0  0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0  1  0  0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0  0  0  1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0  0  1  0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</a:t>
                </a:r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nary>
                      <m:naryPr>
                        <m:chr m:val="⨂"/>
                        <m:subHide m:val="on"/>
                        <m:supHide m:val="on"/>
                        <m:ctrlPr>
                          <a:rPr lang="ru-RU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/>
                  <a:t>= </a:t>
                </a:r>
                <a:r>
                  <a:rPr lang="en-US" sz="3600" smtClean="0">
                    <a:solidFill>
                      <a:prstClr val="white"/>
                    </a:solidFill>
                  </a:rPr>
                  <a:t>ı</a:t>
                </a:r>
                <a:r>
                  <a:rPr lang="en-US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r>
                  <a:rPr lang="en-US" sz="3600" smtClean="0">
                    <a:solidFill>
                      <a:prstClr val="white"/>
                    </a:solidFill>
                  </a:rPr>
                  <a:t>›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14" name="Объект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972598" cy="4267200"/>
              </a:xfrm>
              <a:blipFill rotWithShape="0">
                <a:blip r:embed="rId3"/>
                <a:stretch>
                  <a:fillRect l="-978" t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4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школьной доской (широкоэкранный формат)</Template>
  <TotalTime>179</TotalTime>
  <Words>253</Words>
  <Application>Microsoft Office PowerPoint</Application>
  <PresentationFormat>Произвольный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Consolas</vt:lpstr>
      <vt:lpstr>Corbel</vt:lpstr>
      <vt:lpstr>Школьная доска (16x9)</vt:lpstr>
      <vt:lpstr>Математические основы квантовых компьютеров</vt:lpstr>
      <vt:lpstr>Векторная запись классических битов</vt:lpstr>
      <vt:lpstr>Матричное умножение </vt:lpstr>
      <vt:lpstr>Операции с битами в матричной форме</vt:lpstr>
      <vt:lpstr>Обратимые операции</vt:lpstr>
      <vt:lpstr>Тензорное произведение</vt:lpstr>
      <vt:lpstr>Результат: парные биты</vt:lpstr>
      <vt:lpstr>Оператор CNOT</vt:lpstr>
      <vt:lpstr>Оператор CNOT</vt:lpstr>
      <vt:lpstr>Кубиты и суперпозиция</vt:lpstr>
      <vt:lpstr>Презентация PowerPoint</vt:lpstr>
      <vt:lpstr>Операции над кубитами</vt:lpstr>
      <vt:lpstr>Квантовый вентиль Адамара</vt:lpstr>
      <vt:lpstr>Квантовый вентиль Адамара</vt:lpstr>
      <vt:lpstr>Состояния на единичной окружности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основы квантовых компьютеров</dc:title>
  <dc:creator>Учетная запись Майкрософт</dc:creator>
  <cp:lastModifiedBy>Учетная запись Майкрософт</cp:lastModifiedBy>
  <cp:revision>61</cp:revision>
  <dcterms:created xsi:type="dcterms:W3CDTF">2020-03-22T08:00:36Z</dcterms:created>
  <dcterms:modified xsi:type="dcterms:W3CDTF">2020-03-22T11:23:32Z</dcterms:modified>
</cp:coreProperties>
</file>