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3" r:id="rId5"/>
    <p:sldId id="269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597"/>
    <a:srgbClr val="FE690F"/>
    <a:srgbClr val="F1820E"/>
    <a:srgbClr val="E33F09"/>
    <a:srgbClr val="FFB317"/>
    <a:srgbClr val="099244"/>
    <a:srgbClr val="084D1B"/>
    <a:srgbClr val="E5440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7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180" y="390"/>
      </p:cViewPr>
      <p:guideLst>
        <p:guide orient="horz" pos="212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29AE-34A9-408D-B255-680E48967F78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7614" y="-7257"/>
            <a:ext cx="12199614" cy="6886754"/>
            <a:chOff x="-7614" y="-7257"/>
            <a:chExt cx="12199614" cy="6886754"/>
          </a:xfrm>
        </p:grpSpPr>
        <p:sp>
          <p:nvSpPr>
            <p:cNvPr id="23" name="任意多边形: 形状 22"/>
            <p:cNvSpPr/>
            <p:nvPr/>
          </p:nvSpPr>
          <p:spPr>
            <a:xfrm>
              <a:off x="11396664" y="4342498"/>
              <a:ext cx="795335" cy="2522759"/>
            </a:xfrm>
            <a:custGeom>
              <a:avLst/>
              <a:gdLst>
                <a:gd name="connsiteX0" fmla="*/ 795335 w 795335"/>
                <a:gd name="connsiteY0" fmla="*/ 0 h 2522759"/>
                <a:gd name="connsiteX1" fmla="*/ 795335 w 795335"/>
                <a:gd name="connsiteY1" fmla="*/ 2522759 h 2522759"/>
                <a:gd name="connsiteX2" fmla="*/ 289386 w 795335"/>
                <a:gd name="connsiteY2" fmla="*/ 2522759 h 2522759"/>
                <a:gd name="connsiteX3" fmla="*/ 296241 w 795335"/>
                <a:gd name="connsiteY3" fmla="*/ 2324425 h 2522759"/>
                <a:gd name="connsiteX4" fmla="*/ 0 w 795335"/>
                <a:gd name="connsiteY4" fmla="*/ 504120 h 252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335" h="2522759">
                  <a:moveTo>
                    <a:pt x="795335" y="0"/>
                  </a:moveTo>
                  <a:lnTo>
                    <a:pt x="795335" y="2522759"/>
                  </a:lnTo>
                  <a:lnTo>
                    <a:pt x="289386" y="2522759"/>
                  </a:lnTo>
                  <a:lnTo>
                    <a:pt x="296241" y="2324425"/>
                  </a:lnTo>
                  <a:cubicBezTo>
                    <a:pt x="293461" y="1713490"/>
                    <a:pt x="133056" y="1081658"/>
                    <a:pt x="0" y="5041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7"/>
            <p:cNvSpPr/>
            <p:nvPr/>
          </p:nvSpPr>
          <p:spPr>
            <a:xfrm>
              <a:off x="8215086" y="-2266"/>
              <a:ext cx="3976914" cy="4853782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49750"/>
                <a:gd name="connsiteX1-93" fmla="*/ 3976914 w 3976914"/>
                <a:gd name="connsiteY1-94" fmla="*/ 0 h 4349750"/>
                <a:gd name="connsiteX2-95" fmla="*/ 3976914 w 3976914"/>
                <a:gd name="connsiteY2-96" fmla="*/ 4349750 h 4349750"/>
                <a:gd name="connsiteX3-97" fmla="*/ 3038475 w 3976914"/>
                <a:gd name="connsiteY3-98" fmla="*/ 4327525 h 4349750"/>
                <a:gd name="connsiteX4-99" fmla="*/ 0 w 3976914"/>
                <a:gd name="connsiteY4-100" fmla="*/ 0 h 4349750"/>
                <a:gd name="connsiteX0-101" fmla="*/ 0 w 3976914"/>
                <a:gd name="connsiteY0-102" fmla="*/ 0 h 4841875"/>
                <a:gd name="connsiteX1-103" fmla="*/ 3976914 w 3976914"/>
                <a:gd name="connsiteY1-104" fmla="*/ 0 h 4841875"/>
                <a:gd name="connsiteX2-105" fmla="*/ 3976914 w 3976914"/>
                <a:gd name="connsiteY2-106" fmla="*/ 4349750 h 4841875"/>
                <a:gd name="connsiteX3-107" fmla="*/ 3209925 w 3976914"/>
                <a:gd name="connsiteY3-108" fmla="*/ 4841875 h 4841875"/>
                <a:gd name="connsiteX4-109" fmla="*/ 0 w 3976914"/>
                <a:gd name="connsiteY4-110" fmla="*/ 0 h 4841875"/>
                <a:gd name="connsiteX0-111" fmla="*/ 0 w 3976914"/>
                <a:gd name="connsiteY0-112" fmla="*/ 0 h 4841875"/>
                <a:gd name="connsiteX1-113" fmla="*/ 3976914 w 3976914"/>
                <a:gd name="connsiteY1-114" fmla="*/ 0 h 4841875"/>
                <a:gd name="connsiteX2-115" fmla="*/ 3976914 w 3976914"/>
                <a:gd name="connsiteY2-116" fmla="*/ 4349750 h 4841875"/>
                <a:gd name="connsiteX3-117" fmla="*/ 3209925 w 3976914"/>
                <a:gd name="connsiteY3-118" fmla="*/ 4841875 h 4841875"/>
                <a:gd name="connsiteX4-119" fmla="*/ 0 w 3976914"/>
                <a:gd name="connsiteY4-120" fmla="*/ 0 h 4841875"/>
                <a:gd name="connsiteX0-121" fmla="*/ 0 w 3976914"/>
                <a:gd name="connsiteY0-122" fmla="*/ 0 h 4849019"/>
                <a:gd name="connsiteX1-123" fmla="*/ 3976914 w 3976914"/>
                <a:gd name="connsiteY1-124" fmla="*/ 0 h 4849019"/>
                <a:gd name="connsiteX2-125" fmla="*/ 3976914 w 3976914"/>
                <a:gd name="connsiteY2-126" fmla="*/ 4349750 h 4849019"/>
                <a:gd name="connsiteX3-127" fmla="*/ 3209925 w 3976914"/>
                <a:gd name="connsiteY3-128" fmla="*/ 4849019 h 4849019"/>
                <a:gd name="connsiteX4-129" fmla="*/ 0 w 3976914"/>
                <a:gd name="connsiteY4-130" fmla="*/ 0 h 4849019"/>
                <a:gd name="connsiteX0-131" fmla="*/ 0 w 3976914"/>
                <a:gd name="connsiteY0-132" fmla="*/ 0 h 4853782"/>
                <a:gd name="connsiteX1-133" fmla="*/ 3976914 w 3976914"/>
                <a:gd name="connsiteY1-134" fmla="*/ 0 h 4853782"/>
                <a:gd name="connsiteX2-135" fmla="*/ 3976914 w 3976914"/>
                <a:gd name="connsiteY2-136" fmla="*/ 4349750 h 4853782"/>
                <a:gd name="connsiteX3-137" fmla="*/ 3202781 w 3976914"/>
                <a:gd name="connsiteY3-138" fmla="*/ 4853782 h 4853782"/>
                <a:gd name="connsiteX4-139" fmla="*/ 0 w 3976914"/>
                <a:gd name="connsiteY4-140" fmla="*/ 0 h 4853782"/>
                <a:gd name="connsiteX0-141" fmla="*/ 0 w 3976914"/>
                <a:gd name="connsiteY0-142" fmla="*/ 0 h 4853782"/>
                <a:gd name="connsiteX1-143" fmla="*/ 3976914 w 3976914"/>
                <a:gd name="connsiteY1-144" fmla="*/ 0 h 4853782"/>
                <a:gd name="connsiteX2-145" fmla="*/ 3976914 w 3976914"/>
                <a:gd name="connsiteY2-146" fmla="*/ 4349750 h 4853782"/>
                <a:gd name="connsiteX3-147" fmla="*/ 3202781 w 3976914"/>
                <a:gd name="connsiteY3-148" fmla="*/ 4853782 h 4853782"/>
                <a:gd name="connsiteX4-149" fmla="*/ 0 w 3976914"/>
                <a:gd name="connsiteY4-150" fmla="*/ 0 h 4853782"/>
                <a:gd name="connsiteX0-151" fmla="*/ 0 w 3976914"/>
                <a:gd name="connsiteY0-152" fmla="*/ 0 h 4853782"/>
                <a:gd name="connsiteX1-153" fmla="*/ 3976914 w 3976914"/>
                <a:gd name="connsiteY1-154" fmla="*/ 0 h 4853782"/>
                <a:gd name="connsiteX2-155" fmla="*/ 3976914 w 3976914"/>
                <a:gd name="connsiteY2-156" fmla="*/ 4349750 h 4853782"/>
                <a:gd name="connsiteX3-157" fmla="*/ 3202781 w 3976914"/>
                <a:gd name="connsiteY3-158" fmla="*/ 4853782 h 4853782"/>
                <a:gd name="connsiteX4-159" fmla="*/ 0 w 3976914"/>
                <a:gd name="connsiteY4-160" fmla="*/ 0 h 4853782"/>
                <a:gd name="connsiteX0-161" fmla="*/ 0 w 3976914"/>
                <a:gd name="connsiteY0-162" fmla="*/ 0 h 4853782"/>
                <a:gd name="connsiteX1-163" fmla="*/ 3976914 w 3976914"/>
                <a:gd name="connsiteY1-164" fmla="*/ 0 h 4853782"/>
                <a:gd name="connsiteX2-165" fmla="*/ 3976914 w 3976914"/>
                <a:gd name="connsiteY2-166" fmla="*/ 4349750 h 4853782"/>
                <a:gd name="connsiteX3-167" fmla="*/ 3198018 w 3976914"/>
                <a:gd name="connsiteY3-168" fmla="*/ 4853782 h 4853782"/>
                <a:gd name="connsiteX4-169" fmla="*/ 0 w 3976914"/>
                <a:gd name="connsiteY4-170" fmla="*/ 0 h 4853782"/>
                <a:gd name="connsiteX0-171" fmla="*/ 0 w 3976914"/>
                <a:gd name="connsiteY0-172" fmla="*/ 0 h 4853782"/>
                <a:gd name="connsiteX1-173" fmla="*/ 3976914 w 3976914"/>
                <a:gd name="connsiteY1-174" fmla="*/ 0 h 4853782"/>
                <a:gd name="connsiteX2-175" fmla="*/ 3976914 w 3976914"/>
                <a:gd name="connsiteY2-176" fmla="*/ 4359275 h 4853782"/>
                <a:gd name="connsiteX3-177" fmla="*/ 3198018 w 3976914"/>
                <a:gd name="connsiteY3-178" fmla="*/ 4853782 h 4853782"/>
                <a:gd name="connsiteX4-179" fmla="*/ 0 w 3976914"/>
                <a:gd name="connsiteY4-180" fmla="*/ 0 h 4853782"/>
                <a:gd name="connsiteX0-181" fmla="*/ 0 w 3976914"/>
                <a:gd name="connsiteY0-182" fmla="*/ 0 h 4853782"/>
                <a:gd name="connsiteX1-183" fmla="*/ 3976914 w 3976914"/>
                <a:gd name="connsiteY1-184" fmla="*/ 0 h 4853782"/>
                <a:gd name="connsiteX2-185" fmla="*/ 3976914 w 3976914"/>
                <a:gd name="connsiteY2-186" fmla="*/ 4359275 h 4853782"/>
                <a:gd name="connsiteX3-187" fmla="*/ 3198018 w 3976914"/>
                <a:gd name="connsiteY3-188" fmla="*/ 4853782 h 4853782"/>
                <a:gd name="connsiteX4-189" fmla="*/ 0 w 3976914"/>
                <a:gd name="connsiteY4-190" fmla="*/ 0 h 48537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853782">
                  <a:moveTo>
                    <a:pt x="0" y="0"/>
                  </a:moveTo>
                  <a:lnTo>
                    <a:pt x="3976914" y="0"/>
                  </a:lnTo>
                  <a:lnTo>
                    <a:pt x="3976914" y="4359275"/>
                  </a:lnTo>
                  <a:lnTo>
                    <a:pt x="3198018" y="4853782"/>
                  </a:lnTo>
                  <a:cubicBezTo>
                    <a:pt x="2922586" y="386212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5"/>
            <p:cNvSpPr/>
            <p:nvPr/>
          </p:nvSpPr>
          <p:spPr>
            <a:xfrm>
              <a:off x="-7614" y="-7257"/>
              <a:ext cx="11710196" cy="6872514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  <a:gd name="connsiteX0-51" fmla="*/ 0 w 11707003"/>
                <a:gd name="connsiteY0-52" fmla="*/ 0 h 6872514"/>
                <a:gd name="connsiteX1-53" fmla="*/ 8283121 w 11707003"/>
                <a:gd name="connsiteY1-54" fmla="*/ 0 h 6872514"/>
                <a:gd name="connsiteX2-55" fmla="*/ 11698514 w 11707003"/>
                <a:gd name="connsiteY2-56" fmla="*/ 6872514 h 6872514"/>
                <a:gd name="connsiteX3-57" fmla="*/ 0 w 11707003"/>
                <a:gd name="connsiteY3-58" fmla="*/ 6858000 h 6872514"/>
                <a:gd name="connsiteX4-59" fmla="*/ 0 w 11707003"/>
                <a:gd name="connsiteY4-60" fmla="*/ 0 h 6872514"/>
                <a:gd name="connsiteX0-61" fmla="*/ 0 w 11707623"/>
                <a:gd name="connsiteY0-62" fmla="*/ 0 h 6872514"/>
                <a:gd name="connsiteX1-63" fmla="*/ 8283121 w 11707623"/>
                <a:gd name="connsiteY1-64" fmla="*/ 0 h 6872514"/>
                <a:gd name="connsiteX2-65" fmla="*/ 11698514 w 11707623"/>
                <a:gd name="connsiteY2-66" fmla="*/ 6872514 h 6872514"/>
                <a:gd name="connsiteX3-67" fmla="*/ 0 w 11707623"/>
                <a:gd name="connsiteY3-68" fmla="*/ 6858000 h 6872514"/>
                <a:gd name="connsiteX4-69" fmla="*/ 0 w 11707623"/>
                <a:gd name="connsiteY4-70" fmla="*/ 0 h 6872514"/>
                <a:gd name="connsiteX0-71" fmla="*/ 0 w 11700709"/>
                <a:gd name="connsiteY0-72" fmla="*/ 0 h 6872514"/>
                <a:gd name="connsiteX1-73" fmla="*/ 8283121 w 11700709"/>
                <a:gd name="connsiteY1-74" fmla="*/ 0 h 6872514"/>
                <a:gd name="connsiteX2-75" fmla="*/ 11698514 w 11700709"/>
                <a:gd name="connsiteY2-76" fmla="*/ 6872514 h 6872514"/>
                <a:gd name="connsiteX3-77" fmla="*/ 0 w 11700709"/>
                <a:gd name="connsiteY3-78" fmla="*/ 6858000 h 6872514"/>
                <a:gd name="connsiteX4-79" fmla="*/ 0 w 11700709"/>
                <a:gd name="connsiteY4-80" fmla="*/ 0 h 6872514"/>
                <a:gd name="connsiteX0-81" fmla="*/ 0 w 11711450"/>
                <a:gd name="connsiteY0-82" fmla="*/ 0 h 6872514"/>
                <a:gd name="connsiteX1-83" fmla="*/ 8283121 w 11711450"/>
                <a:gd name="connsiteY1-84" fmla="*/ 0 h 6872514"/>
                <a:gd name="connsiteX2-85" fmla="*/ 11698514 w 11711450"/>
                <a:gd name="connsiteY2-86" fmla="*/ 6872514 h 6872514"/>
                <a:gd name="connsiteX3-87" fmla="*/ 0 w 11711450"/>
                <a:gd name="connsiteY3-88" fmla="*/ 6858000 h 6872514"/>
                <a:gd name="connsiteX4-89" fmla="*/ 0 w 11711450"/>
                <a:gd name="connsiteY4-90" fmla="*/ 0 h 6872514"/>
                <a:gd name="connsiteX0-91" fmla="*/ 0 w 11711918"/>
                <a:gd name="connsiteY0-92" fmla="*/ 0 h 6872514"/>
                <a:gd name="connsiteX1-93" fmla="*/ 8283121 w 11711918"/>
                <a:gd name="connsiteY1-94" fmla="*/ 0 h 6872514"/>
                <a:gd name="connsiteX2-95" fmla="*/ 11698514 w 11711918"/>
                <a:gd name="connsiteY2-96" fmla="*/ 6872514 h 6872514"/>
                <a:gd name="connsiteX3-97" fmla="*/ 0 w 11711918"/>
                <a:gd name="connsiteY3-98" fmla="*/ 6858000 h 6872514"/>
                <a:gd name="connsiteX4-99" fmla="*/ 0 w 11711918"/>
                <a:gd name="connsiteY4-100" fmla="*/ 0 h 6872514"/>
                <a:gd name="connsiteX0-101" fmla="*/ 0 w 11709873"/>
                <a:gd name="connsiteY0-102" fmla="*/ 0 h 6872514"/>
                <a:gd name="connsiteX1-103" fmla="*/ 8283121 w 11709873"/>
                <a:gd name="connsiteY1-104" fmla="*/ 0 h 6872514"/>
                <a:gd name="connsiteX2-105" fmla="*/ 11698514 w 11709873"/>
                <a:gd name="connsiteY2-106" fmla="*/ 6872514 h 6872514"/>
                <a:gd name="connsiteX3-107" fmla="*/ 0 w 11709873"/>
                <a:gd name="connsiteY3-108" fmla="*/ 6858000 h 6872514"/>
                <a:gd name="connsiteX4-109" fmla="*/ 0 w 11709873"/>
                <a:gd name="connsiteY4-110" fmla="*/ 0 h 6872514"/>
                <a:gd name="connsiteX0-111" fmla="*/ 0 w 11710196"/>
                <a:gd name="connsiteY0-112" fmla="*/ 0 h 6872514"/>
                <a:gd name="connsiteX1-113" fmla="*/ 8283121 w 11710196"/>
                <a:gd name="connsiteY1-114" fmla="*/ 0 h 6872514"/>
                <a:gd name="connsiteX2-115" fmla="*/ 11698514 w 11710196"/>
                <a:gd name="connsiteY2-116" fmla="*/ 6872514 h 6872514"/>
                <a:gd name="connsiteX3-117" fmla="*/ 0 w 11710196"/>
                <a:gd name="connsiteY3-118" fmla="*/ 6858000 h 6872514"/>
                <a:gd name="connsiteX4-119" fmla="*/ 0 w 11710196"/>
                <a:gd name="connsiteY4-120" fmla="*/ 0 h 6872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10196" h="6872514">
                  <a:moveTo>
                    <a:pt x="0" y="0"/>
                  </a:moveTo>
                  <a:lnTo>
                    <a:pt x="8283121" y="0"/>
                  </a:lnTo>
                  <a:cubicBezTo>
                    <a:pt x="10526485" y="1621972"/>
                    <a:pt x="11849553" y="5206547"/>
                    <a:pt x="11698514" y="6872514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15086" y="1"/>
              <a:ext cx="3976914" cy="4329906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27525"/>
                <a:gd name="connsiteX1-93" fmla="*/ 3976914 w 3976914"/>
                <a:gd name="connsiteY1-94" fmla="*/ 0 h 4327525"/>
                <a:gd name="connsiteX2-95" fmla="*/ 3976914 w 3976914"/>
                <a:gd name="connsiteY2-96" fmla="*/ 3759200 h 4327525"/>
                <a:gd name="connsiteX3-97" fmla="*/ 3033712 w 3976914"/>
                <a:gd name="connsiteY3-98" fmla="*/ 4327525 h 4327525"/>
                <a:gd name="connsiteX4-99" fmla="*/ 0 w 3976914"/>
                <a:gd name="connsiteY4-100" fmla="*/ 0 h 4327525"/>
                <a:gd name="connsiteX0-101" fmla="*/ 0 w 3976914"/>
                <a:gd name="connsiteY0-102" fmla="*/ 0 h 4329906"/>
                <a:gd name="connsiteX1-103" fmla="*/ 3976914 w 3976914"/>
                <a:gd name="connsiteY1-104" fmla="*/ 0 h 4329906"/>
                <a:gd name="connsiteX2-105" fmla="*/ 3976914 w 3976914"/>
                <a:gd name="connsiteY2-106" fmla="*/ 3759200 h 4329906"/>
                <a:gd name="connsiteX3-107" fmla="*/ 3028950 w 3976914"/>
                <a:gd name="connsiteY3-108" fmla="*/ 4329906 h 4329906"/>
                <a:gd name="connsiteX4-109" fmla="*/ 0 w 3976914"/>
                <a:gd name="connsiteY4-110" fmla="*/ 0 h 43299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329906">
                  <a:moveTo>
                    <a:pt x="0" y="0"/>
                  </a:moveTo>
                  <a:lnTo>
                    <a:pt x="3976914" y="0"/>
                  </a:lnTo>
                  <a:lnTo>
                    <a:pt x="3976914" y="3759200"/>
                  </a:lnTo>
                  <a:lnTo>
                    <a:pt x="3028950" y="4329906"/>
                  </a:lnTo>
                  <a:cubicBezTo>
                    <a:pt x="2679700" y="327157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7614" y="-272"/>
              <a:ext cx="11066786" cy="6879769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059172" h="6858000">
                  <a:moveTo>
                    <a:pt x="0" y="0"/>
                  </a:moveTo>
                  <a:lnTo>
                    <a:pt x="8283121" y="0"/>
                  </a:lnTo>
                  <a:cubicBezTo>
                    <a:pt x="10308771" y="1752600"/>
                    <a:pt x="11181896" y="4829175"/>
                    <a:pt x="11045371" y="6858000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-205740" y="2096770"/>
            <a:ext cx="10524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KLT+Wiener</a:t>
            </a:r>
            <a:r>
              <a:rPr lang="zh-CN" altLang="en-US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的语音增强算法</a:t>
            </a:r>
          </a:p>
        </p:txBody>
      </p:sp>
      <p:sp>
        <p:nvSpPr>
          <p:cNvPr id="19" name="矩形 18"/>
          <p:cNvSpPr/>
          <p:nvPr/>
        </p:nvSpPr>
        <p:spPr>
          <a:xfrm>
            <a:off x="3604260" y="3562351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汇报人：赵展文</a:t>
            </a:r>
          </a:p>
        </p:txBody>
      </p:sp>
      <p:sp>
        <p:nvSpPr>
          <p:cNvPr id="20" name="矩形 19"/>
          <p:cNvSpPr/>
          <p:nvPr/>
        </p:nvSpPr>
        <p:spPr>
          <a:xfrm>
            <a:off x="3514724" y="3888318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日期：</a:t>
            </a:r>
            <a:r>
              <a:rPr lang="en-US" altLang="zh-CN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2025.06.10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E89B46-CBEA-03F9-0C20-5EE9879F5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8" y="442853"/>
            <a:ext cx="2360975" cy="6019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59707" y="242986"/>
            <a:ext cx="3752850" cy="650737"/>
            <a:chOff x="7512050" y="1999215"/>
            <a:chExt cx="3752850" cy="650737"/>
          </a:xfrm>
        </p:grpSpPr>
        <p:sp>
          <p:nvSpPr>
            <p:cNvPr id="2" name="文本框 1"/>
            <p:cNvSpPr txBox="1"/>
            <p:nvPr/>
          </p:nvSpPr>
          <p:spPr>
            <a:xfrm>
              <a:off x="7512050" y="1999215"/>
              <a:ext cx="3752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卡亨南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洛维变换（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KLT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）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12050" y="2342175"/>
              <a:ext cx="375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Karhunen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–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Loève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 Transform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65148" y="1535160"/>
            <a:ext cx="1107258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卡亨南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洛维变换（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）是一种最优的线性变换方法，主要用于数据压缩、特征提取和去相关处理，广泛应用于信号处理、图像处理和模式识别等领域。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是一种使得数据之间尽可能不相关，并将信息尽量集中在少数分量上的线性变换。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5148" y="2325622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数学形式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5148" y="2877173"/>
                <a:ext cx="6838952" cy="134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卡亨南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洛维变换（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KLT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）可用矩阵表示为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思源宋体 Light" panose="02020300000000000000" pitchFamily="18" charset="-122"/>
                        </a:rPr>
                        <m:t>𝑌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思源宋体 Light" panose="02020300000000000000" pitchFamily="18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思源宋体 Light" panose="02020300000000000000" pitchFamily="18" charset="-122"/>
                        </a:rPr>
                        <m:t>𝑇𝑋</m:t>
                      </m:r>
                    </m:oMath>
                  </m:oMathPara>
                </a14:m>
                <a:endParaRPr lang="en-US" altLang="zh-CN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式中：</a:t>
                </a:r>
                <a:r>
                  <a:rPr lang="en-US" altLang="zh-CN" sz="14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思源宋体 Light" panose="020203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𝑋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是要变换的矢量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(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实际观测数据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)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𝑇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是变换矩阵，由要变换的矢量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X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推算出来；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𝑌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是变换后的矢量。</a:t>
                </a:r>
                <a:endParaRPr lang="en-US" altLang="zh-CN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48" y="2877173"/>
                <a:ext cx="6838952" cy="1346907"/>
              </a:xfrm>
              <a:prstGeom prst="rect">
                <a:avLst/>
              </a:prstGeom>
              <a:blipFill>
                <a:blip r:embed="rId2"/>
                <a:stretch>
                  <a:fillRect l="-267" r="-2852" b="-3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F263984-0847-86DD-D72C-CF8FD7C54067}"/>
              </a:ext>
            </a:extLst>
          </p:cNvPr>
          <p:cNvSpPr txBox="1"/>
          <p:nvPr/>
        </p:nvSpPr>
        <p:spPr>
          <a:xfrm>
            <a:off x="559706" y="983609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定义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18AAFC-47A2-3E22-63EE-54628E339518}"/>
              </a:ext>
            </a:extLst>
          </p:cNvPr>
          <p:cNvSpPr txBox="1"/>
          <p:nvPr/>
        </p:nvSpPr>
        <p:spPr>
          <a:xfrm>
            <a:off x="559706" y="4313966"/>
            <a:ext cx="14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特点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D0E38C-4AC0-98B4-6F79-C05055C30DC2}"/>
              </a:ext>
            </a:extLst>
          </p:cNvPr>
          <p:cNvSpPr txBox="1"/>
          <p:nvPr/>
        </p:nvSpPr>
        <p:spPr>
          <a:xfrm>
            <a:off x="559706" y="4865517"/>
            <a:ext cx="375285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最优线性变换：最大限度保留数据能量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去相关处理：转换后各分量互不相关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基于数据自适应：依赖输入数据统计特性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等价于主成分分析（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PCA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1AE614D-CA12-6D62-9DB1-6C4C18C557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5806" r="3390" b="1389"/>
          <a:stretch/>
        </p:blipFill>
        <p:spPr>
          <a:xfrm>
            <a:off x="7444813" y="2476059"/>
            <a:ext cx="4182039" cy="409619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78C43C8-E6E0-0F7B-E549-A01DE465E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3D4ED0B-783A-4261-90CB-82291AE41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9706" y="337521"/>
            <a:ext cx="270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维纳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(Wiener)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滤波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C09E9C-BAC9-E18D-3F14-09EA55078E1E}"/>
              </a:ext>
            </a:extLst>
          </p:cNvPr>
          <p:cNvSpPr txBox="1"/>
          <p:nvPr/>
        </p:nvSpPr>
        <p:spPr>
          <a:xfrm>
            <a:off x="559706" y="983609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C88EEB-2D94-D134-41AE-2DC0D73E3CFD}"/>
                  </a:ext>
                </a:extLst>
              </p:cNvPr>
              <p:cNvSpPr txBox="1"/>
              <p:nvPr/>
            </p:nvSpPr>
            <p:spPr>
              <a:xfrm>
                <a:off x="565148" y="1535160"/>
                <a:ext cx="11072588" cy="180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Wiener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滤波（维纳滤波）是一种最优的线性滤波器，其目标是在含噪信号中尽可能还原出原始信号，常用于去噪、图像恢复和信号估计。也是一种最小均方误差（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MMSE, Minimum Mean Square Error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）滤波器，在统计意义上最优地估计原始信号。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给定观测信号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𝑦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+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𝑛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𝑡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)</m:t>
                    </m:r>
                    <m:r>
                      <a:rPr lang="zh-CN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，</m:t>
                    </m:r>
                  </m:oMath>
                </a14:m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其中：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𝑠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是原始信号，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思源宋体 Light" panose="020203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𝑛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(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𝑡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是噪声，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思源宋体 Light" panose="020203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𝑦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是观测到的信号；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Wiener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滤波的目标是从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𝑦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中尽可能还原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𝑠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，使得估计误差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𝐸</m:t>
                    </m:r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[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宋体 Light" panose="02020300000000000000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宋体 Light" panose="02020300000000000000" pitchFamily="18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宋体 Light" panose="02020300000000000000" pitchFamily="18" charset="-12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  <m:t>𝑠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2</m:t>
                        </m:r>
                      </m:sup>
                    </m:sSup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]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最小。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C88EEB-2D94-D134-41AE-2DC0D73E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48" y="1535160"/>
                <a:ext cx="11072588" cy="1805110"/>
              </a:xfrm>
              <a:prstGeom prst="rect">
                <a:avLst/>
              </a:prstGeom>
              <a:blipFill>
                <a:blip r:embed="rId2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0E9FF91-B84E-3C4F-5B4D-244818925884}"/>
              </a:ext>
            </a:extLst>
          </p:cNvPr>
          <p:cNvSpPr txBox="1"/>
          <p:nvPr/>
        </p:nvSpPr>
        <p:spPr>
          <a:xfrm>
            <a:off x="559706" y="3429000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特点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C04A1B-A9E3-1E49-E77E-4A57DAB0D360}"/>
              </a:ext>
            </a:extLst>
          </p:cNvPr>
          <p:cNvSpPr txBox="1"/>
          <p:nvPr/>
        </p:nvSpPr>
        <p:spPr>
          <a:xfrm>
            <a:off x="559706" y="3979395"/>
            <a:ext cx="11072588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最优性：对于已知信号与噪声统计特性，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Wiener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滤波是最优线性估计器（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MMSE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去噪能力：适用于高斯白噪声等情形下的图像、语音或信号去噪；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实现复杂度：需要估计信号与噪声的功率谱，通常需先估计或假设噪声特性；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平滑效果：能有效平滑噪声，但在边缘或高频区域可能造成模糊。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C5CBEB0-399E-E073-B36A-8012CB60D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3F9E6684-4FE8-6170-0428-DCB7A1F09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59707" y="242986"/>
            <a:ext cx="3752850" cy="650737"/>
            <a:chOff x="7512050" y="1999215"/>
            <a:chExt cx="3752850" cy="650737"/>
          </a:xfrm>
        </p:grpSpPr>
        <p:sp>
          <p:nvSpPr>
            <p:cNvPr id="2" name="文本框 1"/>
            <p:cNvSpPr txBox="1"/>
            <p:nvPr/>
          </p:nvSpPr>
          <p:spPr>
            <a:xfrm>
              <a:off x="7512050" y="1999215"/>
              <a:ext cx="3752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实验设计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12050" y="2342175"/>
              <a:ext cx="375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基于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Matlab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的实验程序设计框图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3CC7981-D0FC-A1A0-B52D-7E9F09B6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45" y="1044732"/>
            <a:ext cx="2330859" cy="55015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B4D41F5-5BE7-FAD0-19E8-3AB00E04D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96"/>
          <a:stretch/>
        </p:blipFill>
        <p:spPr>
          <a:xfrm>
            <a:off x="4928676" y="890844"/>
            <a:ext cx="5901537" cy="588311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A5EC2C-9616-C14F-C49C-02E2F373A0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292BFF2A-D806-B85C-F93A-599295805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5057" y="337521"/>
            <a:ext cx="153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实验结果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A7E685-87C0-0856-7785-09F36F4E6D96}"/>
              </a:ext>
            </a:extLst>
          </p:cNvPr>
          <p:cNvSpPr txBox="1"/>
          <p:nvPr/>
        </p:nvSpPr>
        <p:spPr>
          <a:xfrm>
            <a:off x="683705" y="982500"/>
            <a:ext cx="4974146" cy="490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原始语音信号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清晰可见语音的结构和能量集中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无明显背景噪声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加噪语音信号（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SNR≈10dB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明显出现噪声扰动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语音轮廓可见但边界模糊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真实模拟低信噪环境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增强后语音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结构得以保留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高频增强效果明显，但也存在较多残余噪声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表明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更偏重特征提取而非降噪本身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Wiener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滤波后语音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噪声明显减弱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语音部分较清晰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滤波后的信号能量分布更加集中，主语音成分增强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73F8A0D-8FFF-6C99-24DC-B02CE3831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27" name="图片 26" descr="文本&#10;&#10;描述已自动生成">
            <a:extLst>
              <a:ext uri="{FF2B5EF4-FFF2-40B4-BE49-F238E27FC236}">
                <a16:creationId xmlns:a16="http://schemas.microsoft.com/office/drawing/2014/main" id="{F843799C-C0DF-EE87-35CB-CAC0DD35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B8EF5E-B26A-87B2-B754-955F5C922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1" y="1036028"/>
            <a:ext cx="6346718" cy="4785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7614" y="-7257"/>
            <a:ext cx="12199614" cy="6879769"/>
            <a:chOff x="-7614" y="-7257"/>
            <a:chExt cx="12199614" cy="6879769"/>
          </a:xfrm>
        </p:grpSpPr>
        <p:sp>
          <p:nvSpPr>
            <p:cNvPr id="23" name="任意多边形: 形状 22"/>
            <p:cNvSpPr/>
            <p:nvPr/>
          </p:nvSpPr>
          <p:spPr>
            <a:xfrm>
              <a:off x="11396664" y="4342498"/>
              <a:ext cx="795335" cy="2522759"/>
            </a:xfrm>
            <a:custGeom>
              <a:avLst/>
              <a:gdLst>
                <a:gd name="connsiteX0" fmla="*/ 795335 w 795335"/>
                <a:gd name="connsiteY0" fmla="*/ 0 h 2522759"/>
                <a:gd name="connsiteX1" fmla="*/ 795335 w 795335"/>
                <a:gd name="connsiteY1" fmla="*/ 2522759 h 2522759"/>
                <a:gd name="connsiteX2" fmla="*/ 289386 w 795335"/>
                <a:gd name="connsiteY2" fmla="*/ 2522759 h 2522759"/>
                <a:gd name="connsiteX3" fmla="*/ 296241 w 795335"/>
                <a:gd name="connsiteY3" fmla="*/ 2324425 h 2522759"/>
                <a:gd name="connsiteX4" fmla="*/ 0 w 795335"/>
                <a:gd name="connsiteY4" fmla="*/ 504120 h 252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335" h="2522759">
                  <a:moveTo>
                    <a:pt x="795335" y="0"/>
                  </a:moveTo>
                  <a:lnTo>
                    <a:pt x="795335" y="2522759"/>
                  </a:lnTo>
                  <a:lnTo>
                    <a:pt x="289386" y="2522759"/>
                  </a:lnTo>
                  <a:lnTo>
                    <a:pt x="296241" y="2324425"/>
                  </a:lnTo>
                  <a:cubicBezTo>
                    <a:pt x="293461" y="1713490"/>
                    <a:pt x="133056" y="1081658"/>
                    <a:pt x="0" y="5041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7"/>
            <p:cNvSpPr/>
            <p:nvPr/>
          </p:nvSpPr>
          <p:spPr>
            <a:xfrm>
              <a:off x="8215086" y="-2266"/>
              <a:ext cx="3976914" cy="4853782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49750"/>
                <a:gd name="connsiteX1-93" fmla="*/ 3976914 w 3976914"/>
                <a:gd name="connsiteY1-94" fmla="*/ 0 h 4349750"/>
                <a:gd name="connsiteX2-95" fmla="*/ 3976914 w 3976914"/>
                <a:gd name="connsiteY2-96" fmla="*/ 4349750 h 4349750"/>
                <a:gd name="connsiteX3-97" fmla="*/ 3038475 w 3976914"/>
                <a:gd name="connsiteY3-98" fmla="*/ 4327525 h 4349750"/>
                <a:gd name="connsiteX4-99" fmla="*/ 0 w 3976914"/>
                <a:gd name="connsiteY4-100" fmla="*/ 0 h 4349750"/>
                <a:gd name="connsiteX0-101" fmla="*/ 0 w 3976914"/>
                <a:gd name="connsiteY0-102" fmla="*/ 0 h 4841875"/>
                <a:gd name="connsiteX1-103" fmla="*/ 3976914 w 3976914"/>
                <a:gd name="connsiteY1-104" fmla="*/ 0 h 4841875"/>
                <a:gd name="connsiteX2-105" fmla="*/ 3976914 w 3976914"/>
                <a:gd name="connsiteY2-106" fmla="*/ 4349750 h 4841875"/>
                <a:gd name="connsiteX3-107" fmla="*/ 3209925 w 3976914"/>
                <a:gd name="connsiteY3-108" fmla="*/ 4841875 h 4841875"/>
                <a:gd name="connsiteX4-109" fmla="*/ 0 w 3976914"/>
                <a:gd name="connsiteY4-110" fmla="*/ 0 h 4841875"/>
                <a:gd name="connsiteX0-111" fmla="*/ 0 w 3976914"/>
                <a:gd name="connsiteY0-112" fmla="*/ 0 h 4841875"/>
                <a:gd name="connsiteX1-113" fmla="*/ 3976914 w 3976914"/>
                <a:gd name="connsiteY1-114" fmla="*/ 0 h 4841875"/>
                <a:gd name="connsiteX2-115" fmla="*/ 3976914 w 3976914"/>
                <a:gd name="connsiteY2-116" fmla="*/ 4349750 h 4841875"/>
                <a:gd name="connsiteX3-117" fmla="*/ 3209925 w 3976914"/>
                <a:gd name="connsiteY3-118" fmla="*/ 4841875 h 4841875"/>
                <a:gd name="connsiteX4-119" fmla="*/ 0 w 3976914"/>
                <a:gd name="connsiteY4-120" fmla="*/ 0 h 4841875"/>
                <a:gd name="connsiteX0-121" fmla="*/ 0 w 3976914"/>
                <a:gd name="connsiteY0-122" fmla="*/ 0 h 4849019"/>
                <a:gd name="connsiteX1-123" fmla="*/ 3976914 w 3976914"/>
                <a:gd name="connsiteY1-124" fmla="*/ 0 h 4849019"/>
                <a:gd name="connsiteX2-125" fmla="*/ 3976914 w 3976914"/>
                <a:gd name="connsiteY2-126" fmla="*/ 4349750 h 4849019"/>
                <a:gd name="connsiteX3-127" fmla="*/ 3209925 w 3976914"/>
                <a:gd name="connsiteY3-128" fmla="*/ 4849019 h 4849019"/>
                <a:gd name="connsiteX4-129" fmla="*/ 0 w 3976914"/>
                <a:gd name="connsiteY4-130" fmla="*/ 0 h 4849019"/>
                <a:gd name="connsiteX0-131" fmla="*/ 0 w 3976914"/>
                <a:gd name="connsiteY0-132" fmla="*/ 0 h 4853782"/>
                <a:gd name="connsiteX1-133" fmla="*/ 3976914 w 3976914"/>
                <a:gd name="connsiteY1-134" fmla="*/ 0 h 4853782"/>
                <a:gd name="connsiteX2-135" fmla="*/ 3976914 w 3976914"/>
                <a:gd name="connsiteY2-136" fmla="*/ 4349750 h 4853782"/>
                <a:gd name="connsiteX3-137" fmla="*/ 3202781 w 3976914"/>
                <a:gd name="connsiteY3-138" fmla="*/ 4853782 h 4853782"/>
                <a:gd name="connsiteX4-139" fmla="*/ 0 w 3976914"/>
                <a:gd name="connsiteY4-140" fmla="*/ 0 h 4853782"/>
                <a:gd name="connsiteX0-141" fmla="*/ 0 w 3976914"/>
                <a:gd name="connsiteY0-142" fmla="*/ 0 h 4853782"/>
                <a:gd name="connsiteX1-143" fmla="*/ 3976914 w 3976914"/>
                <a:gd name="connsiteY1-144" fmla="*/ 0 h 4853782"/>
                <a:gd name="connsiteX2-145" fmla="*/ 3976914 w 3976914"/>
                <a:gd name="connsiteY2-146" fmla="*/ 4349750 h 4853782"/>
                <a:gd name="connsiteX3-147" fmla="*/ 3202781 w 3976914"/>
                <a:gd name="connsiteY3-148" fmla="*/ 4853782 h 4853782"/>
                <a:gd name="connsiteX4-149" fmla="*/ 0 w 3976914"/>
                <a:gd name="connsiteY4-150" fmla="*/ 0 h 4853782"/>
                <a:gd name="connsiteX0-151" fmla="*/ 0 w 3976914"/>
                <a:gd name="connsiteY0-152" fmla="*/ 0 h 4853782"/>
                <a:gd name="connsiteX1-153" fmla="*/ 3976914 w 3976914"/>
                <a:gd name="connsiteY1-154" fmla="*/ 0 h 4853782"/>
                <a:gd name="connsiteX2-155" fmla="*/ 3976914 w 3976914"/>
                <a:gd name="connsiteY2-156" fmla="*/ 4349750 h 4853782"/>
                <a:gd name="connsiteX3-157" fmla="*/ 3202781 w 3976914"/>
                <a:gd name="connsiteY3-158" fmla="*/ 4853782 h 4853782"/>
                <a:gd name="connsiteX4-159" fmla="*/ 0 w 3976914"/>
                <a:gd name="connsiteY4-160" fmla="*/ 0 h 4853782"/>
                <a:gd name="connsiteX0-161" fmla="*/ 0 w 3976914"/>
                <a:gd name="connsiteY0-162" fmla="*/ 0 h 4853782"/>
                <a:gd name="connsiteX1-163" fmla="*/ 3976914 w 3976914"/>
                <a:gd name="connsiteY1-164" fmla="*/ 0 h 4853782"/>
                <a:gd name="connsiteX2-165" fmla="*/ 3976914 w 3976914"/>
                <a:gd name="connsiteY2-166" fmla="*/ 4349750 h 4853782"/>
                <a:gd name="connsiteX3-167" fmla="*/ 3198018 w 3976914"/>
                <a:gd name="connsiteY3-168" fmla="*/ 4853782 h 4853782"/>
                <a:gd name="connsiteX4-169" fmla="*/ 0 w 3976914"/>
                <a:gd name="connsiteY4-170" fmla="*/ 0 h 4853782"/>
                <a:gd name="connsiteX0-171" fmla="*/ 0 w 3976914"/>
                <a:gd name="connsiteY0-172" fmla="*/ 0 h 4853782"/>
                <a:gd name="connsiteX1-173" fmla="*/ 3976914 w 3976914"/>
                <a:gd name="connsiteY1-174" fmla="*/ 0 h 4853782"/>
                <a:gd name="connsiteX2-175" fmla="*/ 3976914 w 3976914"/>
                <a:gd name="connsiteY2-176" fmla="*/ 4359275 h 4853782"/>
                <a:gd name="connsiteX3-177" fmla="*/ 3198018 w 3976914"/>
                <a:gd name="connsiteY3-178" fmla="*/ 4853782 h 4853782"/>
                <a:gd name="connsiteX4-179" fmla="*/ 0 w 3976914"/>
                <a:gd name="connsiteY4-180" fmla="*/ 0 h 4853782"/>
                <a:gd name="connsiteX0-181" fmla="*/ 0 w 3976914"/>
                <a:gd name="connsiteY0-182" fmla="*/ 0 h 4853782"/>
                <a:gd name="connsiteX1-183" fmla="*/ 3976914 w 3976914"/>
                <a:gd name="connsiteY1-184" fmla="*/ 0 h 4853782"/>
                <a:gd name="connsiteX2-185" fmla="*/ 3976914 w 3976914"/>
                <a:gd name="connsiteY2-186" fmla="*/ 4359275 h 4853782"/>
                <a:gd name="connsiteX3-187" fmla="*/ 3198018 w 3976914"/>
                <a:gd name="connsiteY3-188" fmla="*/ 4853782 h 4853782"/>
                <a:gd name="connsiteX4-189" fmla="*/ 0 w 3976914"/>
                <a:gd name="connsiteY4-190" fmla="*/ 0 h 48537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853782">
                  <a:moveTo>
                    <a:pt x="0" y="0"/>
                  </a:moveTo>
                  <a:lnTo>
                    <a:pt x="3976914" y="0"/>
                  </a:lnTo>
                  <a:lnTo>
                    <a:pt x="3976914" y="4359275"/>
                  </a:lnTo>
                  <a:lnTo>
                    <a:pt x="3198018" y="4853782"/>
                  </a:lnTo>
                  <a:cubicBezTo>
                    <a:pt x="2922586" y="386212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5"/>
            <p:cNvSpPr/>
            <p:nvPr/>
          </p:nvSpPr>
          <p:spPr>
            <a:xfrm>
              <a:off x="-7614" y="-7257"/>
              <a:ext cx="11710196" cy="6872514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  <a:gd name="connsiteX0-51" fmla="*/ 0 w 11707003"/>
                <a:gd name="connsiteY0-52" fmla="*/ 0 h 6872514"/>
                <a:gd name="connsiteX1-53" fmla="*/ 8283121 w 11707003"/>
                <a:gd name="connsiteY1-54" fmla="*/ 0 h 6872514"/>
                <a:gd name="connsiteX2-55" fmla="*/ 11698514 w 11707003"/>
                <a:gd name="connsiteY2-56" fmla="*/ 6872514 h 6872514"/>
                <a:gd name="connsiteX3-57" fmla="*/ 0 w 11707003"/>
                <a:gd name="connsiteY3-58" fmla="*/ 6858000 h 6872514"/>
                <a:gd name="connsiteX4-59" fmla="*/ 0 w 11707003"/>
                <a:gd name="connsiteY4-60" fmla="*/ 0 h 6872514"/>
                <a:gd name="connsiteX0-61" fmla="*/ 0 w 11707623"/>
                <a:gd name="connsiteY0-62" fmla="*/ 0 h 6872514"/>
                <a:gd name="connsiteX1-63" fmla="*/ 8283121 w 11707623"/>
                <a:gd name="connsiteY1-64" fmla="*/ 0 h 6872514"/>
                <a:gd name="connsiteX2-65" fmla="*/ 11698514 w 11707623"/>
                <a:gd name="connsiteY2-66" fmla="*/ 6872514 h 6872514"/>
                <a:gd name="connsiteX3-67" fmla="*/ 0 w 11707623"/>
                <a:gd name="connsiteY3-68" fmla="*/ 6858000 h 6872514"/>
                <a:gd name="connsiteX4-69" fmla="*/ 0 w 11707623"/>
                <a:gd name="connsiteY4-70" fmla="*/ 0 h 6872514"/>
                <a:gd name="connsiteX0-71" fmla="*/ 0 w 11700709"/>
                <a:gd name="connsiteY0-72" fmla="*/ 0 h 6872514"/>
                <a:gd name="connsiteX1-73" fmla="*/ 8283121 w 11700709"/>
                <a:gd name="connsiteY1-74" fmla="*/ 0 h 6872514"/>
                <a:gd name="connsiteX2-75" fmla="*/ 11698514 w 11700709"/>
                <a:gd name="connsiteY2-76" fmla="*/ 6872514 h 6872514"/>
                <a:gd name="connsiteX3-77" fmla="*/ 0 w 11700709"/>
                <a:gd name="connsiteY3-78" fmla="*/ 6858000 h 6872514"/>
                <a:gd name="connsiteX4-79" fmla="*/ 0 w 11700709"/>
                <a:gd name="connsiteY4-80" fmla="*/ 0 h 6872514"/>
                <a:gd name="connsiteX0-81" fmla="*/ 0 w 11711450"/>
                <a:gd name="connsiteY0-82" fmla="*/ 0 h 6872514"/>
                <a:gd name="connsiteX1-83" fmla="*/ 8283121 w 11711450"/>
                <a:gd name="connsiteY1-84" fmla="*/ 0 h 6872514"/>
                <a:gd name="connsiteX2-85" fmla="*/ 11698514 w 11711450"/>
                <a:gd name="connsiteY2-86" fmla="*/ 6872514 h 6872514"/>
                <a:gd name="connsiteX3-87" fmla="*/ 0 w 11711450"/>
                <a:gd name="connsiteY3-88" fmla="*/ 6858000 h 6872514"/>
                <a:gd name="connsiteX4-89" fmla="*/ 0 w 11711450"/>
                <a:gd name="connsiteY4-90" fmla="*/ 0 h 6872514"/>
                <a:gd name="connsiteX0-91" fmla="*/ 0 w 11711918"/>
                <a:gd name="connsiteY0-92" fmla="*/ 0 h 6872514"/>
                <a:gd name="connsiteX1-93" fmla="*/ 8283121 w 11711918"/>
                <a:gd name="connsiteY1-94" fmla="*/ 0 h 6872514"/>
                <a:gd name="connsiteX2-95" fmla="*/ 11698514 w 11711918"/>
                <a:gd name="connsiteY2-96" fmla="*/ 6872514 h 6872514"/>
                <a:gd name="connsiteX3-97" fmla="*/ 0 w 11711918"/>
                <a:gd name="connsiteY3-98" fmla="*/ 6858000 h 6872514"/>
                <a:gd name="connsiteX4-99" fmla="*/ 0 w 11711918"/>
                <a:gd name="connsiteY4-100" fmla="*/ 0 h 6872514"/>
                <a:gd name="connsiteX0-101" fmla="*/ 0 w 11709873"/>
                <a:gd name="connsiteY0-102" fmla="*/ 0 h 6872514"/>
                <a:gd name="connsiteX1-103" fmla="*/ 8283121 w 11709873"/>
                <a:gd name="connsiteY1-104" fmla="*/ 0 h 6872514"/>
                <a:gd name="connsiteX2-105" fmla="*/ 11698514 w 11709873"/>
                <a:gd name="connsiteY2-106" fmla="*/ 6872514 h 6872514"/>
                <a:gd name="connsiteX3-107" fmla="*/ 0 w 11709873"/>
                <a:gd name="connsiteY3-108" fmla="*/ 6858000 h 6872514"/>
                <a:gd name="connsiteX4-109" fmla="*/ 0 w 11709873"/>
                <a:gd name="connsiteY4-110" fmla="*/ 0 h 6872514"/>
                <a:gd name="connsiteX0-111" fmla="*/ 0 w 11710196"/>
                <a:gd name="connsiteY0-112" fmla="*/ 0 h 6872514"/>
                <a:gd name="connsiteX1-113" fmla="*/ 8283121 w 11710196"/>
                <a:gd name="connsiteY1-114" fmla="*/ 0 h 6872514"/>
                <a:gd name="connsiteX2-115" fmla="*/ 11698514 w 11710196"/>
                <a:gd name="connsiteY2-116" fmla="*/ 6872514 h 6872514"/>
                <a:gd name="connsiteX3-117" fmla="*/ 0 w 11710196"/>
                <a:gd name="connsiteY3-118" fmla="*/ 6858000 h 6872514"/>
                <a:gd name="connsiteX4-119" fmla="*/ 0 w 11710196"/>
                <a:gd name="connsiteY4-120" fmla="*/ 0 h 6872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10196" h="6872514">
                  <a:moveTo>
                    <a:pt x="0" y="0"/>
                  </a:moveTo>
                  <a:lnTo>
                    <a:pt x="8283121" y="0"/>
                  </a:lnTo>
                  <a:cubicBezTo>
                    <a:pt x="10526485" y="1621972"/>
                    <a:pt x="11849553" y="5206547"/>
                    <a:pt x="11698514" y="6872514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15086" y="1"/>
              <a:ext cx="3976914" cy="4329906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27525"/>
                <a:gd name="connsiteX1-93" fmla="*/ 3976914 w 3976914"/>
                <a:gd name="connsiteY1-94" fmla="*/ 0 h 4327525"/>
                <a:gd name="connsiteX2-95" fmla="*/ 3976914 w 3976914"/>
                <a:gd name="connsiteY2-96" fmla="*/ 3759200 h 4327525"/>
                <a:gd name="connsiteX3-97" fmla="*/ 3033712 w 3976914"/>
                <a:gd name="connsiteY3-98" fmla="*/ 4327525 h 4327525"/>
                <a:gd name="connsiteX4-99" fmla="*/ 0 w 3976914"/>
                <a:gd name="connsiteY4-100" fmla="*/ 0 h 4327525"/>
                <a:gd name="connsiteX0-101" fmla="*/ 0 w 3976914"/>
                <a:gd name="connsiteY0-102" fmla="*/ 0 h 4329906"/>
                <a:gd name="connsiteX1-103" fmla="*/ 3976914 w 3976914"/>
                <a:gd name="connsiteY1-104" fmla="*/ 0 h 4329906"/>
                <a:gd name="connsiteX2-105" fmla="*/ 3976914 w 3976914"/>
                <a:gd name="connsiteY2-106" fmla="*/ 3759200 h 4329906"/>
                <a:gd name="connsiteX3-107" fmla="*/ 3028950 w 3976914"/>
                <a:gd name="connsiteY3-108" fmla="*/ 4329906 h 4329906"/>
                <a:gd name="connsiteX4-109" fmla="*/ 0 w 3976914"/>
                <a:gd name="connsiteY4-110" fmla="*/ 0 h 43299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329906">
                  <a:moveTo>
                    <a:pt x="0" y="0"/>
                  </a:moveTo>
                  <a:lnTo>
                    <a:pt x="3976914" y="0"/>
                  </a:lnTo>
                  <a:lnTo>
                    <a:pt x="3976914" y="3759200"/>
                  </a:lnTo>
                  <a:lnTo>
                    <a:pt x="3028950" y="4329906"/>
                  </a:lnTo>
                  <a:cubicBezTo>
                    <a:pt x="2679700" y="327157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7614" y="-7257"/>
              <a:ext cx="11066786" cy="6879769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059172" h="6858000">
                  <a:moveTo>
                    <a:pt x="0" y="0"/>
                  </a:moveTo>
                  <a:lnTo>
                    <a:pt x="8283121" y="0"/>
                  </a:lnTo>
                  <a:cubicBezTo>
                    <a:pt x="10308771" y="1752600"/>
                    <a:pt x="11181896" y="4829175"/>
                    <a:pt x="11045371" y="6858000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57544" y="2870348"/>
            <a:ext cx="7327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感谢</a:t>
            </a:r>
            <a:r>
              <a:rPr lang="en-US" altLang="zh-CN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•</a:t>
            </a:r>
            <a:r>
              <a:rPr lang="zh-CN" altLang="en-US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聆听</a:t>
            </a:r>
          </a:p>
        </p:txBody>
      </p:sp>
      <p:sp>
        <p:nvSpPr>
          <p:cNvPr id="2" name="矩形 1"/>
          <p:cNvSpPr/>
          <p:nvPr/>
        </p:nvSpPr>
        <p:spPr>
          <a:xfrm>
            <a:off x="4615000" y="4047483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汇报</a:t>
            </a:r>
            <a:r>
              <a:rPr lang="zh-CN" altLang="en-US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人：赵展文</a:t>
            </a:r>
          </a:p>
        </p:txBody>
      </p:sp>
      <p:sp>
        <p:nvSpPr>
          <p:cNvPr id="3" name="矩形 2"/>
          <p:cNvSpPr/>
          <p:nvPr/>
        </p:nvSpPr>
        <p:spPr>
          <a:xfrm>
            <a:off x="4525464" y="437345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日期：</a:t>
            </a:r>
            <a:r>
              <a:rPr lang="en-US" altLang="zh-CN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2025.06.10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F2E549-ECC7-7B49-5DB2-ACA0A39D1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6" y="379186"/>
            <a:ext cx="2360975" cy="601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501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思源宋体</vt:lpstr>
      <vt:lpstr>思源宋体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展文 赵</cp:lastModifiedBy>
  <cp:revision>80</cp:revision>
  <dcterms:created xsi:type="dcterms:W3CDTF">2019-09-18T01:02:00Z</dcterms:created>
  <dcterms:modified xsi:type="dcterms:W3CDTF">2025-06-09T09:06:39Z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KSOTemplateUUID">
    <vt:lpwstr>v1.0_mb_KfT8MtdpYUq2lr9CEJb7YQ==</vt:lpwstr>
  </property>
  <property fmtid="{D5CDD505-2E9C-101B-9397-08002B2CF9AE}" pid="4" name="ICV">
    <vt:lpwstr>7FF2CBC45C924AD28CCF86F709F47C73_11</vt:lpwstr>
  </property>
</Properties>
</file>