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98" r:id="rId4"/>
    <p:sldId id="258" r:id="rId6"/>
    <p:sldId id="259" r:id="rId7"/>
    <p:sldId id="266" r:id="rId8"/>
    <p:sldId id="267" r:id="rId9"/>
    <p:sldId id="337" r:id="rId10"/>
    <p:sldId id="338" r:id="rId11"/>
    <p:sldId id="339" r:id="rId12"/>
    <p:sldId id="273" r:id="rId13"/>
    <p:sldId id="360" r:id="rId14"/>
    <p:sldId id="361" r:id="rId15"/>
    <p:sldId id="362" r:id="rId16"/>
    <p:sldId id="363" r:id="rId17"/>
    <p:sldId id="364" r:id="rId18"/>
    <p:sldId id="384" r:id="rId19"/>
    <p:sldId id="385" r:id="rId20"/>
    <p:sldId id="280" r:id="rId21"/>
    <p:sldId id="340" r:id="rId22"/>
    <p:sldId id="358" r:id="rId23"/>
    <p:sldId id="341" r:id="rId24"/>
    <p:sldId id="343" r:id="rId25"/>
    <p:sldId id="342" r:id="rId26"/>
    <p:sldId id="344" r:id="rId27"/>
    <p:sldId id="345" r:id="rId28"/>
    <p:sldId id="346" r:id="rId29"/>
    <p:sldId id="347" r:id="rId30"/>
    <p:sldId id="359" r:id="rId31"/>
    <p:sldId id="289" r:id="rId32"/>
    <p:sldId id="386" r:id="rId33"/>
    <p:sldId id="387" r:id="rId34"/>
    <p:sldId id="388" r:id="rId35"/>
    <p:sldId id="296" r:id="rId36"/>
  </p:sldIdLst>
  <p:sldSz cx="12195175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4495E"/>
    <a:srgbClr val="202A36"/>
    <a:srgbClr val="46CEAE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howGuides="1">
      <p:cViewPr>
        <p:scale>
          <a:sx n="100" d="100"/>
          <a:sy n="100" d="100"/>
        </p:scale>
        <p:origin x="-954" y="-606"/>
      </p:cViewPr>
      <p:guideLst>
        <p:guide orient="horz" pos="19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9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09155" y="674136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jpe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jpeg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2641074" y="1700287"/>
            <a:ext cx="6552728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51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单片机的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数字时钟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4" name="TextBox 7"/>
          <p:cNvSpPr>
            <a:spLocks noChangeArrowheads="1"/>
          </p:cNvSpPr>
          <p:nvPr/>
        </p:nvSpPr>
        <p:spPr bwMode="auto">
          <a:xfrm>
            <a:off x="3864957" y="3645024"/>
            <a:ext cx="439248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4009669" y="4249028"/>
            <a:ext cx="408178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电子信息工程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班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20212567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卫明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13580" y="3644900"/>
            <a:ext cx="406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</a:rPr>
              <a:t>电子电路</a:t>
            </a:r>
            <a:r>
              <a:rPr lang="en-US" altLang="zh-CN">
                <a:solidFill>
                  <a:srgbClr val="FFFFFF"/>
                </a:solidFill>
              </a:rPr>
              <a:t>CAD</a:t>
            </a:r>
            <a:r>
              <a:rPr lang="zh-CN" altLang="en-US">
                <a:solidFill>
                  <a:srgbClr val="FFFFFF"/>
                </a:solidFill>
              </a:rPr>
              <a:t>课程设计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32" grpId="0"/>
      <p:bldP spid="134" grpId="0"/>
      <p:bldP spid="136" grpId="0"/>
      <p:bldP spid="1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841816" y="5483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封装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0939" y="9158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15789" y="9158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3590" y="1052830"/>
            <a:ext cx="2942590" cy="526415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 descr="屏幕截图 2023-10-24 122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90" y="620395"/>
            <a:ext cx="3084195" cy="2752725"/>
          </a:xfrm>
          <a:prstGeom prst="rect">
            <a:avLst/>
          </a:prstGeom>
        </p:spPr>
      </p:pic>
      <p:pic>
        <p:nvPicPr>
          <p:cNvPr id="4" name="图片 3" descr="屏幕截图 2023-10-24 1228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45" y="3500755"/>
            <a:ext cx="5548630" cy="2847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5875" y="1320165"/>
            <a:ext cx="4065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部分封装如左图（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89C51,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type-C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841816" y="5483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布局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0939" y="9158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15789" y="9158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875" y="738505"/>
            <a:ext cx="6196965" cy="56502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85785" y="1412875"/>
            <a:ext cx="4065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布局主要按照原理图进行布局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同时注意PCB大小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841816" y="5483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连线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0939" y="9158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15789" y="9158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875" y="738505"/>
            <a:ext cx="6196965" cy="56502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05875" y="1320165"/>
            <a:ext cx="4065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连线注意不要出现直角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确保每根线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都连上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841816" y="5483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敷铜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0939" y="9158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15789" y="9158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875" y="738505"/>
            <a:ext cx="6196965" cy="56502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05875" y="1320165"/>
            <a:ext cx="4065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在顶层和底层都需要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铺铜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841816" y="5483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外壳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0939" y="9158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15789" y="9158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875" y="738505"/>
            <a:ext cx="6196965" cy="56502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09840" y="1340485"/>
            <a:ext cx="40652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外壳采用嘉立创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导入嘉立创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专业版，然后在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四周选择放置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外壳顶层进行挖槽，使得按键部分、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type-C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部分还有数码管部分能够露出来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841816" y="5483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外壳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0939" y="9158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15789" y="9158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875" y="738505"/>
            <a:ext cx="6196965" cy="56502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09840" y="1340485"/>
            <a:ext cx="40652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外壳整体高度设计为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外壳厚度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下壳高度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下壳内壁高度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841816" y="5483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外壳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0939" y="9158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15789" y="9158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875" y="738505"/>
            <a:ext cx="6196965" cy="56502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65720" y="1350010"/>
            <a:ext cx="40652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四角过孔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的放置螺丝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上壳设置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为具有加强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下壳设置为具有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沉头孔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经过以上设置后外壳能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更稳固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20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46CEAE"/>
                </a:solidFill>
              </a:rPr>
              <a:t>第</a:t>
            </a:r>
            <a:r>
              <a:rPr lang="zh-CN" altLang="en-US" sz="2800" dirty="0">
                <a:solidFill>
                  <a:srgbClr val="46CEAE"/>
                </a:solidFill>
              </a:rPr>
              <a:t>四</a:t>
            </a:r>
            <a:r>
              <a:rPr lang="zh-CN" altLang="en-US" sz="2800" dirty="0" smtClean="0">
                <a:solidFill>
                  <a:srgbClr val="46CEAE"/>
                </a:solidFill>
              </a:rPr>
              <a:t>部分</a:t>
            </a:r>
            <a:endParaRPr lang="zh-CN" altLang="en-US" sz="2800" dirty="0">
              <a:solidFill>
                <a:srgbClr val="46CEA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60" name="椭圆 5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文本框 26"/>
          <p:cNvSpPr txBox="1"/>
          <p:nvPr/>
        </p:nvSpPr>
        <p:spPr>
          <a:xfrm>
            <a:off x="1607817" y="4432172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54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32"/>
          <p:cNvSpPr txBox="1"/>
          <p:nvPr/>
        </p:nvSpPr>
        <p:spPr>
          <a:xfrm>
            <a:off x="8392119" y="6198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数码管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显示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文本框 33"/>
          <p:cNvSpPr txBox="1"/>
          <p:nvPr/>
        </p:nvSpPr>
        <p:spPr>
          <a:xfrm>
            <a:off x="8392119" y="1395897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定时器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初始化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文本框 34"/>
          <p:cNvSpPr txBox="1"/>
          <p:nvPr/>
        </p:nvSpPr>
        <p:spPr>
          <a:xfrm>
            <a:off x="8392119" y="218345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定时器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溢出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文本框 35"/>
          <p:cNvSpPr txBox="1"/>
          <p:nvPr/>
        </p:nvSpPr>
        <p:spPr>
          <a:xfrm>
            <a:off x="8392119" y="295955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按键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检测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V="1">
            <a:off x="7897787" y="3924256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7911252" y="3144073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7911252" y="157085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7911252" y="809596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7911252" y="429315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7911252" y="2383513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19"/>
          <p:cNvSpPr txBox="1"/>
          <p:nvPr/>
        </p:nvSpPr>
        <p:spPr>
          <a:xfrm>
            <a:off x="8392119" y="3724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程序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总览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0" grpId="0"/>
      <p:bldP spid="71" grpId="0" animBg="1"/>
      <p:bldP spid="72" grpId="0"/>
      <p:bldP spid="73" grpId="0"/>
      <p:bldP spid="74" grpId="0"/>
      <p:bldP spid="75" grpId="0"/>
      <p:bldP spid="89" grpId="0"/>
      <p:bldP spid="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528126" y="61310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程序框图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87249" y="9806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202099" y="9806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3040" y="1021080"/>
            <a:ext cx="3339465" cy="433578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 descr="屏幕截图 2023-10-24 105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90" y="764540"/>
            <a:ext cx="4401185" cy="5526405"/>
          </a:xfrm>
          <a:prstGeom prst="rect">
            <a:avLst/>
          </a:prstGeom>
        </p:spPr>
      </p:pic>
      <p:pic>
        <p:nvPicPr>
          <p:cNvPr id="4" name="图片 3" descr="屏幕截图 2023-10-24 1114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75" y="1340485"/>
            <a:ext cx="3157220" cy="3975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366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循环使数码管循环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leddata[]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此数组为数码管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0~9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分别接上三八译码器的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A,B,C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，译码得到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Y0~Y7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时，选中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LED1~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LED8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用取余和除法运算得到各个位显示的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12788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数码管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显示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3590" y="1325245"/>
            <a:ext cx="5457825" cy="433578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99918" y="-456465"/>
            <a:ext cx="3728322" cy="372832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76433" y="-279950"/>
            <a:ext cx="3375292" cy="337529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1207895" y="719179"/>
            <a:ext cx="3312368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>
              <a:lnSpc>
                <a:spcPct val="120000"/>
              </a:lnSpc>
              <a:defRPr/>
            </a:pPr>
            <a:r>
              <a:rPr lang="en-US" altLang="zh-CN" sz="28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-32084" y="4200489"/>
            <a:ext cx="12240125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44307" y="4556707"/>
            <a:ext cx="1198880" cy="782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zh-CN" altLang="en-US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68425" y="4652684"/>
            <a:ext cx="1452880" cy="1155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原理图</a:t>
            </a: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58877" y="5162766"/>
            <a:ext cx="1456055" cy="152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PCB</a:t>
            </a: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设计及</a:t>
            </a: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外壳</a:t>
            </a: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17585" y="3965966"/>
            <a:ext cx="1198880" cy="1155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1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94114" y="3886907"/>
            <a:ext cx="1706880" cy="782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1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课程设计</a:t>
            </a:r>
            <a:r>
              <a:rPr lang="zh-CN" altLang="en-US" sz="20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en-US" sz="20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12185" y="3868926"/>
            <a:ext cx="663125" cy="663125"/>
            <a:chOff x="8077071" y="845254"/>
            <a:chExt cx="2036801" cy="2036802"/>
          </a:xfrm>
        </p:grpSpPr>
        <p:sp>
          <p:nvSpPr>
            <p:cNvPr id="41" name="椭圆 40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79178" y="3964903"/>
            <a:ext cx="663125" cy="663125"/>
            <a:chOff x="8125599" y="1434035"/>
            <a:chExt cx="2036802" cy="2036802"/>
          </a:xfrm>
        </p:grpSpPr>
        <p:sp>
          <p:nvSpPr>
            <p:cNvPr id="44" name="椭圆 4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855345" y="4474985"/>
            <a:ext cx="663125" cy="663125"/>
            <a:chOff x="8125599" y="1434035"/>
            <a:chExt cx="2036802" cy="2036802"/>
          </a:xfrm>
        </p:grpSpPr>
        <p:sp>
          <p:nvSpPr>
            <p:cNvPr id="47" name="椭圆 4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7985466" y="5070872"/>
            <a:ext cx="663125" cy="663125"/>
            <a:chOff x="8125599" y="1434035"/>
            <a:chExt cx="2036802" cy="2036802"/>
          </a:xfrm>
        </p:grpSpPr>
        <p:sp>
          <p:nvSpPr>
            <p:cNvPr id="53" name="椭圆 5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15992" y="499276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4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206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设置定时器，设置定时器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为定时模式，定时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50ms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，当进行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次定时后就达到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15074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定时器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初始化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3590" y="1325245"/>
            <a:ext cx="5457825" cy="433578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366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定时器计时到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50ms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时进入中断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此时再次为定时器幅值，继续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当显示秒的两位大于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时再次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置零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当显示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分的两位大于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时再次置零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当显示时的两位大于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时再次置零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12788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定时器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溢出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0740" y="1412240"/>
            <a:ext cx="5457825" cy="433578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286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此处设置了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的大小就是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键按下的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键时，关闭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定时器中断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键时，所有数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置零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按键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检测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0740" y="1412240"/>
            <a:ext cx="5457825" cy="433578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897433" y="1916553"/>
            <a:ext cx="4652394" cy="126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，便就代表进入设置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设置状态由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ADD,SUB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键控制数值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按键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检测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3040" y="1340485"/>
            <a:ext cx="6772910" cy="451548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总览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3040" y="524510"/>
            <a:ext cx="406527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#include&lt;REGX52.h&gt;</a:t>
            </a:r>
            <a:endParaRPr lang="zh-CN" altLang="en-US" sz="1200"/>
          </a:p>
          <a:p>
            <a:r>
              <a:rPr lang="zh-CN" altLang="en-US" sz="1200"/>
              <a:t>typedef unsigned char uchar;</a:t>
            </a:r>
            <a:endParaRPr lang="zh-CN" altLang="en-US" sz="1200"/>
          </a:p>
          <a:p>
            <a:r>
              <a:rPr lang="zh-CN" altLang="en-US" sz="1200"/>
              <a:t>//共阴极段码</a:t>
            </a:r>
            <a:endParaRPr lang="zh-CN" altLang="en-US" sz="1200"/>
          </a:p>
          <a:p>
            <a:r>
              <a:rPr lang="zh-CN" altLang="en-US" sz="1200"/>
              <a:t>uchar code leddata[]={0x3f,0x06,0x5b,0x4f,0x66,0x6d,0x7d,0x07,0x7f,0x6f};</a:t>
            </a:r>
            <a:endParaRPr lang="zh-CN" altLang="en-US" sz="1200"/>
          </a:p>
          <a:p>
            <a:r>
              <a:rPr lang="zh-CN" altLang="en-US" sz="1200"/>
              <a:t>char s=00,m=00,h=00;</a:t>
            </a:r>
            <a:endParaRPr lang="zh-CN" altLang="en-US" sz="1200"/>
          </a:p>
          <a:p>
            <a:r>
              <a:rPr lang="zh-CN" altLang="en-US" sz="1200"/>
              <a:t>int n0=0;</a:t>
            </a:r>
            <a:endParaRPr lang="zh-CN" altLang="en-US" sz="1200"/>
          </a:p>
          <a:p>
            <a:r>
              <a:rPr lang="zh-CN" altLang="en-US" sz="1200"/>
              <a:t>//延时函数</a:t>
            </a:r>
            <a:endParaRPr lang="zh-CN" altLang="en-US" sz="1200"/>
          </a:p>
          <a:p>
            <a:r>
              <a:rPr lang="zh-CN" altLang="en-US" sz="1200"/>
              <a:t>void Delay(unsigned int xms)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	unsigned char i, j;</a:t>
            </a:r>
            <a:endParaRPr lang="zh-CN" altLang="en-US" sz="1200"/>
          </a:p>
          <a:p>
            <a:r>
              <a:rPr lang="zh-CN" altLang="en-US" sz="1200"/>
              <a:t>	while(xms--)</a:t>
            </a:r>
            <a:endParaRPr lang="zh-CN" altLang="en-US" sz="1200"/>
          </a:p>
          <a:p>
            <a:r>
              <a:rPr lang="zh-CN" altLang="en-US" sz="1200"/>
              <a:t>    {</a:t>
            </a:r>
            <a:endParaRPr lang="zh-CN" altLang="en-US" sz="1200"/>
          </a:p>
          <a:p>
            <a:r>
              <a:rPr lang="zh-CN" altLang="en-US" sz="1200"/>
              <a:t>		i = 2;</a:t>
            </a:r>
            <a:endParaRPr lang="zh-CN" altLang="en-US" sz="1200"/>
          </a:p>
          <a:p>
            <a:r>
              <a:rPr lang="zh-CN" altLang="en-US" sz="1200"/>
              <a:t>		j = 239;</a:t>
            </a:r>
            <a:endParaRPr lang="zh-CN" altLang="en-US" sz="1200"/>
          </a:p>
          <a:p>
            <a:r>
              <a:rPr lang="zh-CN" altLang="en-US" sz="1200"/>
              <a:t>		do</a:t>
            </a:r>
            <a:endParaRPr lang="zh-CN" altLang="en-US" sz="1200"/>
          </a:p>
          <a:p>
            <a:r>
              <a:rPr lang="zh-CN" altLang="en-US" sz="1200"/>
              <a:t>        {</a:t>
            </a:r>
            <a:endParaRPr lang="zh-CN" altLang="en-US" sz="1200"/>
          </a:p>
          <a:p>
            <a:r>
              <a:rPr lang="zh-CN" altLang="en-US" sz="1200"/>
              <a:t>			while (--j);</a:t>
            </a:r>
            <a:endParaRPr lang="zh-CN" altLang="en-US" sz="1200"/>
          </a:p>
          <a:p>
            <a:r>
              <a:rPr lang="zh-CN" altLang="en-US" sz="1200"/>
              <a:t>		} while (--i);</a:t>
            </a:r>
            <a:endParaRPr lang="zh-CN" altLang="en-US" sz="1200"/>
          </a:p>
          <a:p>
            <a:r>
              <a:rPr lang="zh-CN" altLang="en-US" sz="1200"/>
              <a:t>	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r>
              <a:rPr lang="zh-CN" altLang="en-US" sz="1200"/>
              <a:t>void Timer0Init(void)		//50毫秒@12.000MHz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	TMOD &amp;= 0xF0;			TMOD |= 0x01;	TL0 = 0xB0;	</a:t>
            </a:r>
            <a:endParaRPr lang="zh-CN" altLang="en-US" sz="1200"/>
          </a:p>
          <a:p>
            <a:r>
              <a:rPr lang="zh-CN" altLang="en-US" sz="1200"/>
              <a:t>	TH0 = 0x3C;		//设置定时初值</a:t>
            </a:r>
            <a:endParaRPr lang="zh-CN" altLang="en-US" sz="1200"/>
          </a:p>
          <a:p>
            <a:r>
              <a:rPr lang="zh-CN" altLang="en-US" sz="1200"/>
              <a:t>	TF0 = 0;		//清除TF0标志</a:t>
            </a:r>
            <a:endParaRPr lang="zh-CN" altLang="en-US" sz="1200"/>
          </a:p>
          <a:p>
            <a:r>
              <a:rPr lang="zh-CN" altLang="en-US" sz="1200"/>
              <a:t>	TR0 = 1;		//定时器0开始计时</a:t>
            </a:r>
            <a:endParaRPr lang="zh-CN" altLang="en-US" sz="1200"/>
          </a:p>
          <a:p>
            <a:r>
              <a:rPr lang="zh-CN" altLang="en-US" sz="1200"/>
              <a:t>    EA=1;</a:t>
            </a:r>
            <a:endParaRPr lang="zh-CN" altLang="en-US" sz="1200"/>
          </a:p>
          <a:p>
            <a:r>
              <a:rPr lang="zh-CN" altLang="en-US" sz="1200"/>
              <a:t>    ET0=1;          //定时器T0中断小开关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369435" y="476250"/>
            <a:ext cx="4065270" cy="6339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void display_Clock(uchar hour,uchar minute,uchar second)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int i;</a:t>
            </a:r>
            <a:endParaRPr lang="zh-CN" altLang="en-US" sz="1400"/>
          </a:p>
          <a:p>
            <a:r>
              <a:rPr lang="zh-CN" altLang="en-US" sz="1400"/>
              <a:t>    for(i=1;i&lt;=8;i++)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switch(i)</a:t>
            </a:r>
            <a:endParaRPr lang="zh-CN" altLang="en-US" sz="1400"/>
          </a:p>
          <a:p>
            <a:r>
              <a:rPr lang="zh-CN" altLang="en-US" sz="1400"/>
              <a:t>        { case 1: P1_6=0;P1_5=0;P1_4=0;P0=leddata[second%10];break; case 2:P1_6=0;P1_5=0;P1_4=1;P0=leddata[second/10];break;case 3: P1_6=0;P1_5=1;P1_4=0;P0=0x40;break;//显示  — case 4: P1_6=0;P1_5=1;P1_4=1;P0=leddata[minute%10];break;</a:t>
            </a:r>
            <a:endParaRPr lang="zh-CN" altLang="en-US" sz="1400"/>
          </a:p>
          <a:p>
            <a:r>
              <a:rPr lang="zh-CN" altLang="en-US" sz="1400"/>
              <a:t>           case 5: P1_6=1;P1_5=0;P1_4=0;P0=leddata[minute/10];break;</a:t>
            </a:r>
            <a:endParaRPr lang="zh-CN" altLang="en-US" sz="1400"/>
          </a:p>
          <a:p>
            <a:r>
              <a:rPr lang="zh-CN" altLang="en-US" sz="1400"/>
              <a:t>           case 6: P1_6=1;P1_5=0;P1_4=1;P0=0x40;break;//显示  —</a:t>
            </a:r>
            <a:endParaRPr lang="zh-CN" altLang="en-US" sz="1400"/>
          </a:p>
          <a:p>
            <a:r>
              <a:rPr lang="zh-CN" altLang="en-US" sz="1400"/>
              <a:t>           case 7: P1_6=1;P1_5=1;P1_4=0;P0=leddata[hour%10];break;</a:t>
            </a:r>
            <a:endParaRPr lang="zh-CN" altLang="en-US" sz="1400"/>
          </a:p>
          <a:p>
            <a:r>
              <a:rPr lang="zh-CN" altLang="en-US" sz="1400"/>
              <a:t>           case 8: P1_6=1;P1_5=1;P1_4=1;P0=leddata[hour/10];break;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Delay(1);</a:t>
            </a:r>
            <a:endParaRPr lang="zh-CN" altLang="en-US" sz="1400"/>
          </a:p>
          <a:p>
            <a:r>
              <a:rPr lang="zh-CN" altLang="en-US" sz="1400"/>
              <a:t>        P0=0;        //消影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总览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3040" y="524510"/>
            <a:ext cx="40652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void key_scan()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static uchar flag=0;</a:t>
            </a:r>
            <a:endParaRPr lang="zh-CN" altLang="en-US" sz="1200"/>
          </a:p>
          <a:p>
            <a:r>
              <a:rPr lang="zh-CN" altLang="en-US" sz="1200"/>
              <a:t>    //时分秒选择</a:t>
            </a:r>
            <a:endParaRPr lang="zh-CN" altLang="en-US" sz="1200"/>
          </a:p>
          <a:p>
            <a:r>
              <a:rPr lang="zh-CN" altLang="en-US" sz="1200"/>
              <a:t>    if(P1_0==0)</a:t>
            </a:r>
            <a:endParaRPr lang="zh-CN" altLang="en-US" sz="1200"/>
          </a:p>
          <a:p>
            <a:r>
              <a:rPr lang="zh-CN" altLang="en-US" sz="1200"/>
              <a:t>    {   </a:t>
            </a:r>
            <a:endParaRPr lang="zh-CN" altLang="en-US" sz="1200"/>
          </a:p>
          <a:p>
            <a:r>
              <a:rPr lang="zh-CN" altLang="en-US" sz="1200"/>
              <a:t>        Delay(20);</a:t>
            </a:r>
            <a:endParaRPr lang="zh-CN" altLang="en-US" sz="1200"/>
          </a:p>
          <a:p>
            <a:r>
              <a:rPr lang="zh-CN" altLang="en-US" sz="1200"/>
              <a:t>        while(P1_0==0);</a:t>
            </a:r>
            <a:endParaRPr lang="zh-CN" altLang="en-US" sz="1200"/>
          </a:p>
          <a:p>
            <a:r>
              <a:rPr lang="zh-CN" altLang="en-US" sz="1200"/>
              <a:t>        Delay(20);</a:t>
            </a:r>
            <a:endParaRPr lang="zh-CN" altLang="en-US" sz="1200"/>
          </a:p>
          <a:p>
            <a:r>
              <a:rPr lang="zh-CN" altLang="en-US" sz="1200"/>
              <a:t>        TR0=0;//关闭T0中断请求</a:t>
            </a:r>
            <a:endParaRPr lang="zh-CN" altLang="en-US" sz="1200"/>
          </a:p>
          <a:p>
            <a:r>
              <a:rPr lang="zh-CN" altLang="en-US" sz="1200"/>
              <a:t>        flag++;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    if(flag==4)</a:t>
            </a:r>
            <a:endParaRPr lang="zh-CN" altLang="en-US" sz="1200"/>
          </a:p>
          <a:p>
            <a:r>
              <a:rPr lang="zh-CN" altLang="en-US" sz="1200"/>
              <a:t>        {</a:t>
            </a:r>
            <a:endParaRPr lang="zh-CN" altLang="en-US" sz="1200"/>
          </a:p>
          <a:p>
            <a:r>
              <a:rPr lang="zh-CN" altLang="en-US" sz="1200"/>
              <a:t>           flag=0;</a:t>
            </a:r>
            <a:endParaRPr lang="zh-CN" altLang="en-US" sz="1200"/>
          </a:p>
          <a:p>
            <a:r>
              <a:rPr lang="zh-CN" altLang="en-US" sz="1200"/>
              <a:t>            TR0=1;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} </a:t>
            </a:r>
            <a:endParaRPr lang="zh-CN" altLang="en-US" sz="1200"/>
          </a:p>
          <a:p>
            <a:r>
              <a:rPr lang="zh-CN" altLang="en-US" sz="1200"/>
              <a:t>    //时分秒置零</a:t>
            </a:r>
            <a:endParaRPr lang="zh-CN" altLang="en-US" sz="1200"/>
          </a:p>
          <a:p>
            <a:r>
              <a:rPr lang="zh-CN" altLang="en-US" sz="1200"/>
              <a:t>    if(P1_3==0)</a:t>
            </a:r>
            <a:endParaRPr lang="zh-CN" altLang="en-US" sz="1200"/>
          </a:p>
          <a:p>
            <a:r>
              <a:rPr lang="zh-CN" altLang="en-US" sz="1200"/>
              <a:t>    {  </a:t>
            </a:r>
            <a:endParaRPr lang="zh-CN" altLang="en-US" sz="1200"/>
          </a:p>
          <a:p>
            <a:r>
              <a:rPr lang="zh-CN" altLang="en-US" sz="1200"/>
              <a:t>        Delay(20);</a:t>
            </a:r>
            <a:endParaRPr lang="zh-CN" altLang="en-US" sz="1200"/>
          </a:p>
          <a:p>
            <a:r>
              <a:rPr lang="zh-CN" altLang="en-US" sz="1200"/>
              <a:t>        while(P3_3==0);</a:t>
            </a:r>
            <a:endParaRPr lang="zh-CN" altLang="en-US" sz="1200"/>
          </a:p>
          <a:p>
            <a:r>
              <a:rPr lang="zh-CN" altLang="en-US" sz="1200"/>
              <a:t>        Delay(20);</a:t>
            </a:r>
            <a:endParaRPr lang="zh-CN" altLang="en-US" sz="1200"/>
          </a:p>
          <a:p>
            <a:r>
              <a:rPr lang="zh-CN" altLang="en-US" sz="1200"/>
              <a:t>        s=00;m=00;h=00;       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    //时分秒加减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369435" y="476250"/>
            <a:ext cx="464820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//时分秒加减</a:t>
            </a:r>
            <a:endParaRPr lang="zh-CN" altLang="en-US" sz="1400"/>
          </a:p>
          <a:p>
            <a:r>
              <a:rPr lang="zh-CN" altLang="en-US" sz="1400"/>
              <a:t>    if(flag!=0)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switch(flag)</a:t>
            </a:r>
            <a:endParaRPr lang="zh-CN" altLang="en-US" sz="1400"/>
          </a:p>
          <a:p>
            <a:r>
              <a:rPr lang="zh-CN" altLang="en-US" sz="1400"/>
              <a:t>        {</a:t>
            </a:r>
            <a:endParaRPr lang="zh-CN" altLang="en-US" sz="1400"/>
          </a:p>
          <a:p>
            <a:r>
              <a:rPr lang="zh-CN" altLang="en-US" sz="1400"/>
              <a:t>            case 1:if(P1_1==0){ Delay(20);while(P1_1==0);Delay(20);h++; if(h&gt;23) h=0;}break;case2:if(P1_1==0){ Delay(20);while(P1_1==0);Delay(20);m++; if(m&gt;59) m=0;}break; case 3:if(P1_1==0){ Delay(20);while(P1_1==0);Delay(20);s++; if(s&gt;59) s=0;}break;default:break;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switch(flag)</a:t>
            </a:r>
            <a:endParaRPr lang="zh-CN" altLang="en-US" sz="1400"/>
          </a:p>
          <a:p>
            <a:r>
              <a:rPr lang="zh-CN" altLang="en-US" sz="1400"/>
              <a:t>        {case 1:if(P1_2==0){ Delay(20);while(P1_2==0);Delay(20);h--; if(h&lt;0) h=23;}break;</a:t>
            </a:r>
            <a:endParaRPr lang="zh-CN" altLang="en-US" sz="1400"/>
          </a:p>
          <a:p>
            <a:r>
              <a:rPr lang="zh-CN" altLang="en-US" sz="1400"/>
              <a:t>            case 2:if(P1_2==0){ Delay(20);while(P1_2==0);Delay(20);m--; if(m&lt;0) m=59;}break;</a:t>
            </a:r>
            <a:endParaRPr lang="zh-CN" altLang="en-US" sz="1400"/>
          </a:p>
          <a:p>
            <a:r>
              <a:rPr lang="zh-CN" altLang="en-US" sz="1400"/>
              <a:t>            case 3:if(P1_2==0){ Delay(20);while(P1_2==0);Delay(20);s--; if(s&lt;0) s=59;}break;</a:t>
            </a:r>
            <a:endParaRPr lang="zh-CN" altLang="en-US" sz="1400"/>
          </a:p>
          <a:p>
            <a:r>
              <a:rPr lang="zh-CN" altLang="en-US" sz="1400"/>
              <a:t>            default:break;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总览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3040" y="524510"/>
            <a:ext cx="4065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void main()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Timer0Init();//定时器0  初始化</a:t>
            </a:r>
            <a:endParaRPr lang="zh-CN" altLang="en-US" sz="1200"/>
          </a:p>
          <a:p>
            <a:r>
              <a:rPr lang="zh-CN" altLang="en-US" sz="1200"/>
              <a:t>    while(1)</a:t>
            </a:r>
            <a:endParaRPr lang="zh-CN" altLang="en-US" sz="1200"/>
          </a:p>
          <a:p>
            <a:r>
              <a:rPr lang="zh-CN" altLang="en-US" sz="1200"/>
              <a:t>    {</a:t>
            </a:r>
            <a:endParaRPr lang="zh-CN" altLang="en-US" sz="1200"/>
          </a:p>
          <a:p>
            <a:r>
              <a:rPr lang="zh-CN" altLang="en-US" sz="1200"/>
              <a:t>        display_Clock(h,m,s); </a:t>
            </a:r>
            <a:endParaRPr lang="zh-CN" altLang="en-US" sz="1200"/>
          </a:p>
          <a:p>
            <a:r>
              <a:rPr lang="zh-CN" altLang="en-US" sz="1200"/>
              <a:t>        key_scan();       </a:t>
            </a:r>
            <a:endParaRPr lang="zh-CN" altLang="en-US" sz="1200"/>
          </a:p>
          <a:p>
            <a:r>
              <a:rPr lang="zh-CN" altLang="en-US" sz="1200"/>
              <a:t>    } 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369435" y="692785"/>
            <a:ext cx="406527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//定时器0的溢出中断函数</a:t>
            </a:r>
            <a:endParaRPr lang="zh-CN" altLang="en-US" sz="1400"/>
          </a:p>
          <a:p>
            <a:r>
              <a:rPr lang="zh-CN" altLang="en-US" sz="1400"/>
              <a:t>void timer0() interrupt 1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TL0 = 0xB0;		//设置定时初值</a:t>
            </a:r>
            <a:endParaRPr lang="zh-CN" altLang="en-US" sz="1400"/>
          </a:p>
          <a:p>
            <a:r>
              <a:rPr lang="zh-CN" altLang="en-US" sz="1400"/>
              <a:t>	TH0 = 0x3C;		//设置定时初值</a:t>
            </a:r>
            <a:endParaRPr lang="zh-CN" altLang="en-US" sz="1400"/>
          </a:p>
          <a:p>
            <a:r>
              <a:rPr lang="zh-CN" altLang="en-US" sz="1400"/>
              <a:t>    n0++;</a:t>
            </a:r>
            <a:endParaRPr lang="zh-CN" altLang="en-US" sz="1400"/>
          </a:p>
          <a:p>
            <a:r>
              <a:rPr lang="zh-CN" altLang="en-US" sz="1400"/>
              <a:t>    if(n0==20)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n0=0;</a:t>
            </a:r>
            <a:endParaRPr lang="zh-CN" altLang="en-US" sz="1400"/>
          </a:p>
          <a:p>
            <a:r>
              <a:rPr lang="zh-CN" altLang="en-US" sz="1400"/>
              <a:t>        s++;</a:t>
            </a:r>
            <a:endParaRPr lang="zh-CN" altLang="en-US" sz="1400"/>
          </a:p>
          <a:p>
            <a:r>
              <a:rPr lang="zh-CN" altLang="en-US" sz="1400"/>
              <a:t>        if(s&gt;=60)</a:t>
            </a:r>
            <a:endParaRPr lang="zh-CN" altLang="en-US" sz="1400"/>
          </a:p>
          <a:p>
            <a:r>
              <a:rPr lang="zh-CN" altLang="en-US" sz="1400"/>
              <a:t>        {</a:t>
            </a:r>
            <a:endParaRPr lang="zh-CN" altLang="en-US" sz="1400"/>
          </a:p>
          <a:p>
            <a:r>
              <a:rPr lang="zh-CN" altLang="en-US" sz="1400"/>
              <a:t>            s=0;</a:t>
            </a:r>
            <a:endParaRPr lang="zh-CN" altLang="en-US" sz="1400"/>
          </a:p>
          <a:p>
            <a:r>
              <a:rPr lang="zh-CN" altLang="en-US" sz="1400"/>
              <a:t>            m++;</a:t>
            </a:r>
            <a:endParaRPr lang="zh-CN" altLang="en-US" sz="1400"/>
          </a:p>
          <a:p>
            <a:r>
              <a:rPr lang="zh-CN" altLang="en-US" sz="1400"/>
              <a:t>           if(m&gt;=60)</a:t>
            </a:r>
            <a:endParaRPr lang="zh-CN" altLang="en-US" sz="1400"/>
          </a:p>
          <a:p>
            <a:r>
              <a:rPr lang="zh-CN" altLang="en-US" sz="1400"/>
              <a:t>            {</a:t>
            </a:r>
            <a:endParaRPr lang="zh-CN" altLang="en-US" sz="1400"/>
          </a:p>
          <a:p>
            <a:r>
              <a:rPr lang="zh-CN" altLang="en-US" sz="1400"/>
              <a:t>                m=0;</a:t>
            </a:r>
            <a:endParaRPr lang="zh-CN" altLang="en-US" sz="1400"/>
          </a:p>
          <a:p>
            <a:r>
              <a:rPr lang="zh-CN" altLang="en-US" sz="1400"/>
              <a:t>                h++;</a:t>
            </a:r>
            <a:endParaRPr lang="zh-CN" altLang="en-US" sz="1400"/>
          </a:p>
          <a:p>
            <a:r>
              <a:rPr lang="zh-CN" altLang="en-US" sz="1400"/>
              <a:t>                if(h&gt;=24)</a:t>
            </a:r>
            <a:endParaRPr lang="zh-CN" altLang="en-US" sz="1400"/>
          </a:p>
          <a:p>
            <a:r>
              <a:rPr lang="zh-CN" altLang="en-US" sz="1400"/>
              <a:t>                h=0;</a:t>
            </a:r>
            <a:endParaRPr lang="zh-CN" altLang="en-US" sz="1400"/>
          </a:p>
          <a:p>
            <a:r>
              <a:rPr lang="zh-CN" altLang="en-US" sz="1400"/>
              <a:t>            } </a:t>
            </a:r>
            <a:endParaRPr lang="zh-CN" altLang="en-US" sz="1400"/>
          </a:p>
          <a:p>
            <a:r>
              <a:rPr lang="zh-CN" altLang="en-US" sz="1400"/>
              <a:t>        } </a:t>
            </a:r>
            <a:endParaRPr lang="zh-CN" altLang="en-US" sz="1400"/>
          </a:p>
          <a:p>
            <a:r>
              <a:rPr lang="zh-CN" altLang="en-US" sz="1400"/>
              <a:t>    } 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仿真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7" name="矩形 4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38248" y="1628898"/>
            <a:ext cx="4652394" cy="86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经过仿真后，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确认程序为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C:/Users/ankh/Desktop/屏幕截图 2023-10-24 120234.jpg屏幕截图 2023-10-24 120234"/>
          <p:cNvPicPr>
            <a:picLocks noChangeAspect="1"/>
          </p:cNvPicPr>
          <p:nvPr/>
        </p:nvPicPr>
        <p:blipFill>
          <a:blip r:embed="rId2"/>
          <a:srcRect l="1969" r="1969"/>
          <a:stretch>
            <a:fillRect/>
          </a:stretch>
        </p:blipFill>
        <p:spPr>
          <a:xfrm>
            <a:off x="120650" y="535940"/>
            <a:ext cx="8629650" cy="588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40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6"/>
          <p:cNvSpPr txBox="1"/>
          <p:nvPr/>
        </p:nvSpPr>
        <p:spPr>
          <a:xfrm>
            <a:off x="2260382" y="40101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46CEAE"/>
                </a:solidFill>
              </a:rPr>
              <a:t>第</a:t>
            </a:r>
            <a:r>
              <a:rPr lang="zh-CN" altLang="en-US" sz="2800" dirty="0">
                <a:solidFill>
                  <a:srgbClr val="46CEAE"/>
                </a:solidFill>
              </a:rPr>
              <a:t>五</a:t>
            </a:r>
            <a:r>
              <a:rPr lang="zh-CN" altLang="en-US" sz="2800" dirty="0" smtClean="0">
                <a:solidFill>
                  <a:srgbClr val="46CEAE"/>
                </a:solidFill>
              </a:rPr>
              <a:t>部分</a:t>
            </a:r>
            <a:endParaRPr lang="zh-CN" altLang="en-US" sz="2800" dirty="0">
              <a:solidFill>
                <a:srgbClr val="46CEAE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052459" y="1419448"/>
            <a:ext cx="2036802" cy="2036802"/>
            <a:chOff x="8125599" y="1434035"/>
            <a:chExt cx="2036802" cy="2036802"/>
          </a:xfrm>
        </p:grpSpPr>
        <p:sp>
          <p:nvSpPr>
            <p:cNvPr id="56" name="椭圆 5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31"/>
          <p:cNvSpPr txBox="1"/>
          <p:nvPr/>
        </p:nvSpPr>
        <p:spPr>
          <a:xfrm>
            <a:off x="922021" y="4432172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54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32"/>
          <p:cNvSpPr txBox="1"/>
          <p:nvPr/>
        </p:nvSpPr>
        <p:spPr>
          <a:xfrm>
            <a:off x="8392119" y="12432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问题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文本框 33"/>
          <p:cNvSpPr txBox="1"/>
          <p:nvPr/>
        </p:nvSpPr>
        <p:spPr>
          <a:xfrm>
            <a:off x="8392119" y="2019318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收获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0" grpId="0"/>
      <p:bldP spid="61" grpId="0" animBg="1"/>
      <p:bldP spid="62" grpId="0"/>
      <p:bldP spid="63" grpId="0"/>
      <p:bldP spid="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封装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7" name="矩形 4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1730" y="1628775"/>
            <a:ext cx="326390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no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遇到不会的封装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立创商城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搜索，找到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器件的数据手册，从而绘制好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封装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C:/Users/ankh/Desktop/屏幕截图 2023-10-24 225643.jpg屏幕截图 2023-10-24 225643"/>
          <p:cNvPicPr>
            <a:picLocks noChangeAspect="1"/>
          </p:cNvPicPr>
          <p:nvPr/>
        </p:nvPicPr>
        <p:blipFill>
          <a:blip r:embed="rId2"/>
          <a:srcRect t="5390" b="5390"/>
          <a:stretch>
            <a:fillRect/>
          </a:stretch>
        </p:blipFill>
        <p:spPr>
          <a:xfrm>
            <a:off x="120650" y="535940"/>
            <a:ext cx="8629650" cy="588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4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1607818" y="4432172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54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第一部分</a:t>
            </a:r>
            <a:endParaRPr lang="zh-CN" altLang="en-US" sz="2800" dirty="0">
              <a:solidFill>
                <a:srgbClr val="46CEAE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077074" y="845254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16965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85560" y="764540"/>
            <a:ext cx="5434965" cy="535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本课程设计是基于</a:t>
            </a:r>
            <a:r>
              <a:rPr lang="en-US" altLang="zh-CN">
                <a:solidFill>
                  <a:schemeClr val="bg1"/>
                </a:solidFill>
              </a:rPr>
              <a:t>51</a:t>
            </a:r>
            <a:r>
              <a:rPr lang="zh-CN" altLang="en-US">
                <a:solidFill>
                  <a:schemeClr val="bg1"/>
                </a:solidFill>
              </a:rPr>
              <a:t>单片机系统而制作成的数字时钟，具有计时和调整时间的</a:t>
            </a:r>
            <a:r>
              <a:rPr lang="zh-CN" altLang="en-US">
                <a:solidFill>
                  <a:schemeClr val="bg1"/>
                </a:solidFill>
              </a:rPr>
              <a:t>功能。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设计中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两个四位的数码管用于显示时钟，格式</a:t>
            </a:r>
            <a:r>
              <a:rPr lang="en-US" altLang="zh-CN">
                <a:solidFill>
                  <a:schemeClr val="bg1"/>
                </a:solidFill>
              </a:rPr>
              <a:t>00-00-00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KEY</a:t>
            </a:r>
            <a:r>
              <a:rPr lang="zh-CN" altLang="en-US">
                <a:solidFill>
                  <a:schemeClr val="bg1"/>
                </a:solidFill>
              </a:rPr>
              <a:t>是系统的开关，用于</a:t>
            </a:r>
            <a:r>
              <a:rPr lang="zh-CN" altLang="en-US">
                <a:solidFill>
                  <a:schemeClr val="bg1"/>
                </a:solidFill>
              </a:rPr>
              <a:t>启动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SET</a:t>
            </a:r>
            <a:r>
              <a:rPr lang="zh-CN" altLang="en-US">
                <a:solidFill>
                  <a:schemeClr val="bg1"/>
                </a:solidFill>
              </a:rPr>
              <a:t>是暂停设置按键，按下一次进入设置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时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，第二次进入设置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分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，第三次进入设置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秒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ADD</a:t>
            </a:r>
            <a:r>
              <a:rPr lang="zh-CN" altLang="en-US">
                <a:solidFill>
                  <a:schemeClr val="bg1"/>
                </a:solidFill>
              </a:rPr>
              <a:t>按键用于设置状态时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时分秒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的加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SUB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按键用于设置状态时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时分秒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本设计用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Type-C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接口进行供电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59" grpId="0" bldLvl="0" animBg="1"/>
      <p:bldP spid="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39733" y="49750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布局问题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7" name="矩形 4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49795" y="1628775"/>
            <a:ext cx="326390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no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各个器件之间的距离要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适中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以免板子过大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器件过于集中导致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报错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04975" y="1628775"/>
            <a:ext cx="326390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no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布局主要根据原理图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进行布局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可以减少两条线相隔太远的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情况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4326" y="804874"/>
            <a:ext cx="1050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布局问题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043449" y="117243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658299" y="117243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40" grpId="0"/>
      <p:bldP spid="27" grpId="0"/>
      <p:bldP spid="7" grpId="0"/>
      <p:bldP spid="8" grpId="0"/>
      <p:bldP spid="9" grpId="0" bldLvl="0" animBg="1"/>
      <p:bldP spid="1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8761681" y="76423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外壳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0804" y="113179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35654" y="113179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7" name="矩形 4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1730" y="1628775"/>
            <a:ext cx="326390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no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通过此次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也了解了产品外壳设计的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C:/Users/ankh/Desktop/屏幕截图 2023-10-24 234328.jpg屏幕截图 2023-10-24 234328"/>
          <p:cNvPicPr>
            <a:picLocks noChangeAspect="1"/>
          </p:cNvPicPr>
          <p:nvPr/>
        </p:nvPicPr>
        <p:blipFill>
          <a:blip r:embed="rId2"/>
          <a:srcRect t="13079" b="13079"/>
          <a:stretch>
            <a:fillRect/>
          </a:stretch>
        </p:blipFill>
        <p:spPr>
          <a:xfrm>
            <a:off x="624840" y="764540"/>
            <a:ext cx="7113270" cy="4852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0" grpId="0" bldLvl="0" animBg="1"/>
      <p:bldP spid="40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谢谢您的指导</a:t>
            </a:r>
            <a:endParaRPr lang="zh-CN" altLang="en-US" sz="66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THANK YOU FOR YOUR GUIDANCE.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29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46CEAE"/>
                </a:solidFill>
              </a:rPr>
              <a:t>第二部分</a:t>
            </a:r>
            <a:endParaRPr lang="zh-CN" altLang="en-US" sz="2800" dirty="0">
              <a:solidFill>
                <a:srgbClr val="46CEAE"/>
              </a:solidFill>
            </a:endParaRPr>
          </a:p>
        </p:txBody>
      </p:sp>
      <p:sp>
        <p:nvSpPr>
          <p:cNvPr id="60" name="文本框 18"/>
          <p:cNvSpPr txBox="1"/>
          <p:nvPr/>
        </p:nvSpPr>
        <p:spPr>
          <a:xfrm>
            <a:off x="1264918" y="4432172"/>
            <a:ext cx="3611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原理图</a:t>
            </a:r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54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32"/>
          <p:cNvSpPr txBox="1"/>
          <p:nvPr/>
        </p:nvSpPr>
        <p:spPr>
          <a:xfrm>
            <a:off x="8392119" y="124322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数码管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模块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文本框 33"/>
          <p:cNvSpPr txBox="1"/>
          <p:nvPr/>
        </p:nvSpPr>
        <p:spPr>
          <a:xfrm>
            <a:off x="8392119" y="201931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按键模块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文本框 34"/>
          <p:cNvSpPr txBox="1"/>
          <p:nvPr/>
        </p:nvSpPr>
        <p:spPr>
          <a:xfrm>
            <a:off x="8392119" y="28068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供电</a:t>
            </a:r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模块</a:t>
            </a:r>
            <a:endParaRPr lang="zh-CN" altLang="en-US" sz="2000" b="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文本框 35"/>
          <p:cNvSpPr txBox="1"/>
          <p:nvPr/>
        </p:nvSpPr>
        <p:spPr>
          <a:xfrm>
            <a:off x="8392119" y="3582972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单片机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核心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 animBg="1"/>
      <p:bldP spid="62" grpId="0"/>
      <p:bldP spid="63" grpId="0"/>
      <p:bldP spid="64" grpId="0"/>
      <p:bldP spid="6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原理图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366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由于要显示为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00-00-00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的格式，所以需要显示八位数码管，我在此采用两个四位数码管组合成八位。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数码管位选由三八译码器来选中。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数码管段选连接到单片机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P0 IO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口，由于单片机的输出驱动能力不足，采用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74LS245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来进行驱动。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8216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数码管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3590" y="1052830"/>
            <a:ext cx="5979795" cy="522859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原理图设计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166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SET,ADD,SUB,RST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四个按键连接到单片机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 IO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当检测到低电平时为按键按下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按键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3590" y="1052830"/>
            <a:ext cx="5979795" cy="522859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原理图设计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126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本次设计采用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type-C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进行供电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type-C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，按下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按键，便可进行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供电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593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供电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3590" y="1052830"/>
            <a:ext cx="5979795" cy="522859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原理图设计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962078" y="1655568"/>
            <a:ext cx="4652394" cy="406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单片机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接上了数码管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接上上拉电阻，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单片机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作为输出时为高阻态，接上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上拉电阻提高了驱动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单片机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接上了按键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单片机也接上了复位电路和晶振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6978601" y="1197304"/>
            <a:ext cx="12788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单片机</a:t>
            </a: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核心</a:t>
            </a:r>
            <a:endParaRPr lang="zh-CN" altLang="en-US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7724" y="1564862"/>
            <a:ext cx="5998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52574" y="1564862"/>
            <a:ext cx="1215000" cy="40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3590" y="1052830"/>
            <a:ext cx="5979795" cy="522859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bldLvl="0" animBg="1"/>
      <p:bldP spid="30" grpId="0" bldLvl="0" animBg="1"/>
      <p:bldP spid="35" grpId="0" bldLvl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6"/>
          <p:cNvSpPr txBox="1"/>
          <p:nvPr/>
        </p:nvSpPr>
        <p:spPr>
          <a:xfrm>
            <a:off x="2260382" y="40041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46CEAE"/>
                </a:solidFill>
              </a:rPr>
              <a:t>第三部分</a:t>
            </a:r>
            <a:endParaRPr lang="zh-CN" altLang="en-US" sz="2800" dirty="0">
              <a:solidFill>
                <a:srgbClr val="46CEAE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052459" y="1413384"/>
            <a:ext cx="2036802" cy="2036802"/>
            <a:chOff x="8125599" y="1434035"/>
            <a:chExt cx="2036802" cy="2036802"/>
          </a:xfrm>
        </p:grpSpPr>
        <p:sp>
          <p:nvSpPr>
            <p:cNvPr id="56" name="椭圆 5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63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66" name="文本框 33"/>
          <p:cNvSpPr txBox="1"/>
          <p:nvPr/>
        </p:nvSpPr>
        <p:spPr>
          <a:xfrm>
            <a:off x="1260157" y="4432172"/>
            <a:ext cx="362140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</a:t>
            </a:r>
            <a:endParaRPr lang="zh-CN" altLang="en-US" sz="54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</a:t>
            </a:r>
            <a:r>
              <a:rPr lang="zh-CN" altLang="en-US" sz="54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54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32"/>
          <p:cNvSpPr txBox="1"/>
          <p:nvPr/>
        </p:nvSpPr>
        <p:spPr>
          <a:xfrm>
            <a:off x="8392119" y="12432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封装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文本框 33"/>
          <p:cNvSpPr txBox="1"/>
          <p:nvPr/>
        </p:nvSpPr>
        <p:spPr>
          <a:xfrm>
            <a:off x="8392119" y="2019318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布线</a:t>
            </a:r>
            <a:endParaRPr lang="zh-CN" altLang="en-US" sz="2000" b="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文本框 34"/>
          <p:cNvSpPr txBox="1"/>
          <p:nvPr/>
        </p:nvSpPr>
        <p:spPr>
          <a:xfrm>
            <a:off x="8392119" y="2806879"/>
            <a:ext cx="668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000" b="0" dirty="0" smtClean="0">
                <a:solidFill>
                  <a:schemeClr val="bg1">
                    <a:lumMod val="95000"/>
                  </a:schemeClr>
                </a:solidFill>
              </a:rPr>
              <a:t>PCB</a:t>
            </a:r>
            <a:endParaRPr lang="en-US" altLang="zh-CN" sz="2000" b="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文本框 35"/>
          <p:cNvSpPr txBox="1"/>
          <p:nvPr/>
        </p:nvSpPr>
        <p:spPr>
          <a:xfrm>
            <a:off x="8392119" y="3582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关键技术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7897787" y="454767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9"/>
          <p:cNvSpPr txBox="1"/>
          <p:nvPr/>
        </p:nvSpPr>
        <p:spPr>
          <a:xfrm>
            <a:off x="8392119" y="43475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实验难点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7897787" y="529104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19"/>
          <p:cNvSpPr txBox="1"/>
          <p:nvPr/>
        </p:nvSpPr>
        <p:spPr>
          <a:xfrm>
            <a:off x="8392119" y="5018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研究成果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2931" y="6712037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6" grpId="0"/>
      <p:bldP spid="67" grpId="0" animBg="1"/>
      <p:bldP spid="68" grpId="0"/>
      <p:bldP spid="69" grpId="0"/>
      <p:bldP spid="70" grpId="0"/>
      <p:bldP spid="71" grpId="0"/>
      <p:bldP spid="78" grpId="0"/>
      <p:bldP spid="80" grpId="0"/>
      <p:bldP spid="8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GMzZjQ0YzYwNDg3MmQwNTgyOTg3MjJiNGQwYmE5NjcifQ=="/>
  <p:tag name="commondata" val="eyJoZGlkIjoiMzdjNGUwMTgxNTU3NWI0NmQ5ODk0ZWVmOWY4YjRlM2U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4528</Words>
  <Application>WPS 演示</Application>
  <PresentationFormat>自定义</PresentationFormat>
  <Paragraphs>558</Paragraphs>
  <Slides>32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Open Sans</vt:lpstr>
      <vt:lpstr>Segoe Print</vt:lpstr>
      <vt:lpstr>굴림</vt:lpstr>
      <vt:lpstr>仿宋_GB2312</vt:lpstr>
      <vt:lpstr>仿宋</vt:lpstr>
      <vt:lpstr>方正兰亭黑简体</vt:lpstr>
      <vt:lpstr>黑体</vt:lpstr>
      <vt:lpstr>LilyUPC</vt:lpstr>
      <vt:lpstr>Malgun Gothic</vt:lpstr>
      <vt:lpstr>Microsoft Sans Serif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　　　　　詹卫明</cp:lastModifiedBy>
  <cp:revision>23</cp:revision>
  <dcterms:created xsi:type="dcterms:W3CDTF">2015-12-03T10:50:00Z</dcterms:created>
  <dcterms:modified xsi:type="dcterms:W3CDTF">2023-10-24T15:43:50Z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CDD0B6879E0342AF9946724ED9B1C392</vt:lpwstr>
  </property>
  <property fmtid="{D5CDD505-2E9C-101B-9397-08002B2CF9AE}" pid="3" name="KSOProductBuildVer">
    <vt:lpwstr>2052-12.1.0.15712</vt:lpwstr>
  </property>
</Properties>
</file>