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3" r:id="rId2"/>
    <p:sldId id="264" r:id="rId3"/>
    <p:sldId id="280" r:id="rId4"/>
    <p:sldId id="266" r:id="rId5"/>
    <p:sldId id="265" r:id="rId6"/>
    <p:sldId id="268" r:id="rId7"/>
    <p:sldId id="279" r:id="rId8"/>
    <p:sldId id="269" r:id="rId9"/>
    <p:sldId id="277" r:id="rId10"/>
    <p:sldId id="278" r:id="rId11"/>
    <p:sldId id="270" r:id="rId12"/>
    <p:sldId id="271" r:id="rId13"/>
    <p:sldId id="272" r:id="rId14"/>
    <p:sldId id="273" r:id="rId15"/>
    <p:sldId id="274" r:id="rId16"/>
    <p:sldId id="276" r:id="rId17"/>
    <p:sldId id="282" r:id="rId18"/>
    <p:sldId id="258" r:id="rId19"/>
  </p:sldIdLst>
  <p:sldSz cx="24387175" cy="13716000"/>
  <p:notesSz cx="6858000" cy="9144000"/>
  <p:defaultTextStyle>
    <a:defPPr>
      <a:defRPr lang="zh-CN"/>
    </a:defPPr>
    <a:lvl1pPr marL="0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8639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7278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5917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54556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43195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31834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20472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09111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CFD"/>
    <a:srgbClr val="0459FF"/>
    <a:srgbClr val="0041FF"/>
    <a:srgbClr val="0A4EFF"/>
    <a:srgbClr val="0C4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95" autoAdjust="0"/>
  </p:normalViewPr>
  <p:slideViewPr>
    <p:cSldViewPr snapToGrid="0" snapToObjects="1">
      <p:cViewPr varScale="1">
        <p:scale>
          <a:sx n="44" d="100"/>
          <a:sy n="44" d="100"/>
        </p:scale>
        <p:origin x="624" y="66"/>
      </p:cViewPr>
      <p:guideLst>
        <p:guide orient="horz" pos="4320"/>
        <p:guide pos="76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9D2D9-1A4F-48E7-A40D-063E78C89371}" type="doc">
      <dgm:prSet loTypeId="urn:microsoft.com/office/officeart/2011/layout/HexagonRadial" loCatId="cycle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2BC4A40-4FF2-402E-B385-15FFBF5245E6}">
      <dgm:prSet phldrT="[文本]" custT="1"/>
      <dgm:spPr/>
      <dgm:t>
        <a:bodyPr/>
        <a:lstStyle/>
        <a:p>
          <a:r>
            <a:rPr lang="zh-CN" altLang="en-US" sz="3600" b="1" dirty="0" smtClean="0">
              <a:latin typeface="微软雅黑" pitchFamily="34" charset="-122"/>
              <a:ea typeface="微软雅黑" pitchFamily="34" charset="-122"/>
            </a:rPr>
            <a:t>数据</a:t>
          </a:r>
          <a:endParaRPr lang="en-US" altLang="zh-CN" sz="3600" b="1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3600" b="1" dirty="0" smtClean="0">
              <a:latin typeface="微软雅黑" pitchFamily="34" charset="-122"/>
              <a:ea typeface="微软雅黑" pitchFamily="34" charset="-122"/>
            </a:rPr>
            <a:t>质量</a:t>
          </a:r>
          <a:endParaRPr lang="zh-CN" altLang="en-US" sz="3600" b="1" dirty="0">
            <a:latin typeface="微软雅黑" pitchFamily="34" charset="-122"/>
            <a:ea typeface="微软雅黑" pitchFamily="34" charset="-122"/>
          </a:endParaRPr>
        </a:p>
      </dgm:t>
    </dgm:pt>
    <dgm:pt modelId="{9CF54B75-2194-4CDA-B548-E8E363350C7A}" type="parTrans" cxnId="{BA0377B4-EAB6-4291-8763-2A832DE6295D}">
      <dgm:prSet/>
      <dgm:spPr/>
      <dgm:t>
        <a:bodyPr/>
        <a:lstStyle/>
        <a:p>
          <a:endParaRPr lang="zh-CN" altLang="en-US" sz="2800" b="1">
            <a:latin typeface="微软雅黑" pitchFamily="34" charset="-122"/>
            <a:ea typeface="微软雅黑" pitchFamily="34" charset="-122"/>
          </a:endParaRPr>
        </a:p>
      </dgm:t>
    </dgm:pt>
    <dgm:pt modelId="{66049CA5-3F65-4C8D-BCE1-384B04C15887}" type="sibTrans" cxnId="{BA0377B4-EAB6-4291-8763-2A832DE6295D}">
      <dgm:prSet/>
      <dgm:spPr/>
      <dgm:t>
        <a:bodyPr/>
        <a:lstStyle/>
        <a:p>
          <a:endParaRPr lang="zh-CN" altLang="en-US" sz="2800" b="1">
            <a:latin typeface="微软雅黑" pitchFamily="34" charset="-122"/>
            <a:ea typeface="微软雅黑" pitchFamily="34" charset="-122"/>
          </a:endParaRPr>
        </a:p>
      </dgm:t>
    </dgm:pt>
    <dgm:pt modelId="{4C572871-60FA-4D63-B56C-04E37715DFFA}">
      <dgm:prSet phldrT="[文本]" custT="1"/>
      <dgm:spPr/>
      <dgm:t>
        <a:bodyPr/>
        <a:lstStyle/>
        <a:p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完整性</a:t>
          </a:r>
          <a:endParaRPr lang="zh-CN" altLang="en-US" sz="2800" b="1" dirty="0">
            <a:latin typeface="微软雅黑" pitchFamily="34" charset="-122"/>
            <a:ea typeface="微软雅黑" pitchFamily="34" charset="-122"/>
          </a:endParaRPr>
        </a:p>
      </dgm:t>
    </dgm:pt>
    <dgm:pt modelId="{11FDD960-F279-411A-8BDE-0A1DBBD46B9D}" type="parTrans" cxnId="{44569AD7-7030-4858-A1A0-9C5EB0FBD0AE}">
      <dgm:prSet/>
      <dgm:spPr/>
      <dgm:t>
        <a:bodyPr/>
        <a:lstStyle/>
        <a:p>
          <a:endParaRPr lang="zh-CN" altLang="en-US" sz="2800" b="1">
            <a:latin typeface="微软雅黑" pitchFamily="34" charset="-122"/>
            <a:ea typeface="微软雅黑" pitchFamily="34" charset="-122"/>
          </a:endParaRPr>
        </a:p>
      </dgm:t>
    </dgm:pt>
    <dgm:pt modelId="{ACCD698E-4856-46F5-91EE-E946A20120B7}" type="sibTrans" cxnId="{44569AD7-7030-4858-A1A0-9C5EB0FBD0AE}">
      <dgm:prSet/>
      <dgm:spPr/>
      <dgm:t>
        <a:bodyPr/>
        <a:lstStyle/>
        <a:p>
          <a:endParaRPr lang="zh-CN" altLang="en-US" sz="2800" b="1">
            <a:latin typeface="微软雅黑" pitchFamily="34" charset="-122"/>
            <a:ea typeface="微软雅黑" pitchFamily="34" charset="-122"/>
          </a:endParaRPr>
        </a:p>
      </dgm:t>
    </dgm:pt>
    <dgm:pt modelId="{7722DC8F-AF4F-4B61-8560-0B7A77661D25}">
      <dgm:prSet phldrT="[文本]" custT="1"/>
      <dgm:spPr/>
      <dgm:t>
        <a:bodyPr/>
        <a:lstStyle/>
        <a:p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唯一性</a:t>
          </a:r>
          <a:endParaRPr lang="zh-CN" altLang="en-US" sz="2800" b="1" dirty="0">
            <a:latin typeface="微软雅黑" pitchFamily="34" charset="-122"/>
            <a:ea typeface="微软雅黑" pitchFamily="34" charset="-122"/>
          </a:endParaRPr>
        </a:p>
      </dgm:t>
    </dgm:pt>
    <dgm:pt modelId="{375EC650-1644-4866-A0C3-2D8DF2966783}" type="parTrans" cxnId="{A530DF15-6C46-4E10-ADE1-8634994BE1CD}">
      <dgm:prSet/>
      <dgm:spPr/>
      <dgm:t>
        <a:bodyPr/>
        <a:lstStyle/>
        <a:p>
          <a:endParaRPr lang="zh-CN" altLang="en-US" sz="2800" b="1">
            <a:latin typeface="微软雅黑" pitchFamily="34" charset="-122"/>
            <a:ea typeface="微软雅黑" pitchFamily="34" charset="-122"/>
          </a:endParaRPr>
        </a:p>
      </dgm:t>
    </dgm:pt>
    <dgm:pt modelId="{4A0A6DBF-E435-453D-894C-80F736D06529}" type="sibTrans" cxnId="{A530DF15-6C46-4E10-ADE1-8634994BE1CD}">
      <dgm:prSet/>
      <dgm:spPr/>
      <dgm:t>
        <a:bodyPr/>
        <a:lstStyle/>
        <a:p>
          <a:endParaRPr lang="zh-CN" altLang="en-US" sz="2800" b="1">
            <a:latin typeface="微软雅黑" pitchFamily="34" charset="-122"/>
            <a:ea typeface="微软雅黑" pitchFamily="34" charset="-122"/>
          </a:endParaRPr>
        </a:p>
      </dgm:t>
    </dgm:pt>
    <dgm:pt modelId="{6C779335-6723-4122-8BD8-D80C424406BA}">
      <dgm:prSet phldrT="[文本]" custT="1"/>
      <dgm:spPr/>
      <dgm:t>
        <a:bodyPr/>
        <a:lstStyle/>
        <a:p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一致性</a:t>
          </a:r>
          <a:endParaRPr lang="zh-CN" altLang="en-US" sz="2800" b="1" dirty="0">
            <a:latin typeface="微软雅黑" pitchFamily="34" charset="-122"/>
            <a:ea typeface="微软雅黑" pitchFamily="34" charset="-122"/>
          </a:endParaRPr>
        </a:p>
      </dgm:t>
    </dgm:pt>
    <dgm:pt modelId="{3949790D-43CF-4D42-9640-6CE4F96A53CB}" type="parTrans" cxnId="{B6A46DF1-3689-43B6-9B32-365908D72F99}">
      <dgm:prSet/>
      <dgm:spPr/>
      <dgm:t>
        <a:bodyPr/>
        <a:lstStyle/>
        <a:p>
          <a:endParaRPr lang="zh-CN" altLang="en-US" sz="2800" b="1">
            <a:latin typeface="微软雅黑" pitchFamily="34" charset="-122"/>
            <a:ea typeface="微软雅黑" pitchFamily="34" charset="-122"/>
          </a:endParaRPr>
        </a:p>
      </dgm:t>
    </dgm:pt>
    <dgm:pt modelId="{9A38933B-7918-4230-AFCF-C2B44F518824}" type="sibTrans" cxnId="{B6A46DF1-3689-43B6-9B32-365908D72F99}">
      <dgm:prSet/>
      <dgm:spPr/>
      <dgm:t>
        <a:bodyPr/>
        <a:lstStyle/>
        <a:p>
          <a:endParaRPr lang="zh-CN" altLang="en-US" sz="2800" b="1">
            <a:latin typeface="微软雅黑" pitchFamily="34" charset="-122"/>
            <a:ea typeface="微软雅黑" pitchFamily="34" charset="-122"/>
          </a:endParaRPr>
        </a:p>
      </dgm:t>
    </dgm:pt>
    <dgm:pt modelId="{CA63C422-8BAE-427F-9EE5-C4086BA09FCC}">
      <dgm:prSet phldrT="[文本]" custT="1"/>
      <dgm:spPr/>
      <dgm:t>
        <a:bodyPr/>
        <a:lstStyle/>
        <a:p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精确性</a:t>
          </a:r>
          <a:endParaRPr lang="zh-CN" altLang="en-US" sz="2800" b="1" dirty="0">
            <a:latin typeface="微软雅黑" pitchFamily="34" charset="-122"/>
            <a:ea typeface="微软雅黑" pitchFamily="34" charset="-122"/>
          </a:endParaRPr>
        </a:p>
      </dgm:t>
    </dgm:pt>
    <dgm:pt modelId="{9AF60E3B-3038-4D0E-A3D0-CAA39AE84CFD}" type="parTrans" cxnId="{8C33C5BB-340B-4976-9FA2-2A0D3E516565}">
      <dgm:prSet/>
      <dgm:spPr/>
      <dgm:t>
        <a:bodyPr/>
        <a:lstStyle/>
        <a:p>
          <a:endParaRPr lang="zh-CN" altLang="en-US" sz="2800" b="1">
            <a:latin typeface="微软雅黑" pitchFamily="34" charset="-122"/>
            <a:ea typeface="微软雅黑" pitchFamily="34" charset="-122"/>
          </a:endParaRPr>
        </a:p>
      </dgm:t>
    </dgm:pt>
    <dgm:pt modelId="{0B1670A9-A6EA-4732-9EB6-E4823C38FDF3}" type="sibTrans" cxnId="{8C33C5BB-340B-4976-9FA2-2A0D3E516565}">
      <dgm:prSet/>
      <dgm:spPr/>
      <dgm:t>
        <a:bodyPr/>
        <a:lstStyle/>
        <a:p>
          <a:endParaRPr lang="zh-CN" altLang="en-US" sz="2800" b="1">
            <a:latin typeface="微软雅黑" pitchFamily="34" charset="-122"/>
            <a:ea typeface="微软雅黑" pitchFamily="34" charset="-122"/>
          </a:endParaRPr>
        </a:p>
      </dgm:t>
    </dgm:pt>
    <dgm:pt modelId="{837107B8-AE1C-4E11-9A9C-3BE7031C74BB}">
      <dgm:prSet phldrT="[文本]" custT="1"/>
      <dgm:spPr/>
      <dgm:t>
        <a:bodyPr/>
        <a:lstStyle/>
        <a:p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合法性</a:t>
          </a:r>
          <a:endParaRPr lang="zh-CN" altLang="en-US" sz="2800" b="1" dirty="0">
            <a:latin typeface="微软雅黑" pitchFamily="34" charset="-122"/>
            <a:ea typeface="微软雅黑" pitchFamily="34" charset="-122"/>
          </a:endParaRPr>
        </a:p>
      </dgm:t>
    </dgm:pt>
    <dgm:pt modelId="{4F4B29D2-463F-4E71-8D89-07BC758561B7}" type="parTrans" cxnId="{D972485C-F50F-45AC-8D28-384B54F33C6A}">
      <dgm:prSet/>
      <dgm:spPr/>
      <dgm:t>
        <a:bodyPr/>
        <a:lstStyle/>
        <a:p>
          <a:endParaRPr lang="zh-CN" altLang="en-US" sz="2800" b="1">
            <a:latin typeface="微软雅黑" pitchFamily="34" charset="-122"/>
            <a:ea typeface="微软雅黑" pitchFamily="34" charset="-122"/>
          </a:endParaRPr>
        </a:p>
      </dgm:t>
    </dgm:pt>
    <dgm:pt modelId="{A02C3060-2C18-4C2B-835E-78767BCECE12}" type="sibTrans" cxnId="{D972485C-F50F-45AC-8D28-384B54F33C6A}">
      <dgm:prSet/>
      <dgm:spPr/>
      <dgm:t>
        <a:bodyPr/>
        <a:lstStyle/>
        <a:p>
          <a:endParaRPr lang="zh-CN" altLang="en-US" sz="2800" b="1">
            <a:latin typeface="微软雅黑" pitchFamily="34" charset="-122"/>
            <a:ea typeface="微软雅黑" pitchFamily="34" charset="-122"/>
          </a:endParaRPr>
        </a:p>
      </dgm:t>
    </dgm:pt>
    <dgm:pt modelId="{B9574E04-4F21-402D-9E6B-2EF60DF83E59}">
      <dgm:prSet phldrT="[文本]" custT="1"/>
      <dgm:spPr/>
      <dgm:t>
        <a:bodyPr/>
        <a:lstStyle/>
        <a:p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及时性</a:t>
          </a:r>
          <a:endParaRPr lang="zh-CN" altLang="en-US" sz="2800" b="1" dirty="0">
            <a:latin typeface="微软雅黑" pitchFamily="34" charset="-122"/>
            <a:ea typeface="微软雅黑" pitchFamily="34" charset="-122"/>
          </a:endParaRPr>
        </a:p>
      </dgm:t>
    </dgm:pt>
    <dgm:pt modelId="{BFA7E766-6324-45B9-BAFC-7BC57F6DF303}" type="parTrans" cxnId="{9AB522D8-1C8F-40C9-9C9A-C0860634EF1A}">
      <dgm:prSet/>
      <dgm:spPr/>
      <dgm:t>
        <a:bodyPr/>
        <a:lstStyle/>
        <a:p>
          <a:endParaRPr lang="zh-CN" altLang="en-US" sz="2800" b="1">
            <a:latin typeface="微软雅黑" pitchFamily="34" charset="-122"/>
            <a:ea typeface="微软雅黑" pitchFamily="34" charset="-122"/>
          </a:endParaRPr>
        </a:p>
      </dgm:t>
    </dgm:pt>
    <dgm:pt modelId="{3B73F332-A9D7-46A3-8338-5CAB28A0639A}" type="sibTrans" cxnId="{9AB522D8-1C8F-40C9-9C9A-C0860634EF1A}">
      <dgm:prSet/>
      <dgm:spPr/>
      <dgm:t>
        <a:bodyPr/>
        <a:lstStyle/>
        <a:p>
          <a:endParaRPr lang="zh-CN" altLang="en-US" sz="2800" b="1">
            <a:latin typeface="微软雅黑" pitchFamily="34" charset="-122"/>
            <a:ea typeface="微软雅黑" pitchFamily="34" charset="-122"/>
          </a:endParaRPr>
        </a:p>
      </dgm:t>
    </dgm:pt>
    <dgm:pt modelId="{04DA29D0-E3DA-4A56-82D0-733CE896CF02}" type="pres">
      <dgm:prSet presAssocID="{2FD9D2D9-1A4F-48E7-A40D-063E78C8937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8F226FD-BB28-4793-957C-2FFF963AC33F}" type="pres">
      <dgm:prSet presAssocID="{02BC4A40-4FF2-402E-B385-15FFBF5245E6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zh-CN" altLang="en-US"/>
        </a:p>
      </dgm:t>
    </dgm:pt>
    <dgm:pt modelId="{FD6E597A-F66B-48ED-8349-A6669AA59668}" type="pres">
      <dgm:prSet presAssocID="{4C572871-60FA-4D63-B56C-04E37715DFFA}" presName="Accent1" presStyleCnt="0"/>
      <dgm:spPr/>
    </dgm:pt>
    <dgm:pt modelId="{6123E23F-47E4-4C07-B732-E9CD12FDEE46}" type="pres">
      <dgm:prSet presAssocID="{4C572871-60FA-4D63-B56C-04E37715DFFA}" presName="Accent" presStyleLbl="bgShp" presStyleIdx="0" presStyleCnt="6"/>
      <dgm:spPr/>
    </dgm:pt>
    <dgm:pt modelId="{E90BAC46-7250-48EA-9122-780C9F031C01}" type="pres">
      <dgm:prSet presAssocID="{4C572871-60FA-4D63-B56C-04E37715DFFA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1F822-3860-4462-9AE8-CEB6A0813FB5}" type="pres">
      <dgm:prSet presAssocID="{7722DC8F-AF4F-4B61-8560-0B7A77661D25}" presName="Accent2" presStyleCnt="0"/>
      <dgm:spPr/>
    </dgm:pt>
    <dgm:pt modelId="{ED53A090-99C3-48AE-B875-A004FD4CF37C}" type="pres">
      <dgm:prSet presAssocID="{7722DC8F-AF4F-4B61-8560-0B7A77661D25}" presName="Accent" presStyleLbl="bgShp" presStyleIdx="1" presStyleCnt="6"/>
      <dgm:spPr/>
    </dgm:pt>
    <dgm:pt modelId="{278D026F-566E-4DC9-B0AC-CC6C15DE31D6}" type="pres">
      <dgm:prSet presAssocID="{7722DC8F-AF4F-4B61-8560-0B7A77661D2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C5D488-DDB9-4C95-8922-96926414B35D}" type="pres">
      <dgm:prSet presAssocID="{6C779335-6723-4122-8BD8-D80C424406BA}" presName="Accent3" presStyleCnt="0"/>
      <dgm:spPr/>
    </dgm:pt>
    <dgm:pt modelId="{01D9C9BA-E692-4676-A960-3D8501624DF8}" type="pres">
      <dgm:prSet presAssocID="{6C779335-6723-4122-8BD8-D80C424406BA}" presName="Accent" presStyleLbl="bgShp" presStyleIdx="2" presStyleCnt="6"/>
      <dgm:spPr/>
    </dgm:pt>
    <dgm:pt modelId="{93435694-91FF-4FD2-816E-AC60CE1FFAC3}" type="pres">
      <dgm:prSet presAssocID="{6C779335-6723-4122-8BD8-D80C424406BA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4B54D8-918B-4C6F-99BC-D95DB3365A2A}" type="pres">
      <dgm:prSet presAssocID="{CA63C422-8BAE-427F-9EE5-C4086BA09FCC}" presName="Accent4" presStyleCnt="0"/>
      <dgm:spPr/>
    </dgm:pt>
    <dgm:pt modelId="{268AC19B-865F-416F-BC7C-4C492AEDF055}" type="pres">
      <dgm:prSet presAssocID="{CA63C422-8BAE-427F-9EE5-C4086BA09FCC}" presName="Accent" presStyleLbl="bgShp" presStyleIdx="3" presStyleCnt="6"/>
      <dgm:spPr/>
    </dgm:pt>
    <dgm:pt modelId="{64E52F81-AFEB-4A36-9DCE-175E0F00DF98}" type="pres">
      <dgm:prSet presAssocID="{CA63C422-8BAE-427F-9EE5-C4086BA09FCC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007BB0-6799-4655-A15C-91C2C1EDA79E}" type="pres">
      <dgm:prSet presAssocID="{837107B8-AE1C-4E11-9A9C-3BE7031C74BB}" presName="Accent5" presStyleCnt="0"/>
      <dgm:spPr/>
    </dgm:pt>
    <dgm:pt modelId="{1E6DA008-1F13-44CD-93A4-8E51F705E397}" type="pres">
      <dgm:prSet presAssocID="{837107B8-AE1C-4E11-9A9C-3BE7031C74BB}" presName="Accent" presStyleLbl="bgShp" presStyleIdx="4" presStyleCnt="6"/>
      <dgm:spPr/>
    </dgm:pt>
    <dgm:pt modelId="{9C104E1F-39E9-4285-8845-C25631DA2179}" type="pres">
      <dgm:prSet presAssocID="{837107B8-AE1C-4E11-9A9C-3BE7031C74BB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426040-EEFD-4ACE-A9B7-6CC5EBCE641C}" type="pres">
      <dgm:prSet presAssocID="{B9574E04-4F21-402D-9E6B-2EF60DF83E59}" presName="Accent6" presStyleCnt="0"/>
      <dgm:spPr/>
    </dgm:pt>
    <dgm:pt modelId="{3AB6E853-4445-401D-A15E-4CB86A5D27DE}" type="pres">
      <dgm:prSet presAssocID="{B9574E04-4F21-402D-9E6B-2EF60DF83E59}" presName="Accent" presStyleLbl="bgShp" presStyleIdx="5" presStyleCnt="6"/>
      <dgm:spPr/>
    </dgm:pt>
    <dgm:pt modelId="{D80E73D3-C20C-470C-979F-D3BF5C9CF0BE}" type="pres">
      <dgm:prSet presAssocID="{B9574E04-4F21-402D-9E6B-2EF60DF83E59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72485C-F50F-45AC-8D28-384B54F33C6A}" srcId="{02BC4A40-4FF2-402E-B385-15FFBF5245E6}" destId="{837107B8-AE1C-4E11-9A9C-3BE7031C74BB}" srcOrd="4" destOrd="0" parTransId="{4F4B29D2-463F-4E71-8D89-07BC758561B7}" sibTransId="{A02C3060-2C18-4C2B-835E-78767BCECE12}"/>
    <dgm:cxn modelId="{4963B0F2-2BC0-4474-9CD8-5489B7061F7D}" type="presOf" srcId="{B9574E04-4F21-402D-9E6B-2EF60DF83E59}" destId="{D80E73D3-C20C-470C-979F-D3BF5C9CF0BE}" srcOrd="0" destOrd="0" presId="urn:microsoft.com/office/officeart/2011/layout/HexagonRadial"/>
    <dgm:cxn modelId="{717DEA95-F35F-45D7-BEF6-7AB781523751}" type="presOf" srcId="{CA63C422-8BAE-427F-9EE5-C4086BA09FCC}" destId="{64E52F81-AFEB-4A36-9DCE-175E0F00DF98}" srcOrd="0" destOrd="0" presId="urn:microsoft.com/office/officeart/2011/layout/HexagonRadial"/>
    <dgm:cxn modelId="{44569AD7-7030-4858-A1A0-9C5EB0FBD0AE}" srcId="{02BC4A40-4FF2-402E-B385-15FFBF5245E6}" destId="{4C572871-60FA-4D63-B56C-04E37715DFFA}" srcOrd="0" destOrd="0" parTransId="{11FDD960-F279-411A-8BDE-0A1DBBD46B9D}" sibTransId="{ACCD698E-4856-46F5-91EE-E946A20120B7}"/>
    <dgm:cxn modelId="{BC385F3C-86B1-4A9B-893B-33628F07D6F7}" type="presOf" srcId="{2FD9D2D9-1A4F-48E7-A40D-063E78C89371}" destId="{04DA29D0-E3DA-4A56-82D0-733CE896CF02}" srcOrd="0" destOrd="0" presId="urn:microsoft.com/office/officeart/2011/layout/HexagonRadial"/>
    <dgm:cxn modelId="{39FF5F17-4444-45F2-9C17-0F213DF9E984}" type="presOf" srcId="{4C572871-60FA-4D63-B56C-04E37715DFFA}" destId="{E90BAC46-7250-48EA-9122-780C9F031C01}" srcOrd="0" destOrd="0" presId="urn:microsoft.com/office/officeart/2011/layout/HexagonRadial"/>
    <dgm:cxn modelId="{3CC0A3B1-BC76-4106-9BCF-586193FC1155}" type="presOf" srcId="{837107B8-AE1C-4E11-9A9C-3BE7031C74BB}" destId="{9C104E1F-39E9-4285-8845-C25631DA2179}" srcOrd="0" destOrd="0" presId="urn:microsoft.com/office/officeart/2011/layout/HexagonRadial"/>
    <dgm:cxn modelId="{BA0377B4-EAB6-4291-8763-2A832DE6295D}" srcId="{2FD9D2D9-1A4F-48E7-A40D-063E78C89371}" destId="{02BC4A40-4FF2-402E-B385-15FFBF5245E6}" srcOrd="0" destOrd="0" parTransId="{9CF54B75-2194-4CDA-B548-E8E363350C7A}" sibTransId="{66049CA5-3F65-4C8D-BCE1-384B04C15887}"/>
    <dgm:cxn modelId="{02D289C4-F8EC-48E4-88BA-F7B029D25CDA}" type="presOf" srcId="{7722DC8F-AF4F-4B61-8560-0B7A77661D25}" destId="{278D026F-566E-4DC9-B0AC-CC6C15DE31D6}" srcOrd="0" destOrd="0" presId="urn:microsoft.com/office/officeart/2011/layout/HexagonRadial"/>
    <dgm:cxn modelId="{F40ED0E2-585B-46F2-B7C3-74B0FFD29CFC}" type="presOf" srcId="{6C779335-6723-4122-8BD8-D80C424406BA}" destId="{93435694-91FF-4FD2-816E-AC60CE1FFAC3}" srcOrd="0" destOrd="0" presId="urn:microsoft.com/office/officeart/2011/layout/HexagonRadial"/>
    <dgm:cxn modelId="{9AB522D8-1C8F-40C9-9C9A-C0860634EF1A}" srcId="{02BC4A40-4FF2-402E-B385-15FFBF5245E6}" destId="{B9574E04-4F21-402D-9E6B-2EF60DF83E59}" srcOrd="5" destOrd="0" parTransId="{BFA7E766-6324-45B9-BAFC-7BC57F6DF303}" sibTransId="{3B73F332-A9D7-46A3-8338-5CAB28A0639A}"/>
    <dgm:cxn modelId="{8C33C5BB-340B-4976-9FA2-2A0D3E516565}" srcId="{02BC4A40-4FF2-402E-B385-15FFBF5245E6}" destId="{CA63C422-8BAE-427F-9EE5-C4086BA09FCC}" srcOrd="3" destOrd="0" parTransId="{9AF60E3B-3038-4D0E-A3D0-CAA39AE84CFD}" sibTransId="{0B1670A9-A6EA-4732-9EB6-E4823C38FDF3}"/>
    <dgm:cxn modelId="{A530DF15-6C46-4E10-ADE1-8634994BE1CD}" srcId="{02BC4A40-4FF2-402E-B385-15FFBF5245E6}" destId="{7722DC8F-AF4F-4B61-8560-0B7A77661D25}" srcOrd="1" destOrd="0" parTransId="{375EC650-1644-4866-A0C3-2D8DF2966783}" sibTransId="{4A0A6DBF-E435-453D-894C-80F736D06529}"/>
    <dgm:cxn modelId="{8E520DB9-7B09-4BE6-8CF5-4A888785C159}" type="presOf" srcId="{02BC4A40-4FF2-402E-B385-15FFBF5245E6}" destId="{38F226FD-BB28-4793-957C-2FFF963AC33F}" srcOrd="0" destOrd="0" presId="urn:microsoft.com/office/officeart/2011/layout/HexagonRadial"/>
    <dgm:cxn modelId="{B6A46DF1-3689-43B6-9B32-365908D72F99}" srcId="{02BC4A40-4FF2-402E-B385-15FFBF5245E6}" destId="{6C779335-6723-4122-8BD8-D80C424406BA}" srcOrd="2" destOrd="0" parTransId="{3949790D-43CF-4D42-9640-6CE4F96A53CB}" sibTransId="{9A38933B-7918-4230-AFCF-C2B44F518824}"/>
    <dgm:cxn modelId="{F342AADA-98A1-4D3F-98B7-6B3B50F28B94}" type="presParOf" srcId="{04DA29D0-E3DA-4A56-82D0-733CE896CF02}" destId="{38F226FD-BB28-4793-957C-2FFF963AC33F}" srcOrd="0" destOrd="0" presId="urn:microsoft.com/office/officeart/2011/layout/HexagonRadial"/>
    <dgm:cxn modelId="{296BA9A3-B4B0-45A2-8B96-922EF7930B66}" type="presParOf" srcId="{04DA29D0-E3DA-4A56-82D0-733CE896CF02}" destId="{FD6E597A-F66B-48ED-8349-A6669AA59668}" srcOrd="1" destOrd="0" presId="urn:microsoft.com/office/officeart/2011/layout/HexagonRadial"/>
    <dgm:cxn modelId="{93078815-A3EE-403E-87E3-813E02BFFE09}" type="presParOf" srcId="{FD6E597A-F66B-48ED-8349-A6669AA59668}" destId="{6123E23F-47E4-4C07-B732-E9CD12FDEE46}" srcOrd="0" destOrd="0" presId="urn:microsoft.com/office/officeart/2011/layout/HexagonRadial"/>
    <dgm:cxn modelId="{E53F3677-CDB6-40DA-82DA-84D243CAB120}" type="presParOf" srcId="{04DA29D0-E3DA-4A56-82D0-733CE896CF02}" destId="{E90BAC46-7250-48EA-9122-780C9F031C01}" srcOrd="2" destOrd="0" presId="urn:microsoft.com/office/officeart/2011/layout/HexagonRadial"/>
    <dgm:cxn modelId="{8D653D55-5AC9-4F9B-BAB6-31105A3544DB}" type="presParOf" srcId="{04DA29D0-E3DA-4A56-82D0-733CE896CF02}" destId="{B6D1F822-3860-4462-9AE8-CEB6A0813FB5}" srcOrd="3" destOrd="0" presId="urn:microsoft.com/office/officeart/2011/layout/HexagonRadial"/>
    <dgm:cxn modelId="{E2A4576E-DBEA-4A25-AEFE-C34AF0FDF955}" type="presParOf" srcId="{B6D1F822-3860-4462-9AE8-CEB6A0813FB5}" destId="{ED53A090-99C3-48AE-B875-A004FD4CF37C}" srcOrd="0" destOrd="0" presId="urn:microsoft.com/office/officeart/2011/layout/HexagonRadial"/>
    <dgm:cxn modelId="{AFE1FB75-1909-4B87-8231-25D61EE95BA3}" type="presParOf" srcId="{04DA29D0-E3DA-4A56-82D0-733CE896CF02}" destId="{278D026F-566E-4DC9-B0AC-CC6C15DE31D6}" srcOrd="4" destOrd="0" presId="urn:microsoft.com/office/officeart/2011/layout/HexagonRadial"/>
    <dgm:cxn modelId="{ECB8C84F-11FC-4ADC-9B92-91B221217690}" type="presParOf" srcId="{04DA29D0-E3DA-4A56-82D0-733CE896CF02}" destId="{90C5D488-DDB9-4C95-8922-96926414B35D}" srcOrd="5" destOrd="0" presId="urn:microsoft.com/office/officeart/2011/layout/HexagonRadial"/>
    <dgm:cxn modelId="{141C0F10-E8C9-4156-B0A4-FFA2B558EE1F}" type="presParOf" srcId="{90C5D488-DDB9-4C95-8922-96926414B35D}" destId="{01D9C9BA-E692-4676-A960-3D8501624DF8}" srcOrd="0" destOrd="0" presId="urn:microsoft.com/office/officeart/2011/layout/HexagonRadial"/>
    <dgm:cxn modelId="{C66BBBA6-CDA0-4E86-90DB-8501193F5333}" type="presParOf" srcId="{04DA29D0-E3DA-4A56-82D0-733CE896CF02}" destId="{93435694-91FF-4FD2-816E-AC60CE1FFAC3}" srcOrd="6" destOrd="0" presId="urn:microsoft.com/office/officeart/2011/layout/HexagonRadial"/>
    <dgm:cxn modelId="{15BCDCBB-DD28-42A1-AAF4-D0F7939C5953}" type="presParOf" srcId="{04DA29D0-E3DA-4A56-82D0-733CE896CF02}" destId="{D84B54D8-918B-4C6F-99BC-D95DB3365A2A}" srcOrd="7" destOrd="0" presId="urn:microsoft.com/office/officeart/2011/layout/HexagonRadial"/>
    <dgm:cxn modelId="{DD40A04A-9F17-4D38-9EC8-094B7DB64D5D}" type="presParOf" srcId="{D84B54D8-918B-4C6F-99BC-D95DB3365A2A}" destId="{268AC19B-865F-416F-BC7C-4C492AEDF055}" srcOrd="0" destOrd="0" presId="urn:microsoft.com/office/officeart/2011/layout/HexagonRadial"/>
    <dgm:cxn modelId="{A62210CA-A101-43D9-A50A-AF7AB4E7E4FD}" type="presParOf" srcId="{04DA29D0-E3DA-4A56-82D0-733CE896CF02}" destId="{64E52F81-AFEB-4A36-9DCE-175E0F00DF98}" srcOrd="8" destOrd="0" presId="urn:microsoft.com/office/officeart/2011/layout/HexagonRadial"/>
    <dgm:cxn modelId="{2B118796-11BF-4D46-909B-31F96FB6CF29}" type="presParOf" srcId="{04DA29D0-E3DA-4A56-82D0-733CE896CF02}" destId="{28007BB0-6799-4655-A15C-91C2C1EDA79E}" srcOrd="9" destOrd="0" presId="urn:microsoft.com/office/officeart/2011/layout/HexagonRadial"/>
    <dgm:cxn modelId="{96A767CF-CEC7-4D38-9A61-BAD83D311D6A}" type="presParOf" srcId="{28007BB0-6799-4655-A15C-91C2C1EDA79E}" destId="{1E6DA008-1F13-44CD-93A4-8E51F705E397}" srcOrd="0" destOrd="0" presId="urn:microsoft.com/office/officeart/2011/layout/HexagonRadial"/>
    <dgm:cxn modelId="{2311D471-5885-451B-A82F-25141977DC3D}" type="presParOf" srcId="{04DA29D0-E3DA-4A56-82D0-733CE896CF02}" destId="{9C104E1F-39E9-4285-8845-C25631DA2179}" srcOrd="10" destOrd="0" presId="urn:microsoft.com/office/officeart/2011/layout/HexagonRadial"/>
    <dgm:cxn modelId="{CB2C7CB4-4201-40AB-9A15-22C8CA2F1789}" type="presParOf" srcId="{04DA29D0-E3DA-4A56-82D0-733CE896CF02}" destId="{12426040-EEFD-4ACE-A9B7-6CC5EBCE641C}" srcOrd="11" destOrd="0" presId="urn:microsoft.com/office/officeart/2011/layout/HexagonRadial"/>
    <dgm:cxn modelId="{BB73AA2D-2BD4-47D2-971F-C98B4E95D10B}" type="presParOf" srcId="{12426040-EEFD-4ACE-A9B7-6CC5EBCE641C}" destId="{3AB6E853-4445-401D-A15E-4CB86A5D27DE}" srcOrd="0" destOrd="0" presId="urn:microsoft.com/office/officeart/2011/layout/HexagonRadial"/>
    <dgm:cxn modelId="{84321424-694F-420E-BFF1-62D89AA6A062}" type="presParOf" srcId="{04DA29D0-E3DA-4A56-82D0-733CE896CF02}" destId="{D80E73D3-C20C-470C-979F-D3BF5C9CF0BE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226FD-BB28-4793-957C-2FFF963AC33F}">
      <dsp:nvSpPr>
        <dsp:cNvPr id="0" name=""/>
        <dsp:cNvSpPr/>
      </dsp:nvSpPr>
      <dsp:spPr>
        <a:xfrm>
          <a:off x="2836138" y="1943989"/>
          <a:ext cx="2470894" cy="2137423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>
              <a:latin typeface="微软雅黑" pitchFamily="34" charset="-122"/>
              <a:ea typeface="微软雅黑" pitchFamily="34" charset="-122"/>
            </a:rPr>
            <a:t>数据</a:t>
          </a:r>
          <a:endParaRPr lang="en-US" altLang="zh-CN" sz="36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>
              <a:latin typeface="微软雅黑" pitchFamily="34" charset="-122"/>
              <a:ea typeface="微软雅黑" pitchFamily="34" charset="-122"/>
            </a:rPr>
            <a:t>质量</a:t>
          </a:r>
          <a:endParaRPr lang="zh-CN" altLang="en-US" sz="3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45600" y="2298190"/>
        <a:ext cx="1651970" cy="1429021"/>
      </dsp:txXfrm>
    </dsp:sp>
    <dsp:sp modelId="{ED53A090-99C3-48AE-B875-A004FD4CF37C}">
      <dsp:nvSpPr>
        <dsp:cNvPr id="0" name=""/>
        <dsp:cNvSpPr/>
      </dsp:nvSpPr>
      <dsp:spPr>
        <a:xfrm>
          <a:off x="4383393" y="921376"/>
          <a:ext cx="932261" cy="80326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BAC46-7250-48EA-9122-780C9F031C01}">
      <dsp:nvSpPr>
        <dsp:cNvPr id="0" name=""/>
        <dsp:cNvSpPr/>
      </dsp:nvSpPr>
      <dsp:spPr>
        <a:xfrm>
          <a:off x="3063743" y="0"/>
          <a:ext cx="2024880" cy="175175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微软雅黑" pitchFamily="34" charset="-122"/>
              <a:ea typeface="微软雅黑" pitchFamily="34" charset="-122"/>
            </a:rPr>
            <a:t>完整性</a:t>
          </a:r>
          <a:endParaRPr lang="zh-CN" altLang="en-US" sz="28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99309" y="290304"/>
        <a:ext cx="1353748" cy="1171151"/>
      </dsp:txXfrm>
    </dsp:sp>
    <dsp:sp modelId="{01D9C9BA-E692-4676-A960-3D8501624DF8}">
      <dsp:nvSpPr>
        <dsp:cNvPr id="0" name=""/>
        <dsp:cNvSpPr/>
      </dsp:nvSpPr>
      <dsp:spPr>
        <a:xfrm>
          <a:off x="5471414" y="2423056"/>
          <a:ext cx="932261" cy="80326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D026F-566E-4DC9-B0AC-CC6C15DE31D6}">
      <dsp:nvSpPr>
        <dsp:cNvPr id="0" name=""/>
        <dsp:cNvSpPr/>
      </dsp:nvSpPr>
      <dsp:spPr>
        <a:xfrm>
          <a:off x="4920794" y="1077449"/>
          <a:ext cx="2024880" cy="175175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微软雅黑" pitchFamily="34" charset="-122"/>
              <a:ea typeface="微软雅黑" pitchFamily="34" charset="-122"/>
            </a:rPr>
            <a:t>唯一性</a:t>
          </a:r>
          <a:endParaRPr lang="zh-CN" altLang="en-US" sz="28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256360" y="1367753"/>
        <a:ext cx="1353748" cy="1171151"/>
      </dsp:txXfrm>
    </dsp:sp>
    <dsp:sp modelId="{268AC19B-865F-416F-BC7C-4C492AEDF055}">
      <dsp:nvSpPr>
        <dsp:cNvPr id="0" name=""/>
        <dsp:cNvSpPr/>
      </dsp:nvSpPr>
      <dsp:spPr>
        <a:xfrm>
          <a:off x="4715605" y="4118171"/>
          <a:ext cx="932261" cy="80326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35694-91FF-4FD2-816E-AC60CE1FFAC3}">
      <dsp:nvSpPr>
        <dsp:cNvPr id="0" name=""/>
        <dsp:cNvSpPr/>
      </dsp:nvSpPr>
      <dsp:spPr>
        <a:xfrm>
          <a:off x="4920794" y="3195590"/>
          <a:ext cx="2024880" cy="175175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微软雅黑" pitchFamily="34" charset="-122"/>
              <a:ea typeface="微软雅黑" pitchFamily="34" charset="-122"/>
            </a:rPr>
            <a:t>一致性</a:t>
          </a:r>
          <a:endParaRPr lang="zh-CN" altLang="en-US" sz="28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256360" y="3485894"/>
        <a:ext cx="1353748" cy="1171151"/>
      </dsp:txXfrm>
    </dsp:sp>
    <dsp:sp modelId="{1E6DA008-1F13-44CD-93A4-8E51F705E397}">
      <dsp:nvSpPr>
        <dsp:cNvPr id="0" name=""/>
        <dsp:cNvSpPr/>
      </dsp:nvSpPr>
      <dsp:spPr>
        <a:xfrm>
          <a:off x="2840736" y="4294131"/>
          <a:ext cx="932261" cy="80326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52F81-AFEB-4A36-9DCE-175E0F00DF98}">
      <dsp:nvSpPr>
        <dsp:cNvPr id="0" name=""/>
        <dsp:cNvSpPr/>
      </dsp:nvSpPr>
      <dsp:spPr>
        <a:xfrm>
          <a:off x="3063743" y="4274245"/>
          <a:ext cx="2024880" cy="175175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微软雅黑" pitchFamily="34" charset="-122"/>
              <a:ea typeface="微软雅黑" pitchFamily="34" charset="-122"/>
            </a:rPr>
            <a:t>精确性</a:t>
          </a:r>
          <a:endParaRPr lang="zh-CN" altLang="en-US" sz="28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99309" y="4564549"/>
        <a:ext cx="1353748" cy="1171151"/>
      </dsp:txXfrm>
    </dsp:sp>
    <dsp:sp modelId="{3AB6E853-4445-401D-A15E-4CB86A5D27DE}">
      <dsp:nvSpPr>
        <dsp:cNvPr id="0" name=""/>
        <dsp:cNvSpPr/>
      </dsp:nvSpPr>
      <dsp:spPr>
        <a:xfrm>
          <a:off x="1734897" y="2793053"/>
          <a:ext cx="932261" cy="80326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04E1F-39E9-4285-8845-C25631DA2179}">
      <dsp:nvSpPr>
        <dsp:cNvPr id="0" name=""/>
        <dsp:cNvSpPr/>
      </dsp:nvSpPr>
      <dsp:spPr>
        <a:xfrm>
          <a:off x="1198071" y="3196795"/>
          <a:ext cx="2024880" cy="175175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微软雅黑" pitchFamily="34" charset="-122"/>
              <a:ea typeface="微软雅黑" pitchFamily="34" charset="-122"/>
            </a:rPr>
            <a:t>合法性</a:t>
          </a:r>
          <a:endParaRPr lang="zh-CN" altLang="en-US" sz="28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33637" y="3487099"/>
        <a:ext cx="1353748" cy="1171151"/>
      </dsp:txXfrm>
    </dsp:sp>
    <dsp:sp modelId="{D80E73D3-C20C-470C-979F-D3BF5C9CF0BE}">
      <dsp:nvSpPr>
        <dsp:cNvPr id="0" name=""/>
        <dsp:cNvSpPr/>
      </dsp:nvSpPr>
      <dsp:spPr>
        <a:xfrm>
          <a:off x="1198071" y="1075039"/>
          <a:ext cx="2024880" cy="175175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微软雅黑" pitchFamily="34" charset="-122"/>
              <a:ea typeface="微软雅黑" pitchFamily="34" charset="-122"/>
            </a:rPr>
            <a:t>及时性</a:t>
          </a:r>
          <a:endParaRPr lang="zh-CN" altLang="en-US" sz="28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33637" y="1365343"/>
        <a:ext cx="1353748" cy="1171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六边形射线"/>
  <dgm:desc val="用于显示与中心观点或主题相关的顺序流程。限制为六个级别 2 形状。非常适合于少量文本。不使用的文本不出现，但是在切换版式后仍然可用。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E341D-8784-4FB3-A183-7ADE04D20ECA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34839-F59D-4403-A30B-E982ADE4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61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34839-F59D-4403-A30B-E982ADE4E65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04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9038" y="4260853"/>
            <a:ext cx="20729099" cy="2940050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5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43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31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20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09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9F54-E98E-7C4A-9307-15047879B6DC}" type="datetimeFigureOut">
              <a:rPr kumimoji="1" lang="zh-CN" altLang="en-US" smtClean="0"/>
              <a:t>2017/8/2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F093-3C09-924D-8F59-7978DD48A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23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9F54-E98E-7C4A-9307-15047879B6DC}" type="datetimeFigureOut">
              <a:rPr kumimoji="1" lang="zh-CN" altLang="en-US" smtClean="0"/>
              <a:t>2017/8/2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F093-3C09-924D-8F59-7978DD48A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02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680702" y="549279"/>
            <a:ext cx="5487114" cy="11703050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219359" y="549279"/>
            <a:ext cx="16054890" cy="11703050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9F54-E98E-7C4A-9307-15047879B6DC}" type="datetimeFigureOut">
              <a:rPr kumimoji="1" lang="zh-CN" altLang="en-US" smtClean="0"/>
              <a:t>2017/8/2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F093-3C09-924D-8F59-7978DD48A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771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040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9F54-E98E-7C4A-9307-15047879B6DC}" type="datetimeFigureOut">
              <a:rPr kumimoji="1" lang="zh-CN" altLang="en-US" smtClean="0"/>
              <a:t>2017/8/2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F093-3C09-924D-8F59-7978DD48A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82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6419" y="8813803"/>
            <a:ext cx="20729099" cy="2724150"/>
          </a:xfrm>
        </p:spPr>
        <p:txBody>
          <a:bodyPr anchor="t"/>
          <a:lstStyle>
            <a:lvl1pPr algn="l">
              <a:defRPr sz="95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26419" y="5813427"/>
            <a:ext cx="20729099" cy="3000374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1088639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 marL="2177278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26591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35455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44319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53183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62047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70911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9F54-E98E-7C4A-9307-15047879B6DC}" type="datetimeFigureOut">
              <a:rPr kumimoji="1" lang="zh-CN" altLang="en-US" smtClean="0"/>
              <a:t>2017/8/2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F093-3C09-924D-8F59-7978DD48A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121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359" y="3200403"/>
            <a:ext cx="10771002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6814" y="3200403"/>
            <a:ext cx="10771002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9F54-E98E-7C4A-9307-15047879B6DC}" type="datetimeFigureOut">
              <a:rPr kumimoji="1" lang="zh-CN" altLang="en-US" smtClean="0"/>
              <a:t>2017/8/2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F093-3C09-924D-8F59-7978DD48A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259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359" y="3070227"/>
            <a:ext cx="10775238" cy="1279526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639" indent="0">
              <a:buNone/>
              <a:defRPr sz="4800" b="1"/>
            </a:lvl2pPr>
            <a:lvl3pPr marL="2177278" indent="0">
              <a:buNone/>
              <a:defRPr sz="4300" b="1"/>
            </a:lvl3pPr>
            <a:lvl4pPr marL="3265917" indent="0">
              <a:buNone/>
              <a:defRPr sz="3800" b="1"/>
            </a:lvl4pPr>
            <a:lvl5pPr marL="4354556" indent="0">
              <a:buNone/>
              <a:defRPr sz="3800" b="1"/>
            </a:lvl5pPr>
            <a:lvl6pPr marL="5443195" indent="0">
              <a:buNone/>
              <a:defRPr sz="3800" b="1"/>
            </a:lvl6pPr>
            <a:lvl7pPr marL="6531834" indent="0">
              <a:buNone/>
              <a:defRPr sz="3800" b="1"/>
            </a:lvl7pPr>
            <a:lvl8pPr marL="7620472" indent="0">
              <a:buNone/>
              <a:defRPr sz="3800" b="1"/>
            </a:lvl8pPr>
            <a:lvl9pPr marL="8709111" indent="0">
              <a:buNone/>
              <a:defRPr sz="38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9359" y="4349750"/>
            <a:ext cx="10775238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88353" y="3070227"/>
            <a:ext cx="10779470" cy="1279526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639" indent="0">
              <a:buNone/>
              <a:defRPr sz="4800" b="1"/>
            </a:lvl2pPr>
            <a:lvl3pPr marL="2177278" indent="0">
              <a:buNone/>
              <a:defRPr sz="4300" b="1"/>
            </a:lvl3pPr>
            <a:lvl4pPr marL="3265917" indent="0">
              <a:buNone/>
              <a:defRPr sz="3800" b="1"/>
            </a:lvl4pPr>
            <a:lvl5pPr marL="4354556" indent="0">
              <a:buNone/>
              <a:defRPr sz="3800" b="1"/>
            </a:lvl5pPr>
            <a:lvl6pPr marL="5443195" indent="0">
              <a:buNone/>
              <a:defRPr sz="3800" b="1"/>
            </a:lvl6pPr>
            <a:lvl7pPr marL="6531834" indent="0">
              <a:buNone/>
              <a:defRPr sz="3800" b="1"/>
            </a:lvl7pPr>
            <a:lvl8pPr marL="7620472" indent="0">
              <a:buNone/>
              <a:defRPr sz="3800" b="1"/>
            </a:lvl8pPr>
            <a:lvl9pPr marL="8709111" indent="0">
              <a:buNone/>
              <a:defRPr sz="38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88353" y="4349750"/>
            <a:ext cx="10779470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9F54-E98E-7C4A-9307-15047879B6DC}" type="datetimeFigureOut">
              <a:rPr kumimoji="1" lang="zh-CN" altLang="en-US" smtClean="0"/>
              <a:t>2017/8/2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F093-3C09-924D-8F59-7978DD48A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60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9F54-E98E-7C4A-9307-15047879B6DC}" type="datetimeFigureOut">
              <a:rPr kumimoji="1" lang="zh-CN" altLang="en-US" smtClean="0"/>
              <a:t>2017/8/2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F093-3C09-924D-8F59-7978DD48A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341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9F54-E98E-7C4A-9307-15047879B6DC}" type="datetimeFigureOut">
              <a:rPr kumimoji="1" lang="zh-CN" altLang="en-US" smtClean="0"/>
              <a:t>2017/8/2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F093-3C09-924D-8F59-7978DD48A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25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365" y="546099"/>
            <a:ext cx="8023213" cy="2324102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4708" y="546105"/>
            <a:ext cx="13633108" cy="11706226"/>
          </a:xfrm>
        </p:spPr>
        <p:txBody>
          <a:bodyPr/>
          <a:lstStyle>
            <a:lvl1pPr>
              <a:defRPr sz="7600"/>
            </a:lvl1pPr>
            <a:lvl2pPr>
              <a:defRPr sz="67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365" y="2870205"/>
            <a:ext cx="8023213" cy="9382126"/>
          </a:xfrm>
        </p:spPr>
        <p:txBody>
          <a:bodyPr/>
          <a:lstStyle>
            <a:lvl1pPr marL="0" indent="0">
              <a:buNone/>
              <a:defRPr sz="3300"/>
            </a:lvl1pPr>
            <a:lvl2pPr marL="1088639" indent="0">
              <a:buNone/>
              <a:defRPr sz="2900"/>
            </a:lvl2pPr>
            <a:lvl3pPr marL="2177278" indent="0">
              <a:buNone/>
              <a:defRPr sz="2400"/>
            </a:lvl3pPr>
            <a:lvl4pPr marL="3265917" indent="0">
              <a:buNone/>
              <a:defRPr sz="2100"/>
            </a:lvl4pPr>
            <a:lvl5pPr marL="4354556" indent="0">
              <a:buNone/>
              <a:defRPr sz="2100"/>
            </a:lvl5pPr>
            <a:lvl6pPr marL="5443195" indent="0">
              <a:buNone/>
              <a:defRPr sz="2100"/>
            </a:lvl6pPr>
            <a:lvl7pPr marL="6531834" indent="0">
              <a:buNone/>
              <a:defRPr sz="2100"/>
            </a:lvl7pPr>
            <a:lvl8pPr marL="7620472" indent="0">
              <a:buNone/>
              <a:defRPr sz="2100"/>
            </a:lvl8pPr>
            <a:lvl9pPr marL="8709111" indent="0">
              <a:buNone/>
              <a:defRPr sz="21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9F54-E98E-7C4A-9307-15047879B6DC}" type="datetimeFigureOut">
              <a:rPr kumimoji="1" lang="zh-CN" altLang="en-US" smtClean="0"/>
              <a:t>2017/8/2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F093-3C09-924D-8F59-7978DD48A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97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0057" y="9601201"/>
            <a:ext cx="14632305" cy="1133478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780057" y="1225550"/>
            <a:ext cx="14632305" cy="8229600"/>
          </a:xfrm>
        </p:spPr>
        <p:txBody>
          <a:bodyPr/>
          <a:lstStyle>
            <a:lvl1pPr marL="0" indent="0">
              <a:buNone/>
              <a:defRPr sz="7600"/>
            </a:lvl1pPr>
            <a:lvl2pPr marL="1088639" indent="0">
              <a:buNone/>
              <a:defRPr sz="6700"/>
            </a:lvl2pPr>
            <a:lvl3pPr marL="2177278" indent="0">
              <a:buNone/>
              <a:defRPr sz="5700"/>
            </a:lvl3pPr>
            <a:lvl4pPr marL="3265917" indent="0">
              <a:buNone/>
              <a:defRPr sz="4800"/>
            </a:lvl4pPr>
            <a:lvl5pPr marL="4354556" indent="0">
              <a:buNone/>
              <a:defRPr sz="4800"/>
            </a:lvl5pPr>
            <a:lvl6pPr marL="5443195" indent="0">
              <a:buNone/>
              <a:defRPr sz="4800"/>
            </a:lvl6pPr>
            <a:lvl7pPr marL="6531834" indent="0">
              <a:buNone/>
              <a:defRPr sz="4800"/>
            </a:lvl7pPr>
            <a:lvl8pPr marL="7620472" indent="0">
              <a:buNone/>
              <a:defRPr sz="4800"/>
            </a:lvl8pPr>
            <a:lvl9pPr marL="8709111" indent="0">
              <a:buNone/>
              <a:defRPr sz="48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80057" y="10734677"/>
            <a:ext cx="14632305" cy="1609726"/>
          </a:xfrm>
        </p:spPr>
        <p:txBody>
          <a:bodyPr/>
          <a:lstStyle>
            <a:lvl1pPr marL="0" indent="0">
              <a:buNone/>
              <a:defRPr sz="3300"/>
            </a:lvl1pPr>
            <a:lvl2pPr marL="1088639" indent="0">
              <a:buNone/>
              <a:defRPr sz="2900"/>
            </a:lvl2pPr>
            <a:lvl3pPr marL="2177278" indent="0">
              <a:buNone/>
              <a:defRPr sz="2400"/>
            </a:lvl3pPr>
            <a:lvl4pPr marL="3265917" indent="0">
              <a:buNone/>
              <a:defRPr sz="2100"/>
            </a:lvl4pPr>
            <a:lvl5pPr marL="4354556" indent="0">
              <a:buNone/>
              <a:defRPr sz="2100"/>
            </a:lvl5pPr>
            <a:lvl6pPr marL="5443195" indent="0">
              <a:buNone/>
              <a:defRPr sz="2100"/>
            </a:lvl6pPr>
            <a:lvl7pPr marL="6531834" indent="0">
              <a:buNone/>
              <a:defRPr sz="2100"/>
            </a:lvl7pPr>
            <a:lvl8pPr marL="7620472" indent="0">
              <a:buNone/>
              <a:defRPr sz="2100"/>
            </a:lvl8pPr>
            <a:lvl9pPr marL="8709111" indent="0">
              <a:buNone/>
              <a:defRPr sz="21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9F54-E98E-7C4A-9307-15047879B6DC}" type="datetimeFigureOut">
              <a:rPr kumimoji="1" lang="zh-CN" altLang="en-US" smtClean="0"/>
              <a:t>2017/8/2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F093-3C09-924D-8F59-7978DD48A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97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9359" y="549278"/>
            <a:ext cx="21948458" cy="228600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359" y="3200403"/>
            <a:ext cx="21948458" cy="9051926"/>
          </a:xfrm>
          <a:prstGeom prst="rect">
            <a:avLst/>
          </a:prstGeom>
        </p:spPr>
        <p:txBody>
          <a:bodyPr vert="horz" lIns="217728" tIns="108864" rIns="217728" bIns="108864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9359" y="12712703"/>
            <a:ext cx="5690341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39F54-E98E-7C4A-9307-15047879B6DC}" type="datetimeFigureOut">
              <a:rPr kumimoji="1" lang="zh-CN" altLang="en-US" smtClean="0"/>
              <a:t>2017/8/2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32285" y="12712703"/>
            <a:ext cx="7722605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477475" y="12712703"/>
            <a:ext cx="5690341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2F093-3C09-924D-8F59-7978DD48A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31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088639" rtl="0" eaLnBrk="1" latinLnBrk="0" hangingPunct="1">
        <a:spcBef>
          <a:spcPct val="0"/>
        </a:spcBef>
        <a:buNone/>
        <a:defRPr sz="10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6479" indent="-816479" algn="l" defTabSz="1088639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9038" indent="-680399" algn="l" defTabSz="1088639" rtl="0" eaLnBrk="1" latinLnBrk="0" hangingPunct="1">
        <a:spcBef>
          <a:spcPct val="20000"/>
        </a:spcBef>
        <a:buFont typeface="Arial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2721597" indent="-544319" algn="l" defTabSz="1088639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810236" indent="-544319" algn="l" defTabSz="1088639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98875" indent="-544319" algn="l" defTabSz="1088639" rtl="0" eaLnBrk="1" latinLnBrk="0" hangingPunct="1">
        <a:spcBef>
          <a:spcPct val="20000"/>
        </a:spcBef>
        <a:buFont typeface="Arial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987514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6153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4792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3431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639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278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917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556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3195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834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20472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9111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alibaba-inc.com/pages/viewpage.action?pageId=437716184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libaba-inc.com/pages/viewpage.action?pageId=44934809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meta.alibaba-inc.com/manage/personal/dataAssetsMng/paybill/paybill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alibaba-inc.com/pages/viewpage.action?pageId=477640042" TargetMode="External"/><Relationship Id="rId5" Type="http://schemas.openxmlformats.org/officeDocument/2006/relationships/hyperlink" Target="http://docs.alibaba-inc.com/pages/viewpage.action?pageId=475990524" TargetMode="Externa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f.alibaba-inc.com/subject/cainiao.htm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ta.alibaba-inc.com/store/index.html?try=true" TargetMode="External"/><Relationship Id="rId5" Type="http://schemas.openxmlformats.org/officeDocument/2006/relationships/hyperlink" Target="http://guard.alibaba-inc.com/apply/tableApply.htm?spm=0.0.0.0.Z9cGq7&amp;appName=security-guard" TargetMode="Externa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cainiao-inc.com/v2/links/dataTables.htm" TargetMode="External"/><Relationship Id="rId7" Type="http://schemas.openxmlformats.org/officeDocument/2006/relationships/hyperlink" Target="http://metric.data.cainiao-inc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2.cwf.alibaba-inc.com/?env=prod" TargetMode="External"/><Relationship Id="rId5" Type="http://schemas.openxmlformats.org/officeDocument/2006/relationships/hyperlink" Target="http://d2.alibaba-inc.com/index.html" TargetMode="External"/><Relationship Id="rId4" Type="http://schemas.openxmlformats.org/officeDocument/2006/relationships/hyperlink" Target="http://meta.alibaba-inc.com/store/index.html?try=tru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装饰图形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24387175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9"/>
          <p:cNvSpPr/>
          <p:nvPr/>
        </p:nvSpPr>
        <p:spPr>
          <a:xfrm>
            <a:off x="2451977" y="5280677"/>
            <a:ext cx="14823038" cy="1764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3" tIns="50803" rIns="50803" bIns="50803" anchor="ctr">
            <a:spAutoFit/>
          </a:bodyPr>
          <a:lstStyle>
            <a:lvl1pPr>
              <a:lnSpc>
                <a:spcPct val="120000"/>
              </a:lnSpc>
              <a:defRPr sz="8800" spc="176">
                <a:solidFill>
                  <a:srgbClr val="FFFFFF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r>
              <a:rPr lang="zh-CN" altLang="en-US" sz="9000" dirty="0" smtClean="0">
                <a:latin typeface="黑体"/>
                <a:ea typeface="黑体"/>
                <a:cs typeface="黑体"/>
              </a:rPr>
              <a:t>菜鸟数据学院</a:t>
            </a:r>
            <a:r>
              <a:rPr lang="en-US" altLang="zh-CN" sz="9000" dirty="0" smtClean="0">
                <a:latin typeface="黑体"/>
                <a:ea typeface="黑体"/>
                <a:cs typeface="黑体"/>
              </a:rPr>
              <a:t>-</a:t>
            </a:r>
            <a:r>
              <a:rPr lang="zh-CN" altLang="en-US" sz="9000" dirty="0" smtClean="0">
                <a:latin typeface="黑体"/>
                <a:ea typeface="黑体"/>
                <a:cs typeface="黑体"/>
              </a:rPr>
              <a:t>数据仓库介绍</a:t>
            </a:r>
            <a:endParaRPr sz="9000" dirty="0">
              <a:latin typeface="黑体"/>
              <a:ea typeface="黑体"/>
              <a:cs typeface="黑体"/>
            </a:endParaRPr>
          </a:p>
        </p:txBody>
      </p:sp>
      <p:sp>
        <p:nvSpPr>
          <p:cNvPr id="11" name="Shape 130"/>
          <p:cNvSpPr/>
          <p:nvPr/>
        </p:nvSpPr>
        <p:spPr>
          <a:xfrm>
            <a:off x="3415309" y="862873"/>
            <a:ext cx="2923883" cy="74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3" tIns="50803" rIns="50803" bIns="50803" anchor="ctr">
            <a:spAutoFit/>
          </a:bodyPr>
          <a:lstStyle>
            <a:lvl1pPr>
              <a:lnSpc>
                <a:spcPct val="120000"/>
              </a:lnSpc>
              <a:defRPr sz="4000" spc="7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黑体"/>
                <a:ea typeface="黑体"/>
                <a:cs typeface="黑体"/>
              </a:rPr>
              <a:t>菜鸟数据学院</a:t>
            </a:r>
            <a:endParaRPr sz="3600" dirty="0">
              <a:solidFill>
                <a:schemeClr val="bg1">
                  <a:lumMod val="95000"/>
                </a:schemeClr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12" name="pasted-image.pdf"/>
          <p:cNvPicPr>
            <a:picLocks noChangeAspect="1"/>
          </p:cNvPicPr>
          <p:nvPr/>
        </p:nvPicPr>
        <p:blipFill rotWithShape="1">
          <a:blip r:embed="rId3">
            <a:extLst/>
          </a:blip>
          <a:srcRect r="33742"/>
          <a:stretch/>
        </p:blipFill>
        <p:spPr>
          <a:xfrm>
            <a:off x="1756416" y="843476"/>
            <a:ext cx="1463287" cy="76832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30"/>
          <p:cNvSpPr/>
          <p:nvPr/>
        </p:nvSpPr>
        <p:spPr>
          <a:xfrm>
            <a:off x="10669272" y="7468224"/>
            <a:ext cx="4051115" cy="841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3" tIns="50803" rIns="50803" bIns="50803" anchor="ctr">
            <a:spAutoFit/>
          </a:bodyPr>
          <a:lstStyle>
            <a:lvl1pPr>
              <a:lnSpc>
                <a:spcPct val="120000"/>
              </a:lnSpc>
              <a:defRPr sz="4000" spc="7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菜鸟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-CTO-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数据部</a:t>
            </a:r>
            <a:endParaRPr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04434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265" y="686780"/>
            <a:ext cx="1701350" cy="1104570"/>
          </a:xfrm>
          <a:prstGeom prst="rect">
            <a:avLst/>
          </a:prstGeom>
        </p:spPr>
      </p:pic>
      <p:sp>
        <p:nvSpPr>
          <p:cNvPr id="5" name="Shape 130"/>
          <p:cNvSpPr/>
          <p:nvPr/>
        </p:nvSpPr>
        <p:spPr>
          <a:xfrm>
            <a:off x="20601176" y="889625"/>
            <a:ext cx="2923883" cy="74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3" tIns="50803" rIns="50803" bIns="50803" anchor="ctr">
            <a:spAutoFit/>
          </a:bodyPr>
          <a:lstStyle>
            <a:lvl1pPr>
              <a:lnSpc>
                <a:spcPct val="120000"/>
              </a:lnSpc>
              <a:defRPr sz="4000" spc="7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sz="3600" dirty="0" smtClean="0">
                <a:solidFill>
                  <a:srgbClr val="0459FF"/>
                </a:solidFill>
                <a:latin typeface="微软雅黑"/>
                <a:ea typeface="微软雅黑"/>
                <a:cs typeface="微软雅黑"/>
              </a:rPr>
              <a:t>菜鸟数据学院</a:t>
            </a:r>
            <a:endParaRPr sz="3600" dirty="0">
              <a:solidFill>
                <a:srgbClr val="0459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268" y="862038"/>
            <a:ext cx="118705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如何构建数据仓库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数仓</a:t>
            </a: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数据分域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30" y="2325052"/>
            <a:ext cx="12076296" cy="9773493"/>
          </a:xfrm>
          <a:prstGeom prst="rect">
            <a:avLst/>
          </a:prstGeom>
        </p:spPr>
      </p:pic>
      <p:sp>
        <p:nvSpPr>
          <p:cNvPr id="3" name="上箭头 2"/>
          <p:cNvSpPr/>
          <p:nvPr/>
        </p:nvSpPr>
        <p:spPr>
          <a:xfrm>
            <a:off x="10492552" y="9144000"/>
            <a:ext cx="1143000" cy="105156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上箭头 25"/>
          <p:cNvSpPr/>
          <p:nvPr/>
        </p:nvSpPr>
        <p:spPr>
          <a:xfrm>
            <a:off x="807720" y="9235440"/>
            <a:ext cx="1143000" cy="105156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4016" y="7382098"/>
            <a:ext cx="11503159" cy="4960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6411" y="1842612"/>
            <a:ext cx="11580763" cy="533542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615481" y="12667077"/>
            <a:ext cx="18494646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6"/>
              </a:rPr>
              <a:t>http://docs.alibaba-inc.com/pages/viewpage.action?pageId=437716184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42530" y="12633007"/>
            <a:ext cx="3493264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中间层标准：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21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265" y="686780"/>
            <a:ext cx="1701350" cy="1104570"/>
          </a:xfrm>
          <a:prstGeom prst="rect">
            <a:avLst/>
          </a:prstGeom>
        </p:spPr>
      </p:pic>
      <p:sp>
        <p:nvSpPr>
          <p:cNvPr id="5" name="Shape 130"/>
          <p:cNvSpPr/>
          <p:nvPr/>
        </p:nvSpPr>
        <p:spPr>
          <a:xfrm>
            <a:off x="20601176" y="889625"/>
            <a:ext cx="2923883" cy="74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3" tIns="50803" rIns="50803" bIns="50803" anchor="ctr">
            <a:spAutoFit/>
          </a:bodyPr>
          <a:lstStyle>
            <a:lvl1pPr>
              <a:lnSpc>
                <a:spcPct val="120000"/>
              </a:lnSpc>
              <a:defRPr sz="4000" spc="7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sz="3600" dirty="0" smtClean="0">
                <a:solidFill>
                  <a:srgbClr val="0459FF"/>
                </a:solidFill>
                <a:latin typeface="微软雅黑"/>
                <a:ea typeface="微软雅黑"/>
                <a:cs typeface="微软雅黑"/>
              </a:rPr>
              <a:t>菜鸟数据学院</a:t>
            </a:r>
            <a:endParaRPr sz="3600" dirty="0">
              <a:solidFill>
                <a:srgbClr val="0459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268" y="862038"/>
            <a:ext cx="72400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如何构建数据仓库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-ETL</a:t>
            </a:r>
          </a:p>
        </p:txBody>
      </p:sp>
      <p:sp>
        <p:nvSpPr>
          <p:cNvPr id="2" name="矩形 1"/>
          <p:cNvSpPr/>
          <p:nvPr/>
        </p:nvSpPr>
        <p:spPr>
          <a:xfrm>
            <a:off x="2211388" y="2527414"/>
            <a:ext cx="1838978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Extract-Transform-Load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）：用来将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数据从来源端经过抽取（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extract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转换加工（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）、加载（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）至目的端的过程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98219" y="5554978"/>
            <a:ext cx="1838965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82302" y="5554978"/>
            <a:ext cx="1404552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94727" y="5554978"/>
            <a:ext cx="1560042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546613" y="5554978"/>
            <a:ext cx="1603324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140177" y="5554978"/>
            <a:ext cx="239039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数据产品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754880" y="5737860"/>
            <a:ext cx="1303020" cy="2971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8193882" y="5737860"/>
            <a:ext cx="1303020" cy="2971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11731089" y="5737860"/>
            <a:ext cx="1303020" cy="2971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15407563" y="5737860"/>
            <a:ext cx="1303020" cy="2971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32885" y="6058227"/>
            <a:ext cx="1088247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80068" y="6058227"/>
            <a:ext cx="1088247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855042" y="6058227"/>
            <a:ext cx="1088247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446565" y="6058227"/>
            <a:ext cx="1088247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34541" y="8297846"/>
            <a:ext cx="18566636" cy="307776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重点注意事项：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数据质量：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保证数据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正确性、完整性、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数据性能：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依托模型及数据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技术的专业性、保证数据产出时效性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数据规范：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保证数据开发规范化、任务上下线及数据流转的有序性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hlinkClick r:id="rId3"/>
          </p:cNvPr>
          <p:cNvSpPr/>
          <p:nvPr/>
        </p:nvSpPr>
        <p:spPr>
          <a:xfrm>
            <a:off x="2189322" y="11903004"/>
            <a:ext cx="19481958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http://docs.alibaba-inc.com/pages/viewpage.action?pageId=449348096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89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标注 28"/>
          <p:cNvSpPr/>
          <p:nvPr/>
        </p:nvSpPr>
        <p:spPr>
          <a:xfrm>
            <a:off x="18706558" y="5600700"/>
            <a:ext cx="2220245" cy="2362722"/>
          </a:xfrm>
          <a:prstGeom prst="rightArrow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标注 25"/>
          <p:cNvSpPr/>
          <p:nvPr/>
        </p:nvSpPr>
        <p:spPr>
          <a:xfrm>
            <a:off x="914399" y="10753899"/>
            <a:ext cx="2220245" cy="1942183"/>
          </a:xfrm>
          <a:prstGeom prst="rightArrow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标注 24"/>
          <p:cNvSpPr/>
          <p:nvPr/>
        </p:nvSpPr>
        <p:spPr>
          <a:xfrm>
            <a:off x="914399" y="5298542"/>
            <a:ext cx="2220245" cy="1942183"/>
          </a:xfrm>
          <a:prstGeom prst="rightArrow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5265" y="686780"/>
            <a:ext cx="1701350" cy="1104570"/>
          </a:xfrm>
          <a:prstGeom prst="rect">
            <a:avLst/>
          </a:prstGeom>
        </p:spPr>
      </p:pic>
      <p:sp>
        <p:nvSpPr>
          <p:cNvPr id="5" name="Shape 130"/>
          <p:cNvSpPr/>
          <p:nvPr/>
        </p:nvSpPr>
        <p:spPr>
          <a:xfrm>
            <a:off x="20601176" y="889625"/>
            <a:ext cx="2923883" cy="74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3" tIns="50803" rIns="50803" bIns="50803" anchor="ctr">
            <a:spAutoFit/>
          </a:bodyPr>
          <a:lstStyle>
            <a:lvl1pPr>
              <a:lnSpc>
                <a:spcPct val="120000"/>
              </a:lnSpc>
              <a:defRPr sz="4000" spc="7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sz="3600" dirty="0" smtClean="0">
                <a:solidFill>
                  <a:srgbClr val="0459FF"/>
                </a:solidFill>
                <a:latin typeface="微软雅黑"/>
                <a:ea typeface="微软雅黑"/>
                <a:cs typeface="微软雅黑"/>
              </a:rPr>
              <a:t>菜鸟数据学院</a:t>
            </a:r>
            <a:endParaRPr sz="3600" dirty="0">
              <a:solidFill>
                <a:srgbClr val="0459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268" y="862038"/>
            <a:ext cx="87976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如何构建数据仓库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91841" y="2190430"/>
            <a:ext cx="17510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业务效果</a:t>
            </a:r>
            <a:r>
              <a:rPr lang="zh-CN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不符</a:t>
            </a:r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准确性</a:t>
            </a:r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数据延迟</a:t>
            </a:r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问题，为数据质量问题</a:t>
            </a:r>
            <a:endParaRPr lang="zh-CN" altLang="en-US" sz="36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3177406" y="3498657"/>
            <a:ext cx="13738860" cy="6738720"/>
            <a:chOff x="3813699" y="3969504"/>
            <a:chExt cx="9531445" cy="3997998"/>
          </a:xfrm>
        </p:grpSpPr>
        <p:graphicFrame>
          <p:nvGraphicFramePr>
            <p:cNvPr id="7" name="图示 6"/>
            <p:cNvGraphicFramePr/>
            <p:nvPr>
              <p:extLst>
                <p:ext uri="{D42A27DB-BD31-4B8C-83A1-F6EECF244321}">
                  <p14:modId xmlns:p14="http://schemas.microsoft.com/office/powerpoint/2010/main" val="2417590651"/>
                </p:ext>
              </p:extLst>
            </p:nvPr>
          </p:nvGraphicFramePr>
          <p:xfrm>
            <a:off x="5522229" y="4182535"/>
            <a:ext cx="5649790" cy="357515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8" name="线形标注 1(带强调线) 7"/>
            <p:cNvSpPr/>
            <p:nvPr/>
          </p:nvSpPr>
          <p:spPr>
            <a:xfrm>
              <a:off x="3893090" y="3969504"/>
              <a:ext cx="3082594" cy="719598"/>
            </a:xfrm>
            <a:prstGeom prst="accentCallout1">
              <a:avLst>
                <a:gd name="adj1" fmla="val 60820"/>
                <a:gd name="adj2" fmla="val 97446"/>
                <a:gd name="adj3" fmla="val 61351"/>
                <a:gd name="adj4" fmla="val 130304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主要包括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实体、属性、记录数和字段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值不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缺失等</a:t>
              </a:r>
              <a:endPara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线形标注 1(带强调线) 8"/>
            <p:cNvSpPr/>
            <p:nvPr/>
          </p:nvSpPr>
          <p:spPr>
            <a:xfrm>
              <a:off x="10727283" y="4424760"/>
              <a:ext cx="2529575" cy="719598"/>
            </a:xfrm>
            <a:prstGeom prst="accentCallout1">
              <a:avLst>
                <a:gd name="adj1" fmla="val 33923"/>
                <a:gd name="adj2" fmla="val -5147"/>
                <a:gd name="adj3" fmla="val 65683"/>
                <a:gd name="adj4" fmla="val -27556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指业务唯一数据保持不重复</a:t>
              </a:r>
              <a:endPara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线形标注 1(带强调线) 9"/>
            <p:cNvSpPr/>
            <p:nvPr/>
          </p:nvSpPr>
          <p:spPr>
            <a:xfrm>
              <a:off x="10815569" y="5760859"/>
              <a:ext cx="2529575" cy="857534"/>
            </a:xfrm>
            <a:prstGeom prst="accentCallout1">
              <a:avLst>
                <a:gd name="adj1" fmla="val 33923"/>
                <a:gd name="adj2" fmla="val -5147"/>
                <a:gd name="adj3" fmla="val 81253"/>
                <a:gd name="adj4" fmla="val -21258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指信息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定义的统一，如数据口径、算法等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线形标注 1(带强调线) 10"/>
            <p:cNvSpPr/>
            <p:nvPr/>
          </p:nvSpPr>
          <p:spPr>
            <a:xfrm>
              <a:off x="10609937" y="7247904"/>
              <a:ext cx="2529575" cy="719598"/>
            </a:xfrm>
            <a:prstGeom prst="accentCallout1">
              <a:avLst>
                <a:gd name="adj1" fmla="val 37716"/>
                <a:gd name="adj2" fmla="val -6361"/>
                <a:gd name="adj3" fmla="val 46459"/>
                <a:gd name="adj4" fmla="val -47370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指计量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误差精确度、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度量单位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等方面统一等</a:t>
              </a:r>
              <a:endPara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线形标注 1(带强调线) 11"/>
            <p:cNvSpPr/>
            <p:nvPr/>
          </p:nvSpPr>
          <p:spPr>
            <a:xfrm>
              <a:off x="3924713" y="6622344"/>
              <a:ext cx="2694519" cy="719598"/>
            </a:xfrm>
            <a:prstGeom prst="accentCallout1">
              <a:avLst>
                <a:gd name="adj1" fmla="val 28234"/>
                <a:gd name="adj2" fmla="val 96315"/>
                <a:gd name="adj3" fmla="val 21264"/>
                <a:gd name="adj4" fmla="val 114504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包括数据格式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类型、业务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规则的有效性</a:t>
              </a:r>
              <a:endPara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线形标注 1(带强调线) 12"/>
            <p:cNvSpPr/>
            <p:nvPr/>
          </p:nvSpPr>
          <p:spPr>
            <a:xfrm>
              <a:off x="3813699" y="5361963"/>
              <a:ext cx="2694518" cy="491414"/>
            </a:xfrm>
            <a:prstGeom prst="accentCallout1">
              <a:avLst>
                <a:gd name="adj1" fmla="val 28234"/>
                <a:gd name="adj2" fmla="val 96315"/>
                <a:gd name="adj3" fmla="val 13115"/>
                <a:gd name="adj4" fmla="val 114084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指数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据产出的时效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文本框 28"/>
          <p:cNvSpPr txBox="1"/>
          <p:nvPr/>
        </p:nvSpPr>
        <p:spPr>
          <a:xfrm>
            <a:off x="3246569" y="10550753"/>
            <a:ext cx="667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数据生产环节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45000" y="11162903"/>
            <a:ext cx="62470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生产数据缺失（数据丢失）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生产数据噪音（重复、特殊字符、数据合法性）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生产元数据缺失（备注不清）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生产数据变更通知（新业务、新逻辑）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78078" y="5421617"/>
            <a:ext cx="1107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</a:p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要素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78078" y="10934776"/>
            <a:ext cx="1107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</a:t>
            </a:r>
          </a:p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950100" y="5680181"/>
            <a:ext cx="11079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3</a:t>
            </a:r>
          </a:p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8"/>
          <p:cNvSpPr txBox="1"/>
          <p:nvPr/>
        </p:nvSpPr>
        <p:spPr>
          <a:xfrm>
            <a:off x="10886911" y="10652399"/>
            <a:ext cx="667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加工环节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870417" y="11174521"/>
            <a:ext cx="62474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指标计算逻辑问题（算法）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技术上的代码问题（技术）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任务上的延迟问题（资源、处理报警时长、上游延迟）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工具平台产生的问题（采集工具的重复、遗漏、平台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3" name="文本框 28"/>
          <p:cNvSpPr txBox="1"/>
          <p:nvPr/>
        </p:nvSpPr>
        <p:spPr>
          <a:xfrm>
            <a:off x="18024336" y="10712856"/>
            <a:ext cx="515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消费环节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006120" y="11231956"/>
            <a:ext cx="5735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数据指标理解上的偏差（备注不完整，或错误理解）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发现数据质量问题的反馈意识</a:t>
            </a:r>
          </a:p>
        </p:txBody>
      </p:sp>
      <p:sp>
        <p:nvSpPr>
          <p:cNvPr id="27" name="加号 26"/>
          <p:cNvSpPr/>
          <p:nvPr/>
        </p:nvSpPr>
        <p:spPr>
          <a:xfrm>
            <a:off x="9375513" y="11447589"/>
            <a:ext cx="900684" cy="971092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加号 27"/>
          <p:cNvSpPr/>
          <p:nvPr/>
        </p:nvSpPr>
        <p:spPr>
          <a:xfrm>
            <a:off x="17006664" y="11462402"/>
            <a:ext cx="900684" cy="971092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0179084" y="5772295"/>
            <a:ext cx="3768066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在彼岸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DQC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摩萨德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914399" y="10421804"/>
            <a:ext cx="221040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078078" y="3098984"/>
            <a:ext cx="221040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7350740" y="3098984"/>
            <a:ext cx="45720" cy="734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265" y="686780"/>
            <a:ext cx="1701350" cy="1104570"/>
          </a:xfrm>
          <a:prstGeom prst="rect">
            <a:avLst/>
          </a:prstGeom>
        </p:spPr>
      </p:pic>
      <p:sp>
        <p:nvSpPr>
          <p:cNvPr id="5" name="Shape 130"/>
          <p:cNvSpPr/>
          <p:nvPr/>
        </p:nvSpPr>
        <p:spPr>
          <a:xfrm>
            <a:off x="20601176" y="889625"/>
            <a:ext cx="2923883" cy="74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3" tIns="50803" rIns="50803" bIns="50803" anchor="ctr">
            <a:spAutoFit/>
          </a:bodyPr>
          <a:lstStyle>
            <a:lvl1pPr>
              <a:lnSpc>
                <a:spcPct val="120000"/>
              </a:lnSpc>
              <a:defRPr sz="4000" spc="7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sz="3600" dirty="0" smtClean="0">
                <a:solidFill>
                  <a:srgbClr val="0459FF"/>
                </a:solidFill>
                <a:latin typeface="微软雅黑"/>
                <a:ea typeface="微软雅黑"/>
                <a:cs typeface="微软雅黑"/>
              </a:rPr>
              <a:t>菜鸟数据学院</a:t>
            </a:r>
            <a:endParaRPr sz="3600" dirty="0">
              <a:solidFill>
                <a:srgbClr val="0459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268" y="862038"/>
            <a:ext cx="87976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如何构建数据仓库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数据成本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32319" y="2194560"/>
            <a:ext cx="4836275" cy="18059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存储数据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存储成本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26244" y="2194560"/>
            <a:ext cx="4836275" cy="18059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计算查询数据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加号 2"/>
          <p:cNvSpPr/>
          <p:nvPr/>
        </p:nvSpPr>
        <p:spPr>
          <a:xfrm>
            <a:off x="13121640" y="2468880"/>
            <a:ext cx="777240" cy="98298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60" y="7223761"/>
            <a:ext cx="13876020" cy="50063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016" y="7135480"/>
            <a:ext cx="17417599" cy="583895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990059" y="2697480"/>
            <a:ext cx="1287532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于号 10"/>
          <p:cNvSpPr/>
          <p:nvPr/>
        </p:nvSpPr>
        <p:spPr>
          <a:xfrm>
            <a:off x="5110595" y="2697479"/>
            <a:ext cx="1188720" cy="754053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90091" y="4047527"/>
            <a:ext cx="239039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控制成本</a:t>
            </a:r>
          </a:p>
        </p:txBody>
      </p:sp>
      <p:sp>
        <p:nvSpPr>
          <p:cNvPr id="13" name="矩形 12"/>
          <p:cNvSpPr/>
          <p:nvPr/>
        </p:nvSpPr>
        <p:spPr>
          <a:xfrm>
            <a:off x="7132319" y="4731813"/>
            <a:ext cx="48844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hlinkClick r:id="rId5"/>
              </a:rPr>
              <a:t>http://docs.alibaba-inc.com/pages/viewpage.action?pageId=475990524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15556059" y="4777533"/>
            <a:ext cx="46064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hlinkClick r:id="rId6"/>
              </a:rPr>
              <a:t>http://docs.alibaba-inc.com/pages/viewpage.action?pageId=477640042</a:t>
            </a:r>
            <a:endParaRPr lang="zh-CN" altLang="en-US" sz="3200" dirty="0"/>
          </a:p>
        </p:txBody>
      </p:sp>
      <p:sp>
        <p:nvSpPr>
          <p:cNvPr id="15" name="下箭头 14"/>
          <p:cNvSpPr/>
          <p:nvPr/>
        </p:nvSpPr>
        <p:spPr>
          <a:xfrm>
            <a:off x="10214609" y="4215382"/>
            <a:ext cx="1280160" cy="5715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8590201" y="4191650"/>
            <a:ext cx="1280160" cy="5715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132319" y="421538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合理设置生命周期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445565" y="421538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优化计算查询语句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71929" y="6550705"/>
            <a:ext cx="168538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hlinkClick r:id="rId7"/>
              </a:rPr>
              <a:t>http://meta.alibaba-inc.com/manage/personal/dataAssetsMng/paybill/paybill.html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947110" y="650042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个人账单：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3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265" y="686780"/>
            <a:ext cx="1701350" cy="1104570"/>
          </a:xfrm>
          <a:prstGeom prst="rect">
            <a:avLst/>
          </a:prstGeom>
        </p:spPr>
      </p:pic>
      <p:sp>
        <p:nvSpPr>
          <p:cNvPr id="5" name="Shape 130"/>
          <p:cNvSpPr/>
          <p:nvPr/>
        </p:nvSpPr>
        <p:spPr>
          <a:xfrm>
            <a:off x="20601176" y="889625"/>
            <a:ext cx="2923883" cy="74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3" tIns="50803" rIns="50803" bIns="50803" anchor="ctr">
            <a:spAutoFit/>
          </a:bodyPr>
          <a:lstStyle>
            <a:lvl1pPr>
              <a:lnSpc>
                <a:spcPct val="120000"/>
              </a:lnSpc>
              <a:defRPr sz="4000" spc="7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sz="3600" dirty="0" smtClean="0">
                <a:solidFill>
                  <a:srgbClr val="0459FF"/>
                </a:solidFill>
                <a:latin typeface="微软雅黑"/>
                <a:ea typeface="微软雅黑"/>
                <a:cs typeface="微软雅黑"/>
              </a:rPr>
              <a:t>菜鸟数据学院</a:t>
            </a:r>
            <a:endParaRPr sz="3600" dirty="0">
              <a:solidFill>
                <a:srgbClr val="0459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268" y="862038"/>
            <a:ext cx="87976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如何构建数据仓库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数据安全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02697" y="12396132"/>
            <a:ext cx="10696055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http://df.alibaba-inc.com/subject/cainiao.</a:t>
            </a:r>
            <a:r>
              <a:rPr lang="zh-CN" altLang="en-US" dirty="0" smtClean="0">
                <a:hlinkClick r:id="rId3"/>
              </a:rPr>
              <a:t>htm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651760" y="12396131"/>
            <a:ext cx="7353295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所有菜鸟人需遵循安全规范：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51760" y="4749558"/>
            <a:ext cx="349326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需安全打标：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60815" y="4552962"/>
            <a:ext cx="349326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使用数据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需申请权限：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51760" y="2438777"/>
            <a:ext cx="2032254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数据不可以用于工作之外，一旦有违规使用数据情况，最高处分包括辞退，永不录用，并可能追究法律责任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240" y="6108671"/>
            <a:ext cx="7888819" cy="591087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554078" y="4883822"/>
            <a:ext cx="443140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5"/>
              </a:rPr>
              <a:t>申请表权限链接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518556" y="5053641"/>
            <a:ext cx="468284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6"/>
              </a:rPr>
              <a:t>字段安全打标链接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t="9409" r="28995" b="41160"/>
          <a:stretch/>
        </p:blipFill>
        <p:spPr>
          <a:xfrm>
            <a:off x="4939442" y="6184281"/>
            <a:ext cx="8342217" cy="5854214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8869681" y="10108210"/>
            <a:ext cx="975354" cy="54455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9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265" y="686780"/>
            <a:ext cx="1701350" cy="1104570"/>
          </a:xfrm>
          <a:prstGeom prst="rect">
            <a:avLst/>
          </a:prstGeom>
        </p:spPr>
      </p:pic>
      <p:sp>
        <p:nvSpPr>
          <p:cNvPr id="5" name="Shape 130"/>
          <p:cNvSpPr/>
          <p:nvPr/>
        </p:nvSpPr>
        <p:spPr>
          <a:xfrm>
            <a:off x="20601176" y="889625"/>
            <a:ext cx="2923883" cy="74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3" tIns="50803" rIns="50803" bIns="50803" anchor="ctr">
            <a:spAutoFit/>
          </a:bodyPr>
          <a:lstStyle>
            <a:lvl1pPr>
              <a:lnSpc>
                <a:spcPct val="120000"/>
              </a:lnSpc>
              <a:defRPr sz="4000" spc="7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sz="3600" dirty="0" smtClean="0">
                <a:solidFill>
                  <a:srgbClr val="0459FF"/>
                </a:solidFill>
                <a:latin typeface="微软雅黑"/>
                <a:ea typeface="微软雅黑"/>
                <a:cs typeface="微软雅黑"/>
              </a:rPr>
              <a:t>菜鸟数据学院</a:t>
            </a:r>
            <a:endParaRPr sz="3600" dirty="0">
              <a:solidFill>
                <a:srgbClr val="0459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268" y="862038"/>
            <a:ext cx="94900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如何构建数据仓库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元数据管理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0281" y="3131820"/>
            <a:ext cx="2002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元数据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），是描述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数据的数据（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about data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），如数据需求文档、设计文档、表信息、程序代码、任务调度信息、指标管理的口径信息等等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94660" y="5295592"/>
            <a:ext cx="514756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核心建设的元数据：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0326" y="6411724"/>
            <a:ext cx="20484733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信息：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清晰备注表内容核心关键字，字段备注清楚，特别是枚举类型与指标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http://data.cainiao-inc.com/v2/links/dataTables.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htm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meta.alibaba-inc.com/store/index.html?try=true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信息：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代码目录按业务数据域分类清楚，代码书写工整，可读易运维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d2.alibaba-inc.com/index.html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数据流尽量依赖现成数据而非独立计算，依赖、基线、监控等保障数据质量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http://d2.cwf.alibaba-inc.com/?env=prod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#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管理：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指标清晰分类、定义，易检索使用与数据服务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http://metric.data.cainiao-inc.com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265" y="686780"/>
            <a:ext cx="1701350" cy="1104570"/>
          </a:xfrm>
          <a:prstGeom prst="rect">
            <a:avLst/>
          </a:prstGeom>
        </p:spPr>
      </p:pic>
      <p:sp>
        <p:nvSpPr>
          <p:cNvPr id="5" name="Shape 130"/>
          <p:cNvSpPr/>
          <p:nvPr/>
        </p:nvSpPr>
        <p:spPr>
          <a:xfrm>
            <a:off x="20601176" y="889625"/>
            <a:ext cx="2923883" cy="74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3" tIns="50803" rIns="50803" bIns="50803" anchor="ctr">
            <a:spAutoFit/>
          </a:bodyPr>
          <a:lstStyle>
            <a:lvl1pPr>
              <a:lnSpc>
                <a:spcPct val="120000"/>
              </a:lnSpc>
              <a:defRPr sz="4000" spc="7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sz="3600" dirty="0" smtClean="0">
                <a:solidFill>
                  <a:srgbClr val="0459FF"/>
                </a:solidFill>
                <a:latin typeface="微软雅黑"/>
                <a:ea typeface="微软雅黑"/>
                <a:cs typeface="微软雅黑"/>
              </a:rPr>
              <a:t>菜鸟数据学院</a:t>
            </a:r>
            <a:endParaRPr sz="3600" dirty="0">
              <a:solidFill>
                <a:srgbClr val="0459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268" y="862038"/>
            <a:ext cx="57246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如何用好数据仓库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439840" y="3943350"/>
            <a:ext cx="6438900" cy="18059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弄清楚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数据层次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含义及形态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067460" y="3943350"/>
            <a:ext cx="6438900" cy="18059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弄清楚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数据域分类及表规则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6695080" y="3943350"/>
            <a:ext cx="6438900" cy="18059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多用数据地图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与关键词搜索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熟悉表结构及内容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9840" y="7962646"/>
            <a:ext cx="6438900" cy="18059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熟练掌握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067460" y="7962646"/>
            <a:ext cx="6438900" cy="18059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熟练使用自助报表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数据分析方法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135700" y="11483340"/>
            <a:ext cx="6370660" cy="18059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有通用数据诉求数仓缺失时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提需求从而丰富数仓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（菜鸟数据需求入口）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6695080" y="7962646"/>
            <a:ext cx="6438900" cy="18059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有数据或使用方法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疑问多咨询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3" idx="3"/>
            <a:endCxn id="7" idx="1"/>
          </p:cNvCxnSpPr>
          <p:nvPr/>
        </p:nvCxnSpPr>
        <p:spPr>
          <a:xfrm>
            <a:off x="7878740" y="4846320"/>
            <a:ext cx="1188720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1"/>
          </p:cNvCxnSpPr>
          <p:nvPr/>
        </p:nvCxnSpPr>
        <p:spPr>
          <a:xfrm>
            <a:off x="15506360" y="4846320"/>
            <a:ext cx="1188720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2"/>
            <a:endCxn id="9" idx="0"/>
          </p:cNvCxnSpPr>
          <p:nvPr/>
        </p:nvCxnSpPr>
        <p:spPr>
          <a:xfrm rot="5400000">
            <a:off x="11180232" y="-771652"/>
            <a:ext cx="2213356" cy="15255240"/>
          </a:xfrm>
          <a:prstGeom prst="bentConnector3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</p:cNvCxnSpPr>
          <p:nvPr/>
        </p:nvCxnSpPr>
        <p:spPr>
          <a:xfrm>
            <a:off x="7878740" y="8865616"/>
            <a:ext cx="1256960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</p:cNvCxnSpPr>
          <p:nvPr/>
        </p:nvCxnSpPr>
        <p:spPr>
          <a:xfrm>
            <a:off x="15506360" y="8865616"/>
            <a:ext cx="1256960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2" idx="2"/>
            <a:endCxn id="11" idx="0"/>
          </p:cNvCxnSpPr>
          <p:nvPr/>
        </p:nvCxnSpPr>
        <p:spPr>
          <a:xfrm rot="5400000">
            <a:off x="15260403" y="6829213"/>
            <a:ext cx="1714754" cy="759350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265" y="686780"/>
            <a:ext cx="1701350" cy="1104570"/>
          </a:xfrm>
          <a:prstGeom prst="rect">
            <a:avLst/>
          </a:prstGeom>
        </p:spPr>
      </p:pic>
      <p:sp>
        <p:nvSpPr>
          <p:cNvPr id="5" name="Shape 130"/>
          <p:cNvSpPr/>
          <p:nvPr/>
        </p:nvSpPr>
        <p:spPr>
          <a:xfrm>
            <a:off x="20601176" y="889625"/>
            <a:ext cx="2923883" cy="74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3" tIns="50803" rIns="50803" bIns="50803" anchor="ctr">
            <a:spAutoFit/>
          </a:bodyPr>
          <a:lstStyle>
            <a:lvl1pPr>
              <a:lnSpc>
                <a:spcPct val="120000"/>
              </a:lnSpc>
              <a:defRPr sz="4000" spc="7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sz="3600" dirty="0" smtClean="0">
                <a:solidFill>
                  <a:srgbClr val="0459FF"/>
                </a:solidFill>
                <a:latin typeface="微软雅黑"/>
                <a:ea typeface="微软雅黑"/>
                <a:cs typeface="微软雅黑"/>
              </a:rPr>
              <a:t>菜鸟数据学院</a:t>
            </a:r>
            <a:endParaRPr sz="3600" dirty="0">
              <a:solidFill>
                <a:srgbClr val="0459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268" y="862038"/>
            <a:ext cx="64171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练习（</a:t>
            </a:r>
            <a:r>
              <a:rPr lang="zh-CN" altLang="en-US" sz="5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面向使用者）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17928" y="3451860"/>
            <a:ext cx="20137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cncdm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中找到一张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dws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表，并解释为什么此表被命名成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dws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表，并能解释这个表名的英文组成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查看表及字段信息、字段安全等级，然后申请权限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提取其中两个字段的数据，限制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01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装饰图形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4" y="1"/>
            <a:ext cx="24382473" cy="1371600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3219704" y="5163189"/>
            <a:ext cx="5432458" cy="1897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3" tIns="50803" rIns="50803" bIns="50803" anchor="ctr">
            <a:spAutoFit/>
          </a:bodyPr>
          <a:lstStyle>
            <a:lvl1pPr>
              <a:lnSpc>
                <a:spcPct val="120000"/>
              </a:lnSpc>
              <a:defRPr sz="10000" spc="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THANKS</a:t>
            </a:r>
          </a:p>
        </p:txBody>
      </p:sp>
      <p:sp>
        <p:nvSpPr>
          <p:cNvPr id="7" name="Shape 130"/>
          <p:cNvSpPr/>
          <p:nvPr/>
        </p:nvSpPr>
        <p:spPr>
          <a:xfrm>
            <a:off x="3415309" y="862873"/>
            <a:ext cx="2923883" cy="74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3" tIns="50803" rIns="50803" bIns="50803" anchor="ctr">
            <a:spAutoFit/>
          </a:bodyPr>
          <a:lstStyle>
            <a:lvl1pPr>
              <a:lnSpc>
                <a:spcPct val="120000"/>
              </a:lnSpc>
              <a:defRPr sz="4000" spc="7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黑体"/>
                <a:ea typeface="黑体"/>
                <a:cs typeface="黑体"/>
              </a:rPr>
              <a:t>菜鸟数据学院</a:t>
            </a:r>
            <a:endParaRPr sz="3600" dirty="0">
              <a:solidFill>
                <a:schemeClr val="bg1">
                  <a:lumMod val="95000"/>
                </a:schemeClr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8" name="pasted-image.pdf"/>
          <p:cNvPicPr>
            <a:picLocks noChangeAspect="1"/>
          </p:cNvPicPr>
          <p:nvPr/>
        </p:nvPicPr>
        <p:blipFill rotWithShape="1">
          <a:blip r:embed="rId3">
            <a:extLst/>
          </a:blip>
          <a:srcRect r="33742"/>
          <a:stretch/>
        </p:blipFill>
        <p:spPr>
          <a:xfrm>
            <a:off x="1756416" y="843476"/>
            <a:ext cx="1463287" cy="7683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614774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265" y="686780"/>
            <a:ext cx="1701350" cy="1104570"/>
          </a:xfrm>
          <a:prstGeom prst="rect">
            <a:avLst/>
          </a:prstGeom>
        </p:spPr>
      </p:pic>
      <p:sp>
        <p:nvSpPr>
          <p:cNvPr id="5" name="Shape 130"/>
          <p:cNvSpPr/>
          <p:nvPr/>
        </p:nvSpPr>
        <p:spPr>
          <a:xfrm>
            <a:off x="20601176" y="889625"/>
            <a:ext cx="2923883" cy="74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3" tIns="50803" rIns="50803" bIns="50803" anchor="ctr">
            <a:spAutoFit/>
          </a:bodyPr>
          <a:lstStyle>
            <a:lvl1pPr>
              <a:lnSpc>
                <a:spcPct val="120000"/>
              </a:lnSpc>
              <a:defRPr sz="4000" spc="7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sz="3600" dirty="0" smtClean="0">
                <a:solidFill>
                  <a:srgbClr val="0459FF"/>
                </a:solidFill>
                <a:latin typeface="微软雅黑"/>
                <a:ea typeface="微软雅黑"/>
                <a:cs typeface="微软雅黑"/>
              </a:rPr>
              <a:t>菜鸟数据学院</a:t>
            </a:r>
            <a:endParaRPr sz="3600" dirty="0">
              <a:solidFill>
                <a:srgbClr val="0459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45877" y="1911092"/>
            <a:ext cx="9225602" cy="10248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数据仓库是什么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数据仓库有哪些组成部分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如何构建数据仓库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数据仓库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8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265" y="686780"/>
            <a:ext cx="1701350" cy="1104570"/>
          </a:xfrm>
          <a:prstGeom prst="rect">
            <a:avLst/>
          </a:prstGeom>
        </p:spPr>
      </p:pic>
      <p:sp>
        <p:nvSpPr>
          <p:cNvPr id="5" name="Shape 130"/>
          <p:cNvSpPr/>
          <p:nvPr/>
        </p:nvSpPr>
        <p:spPr>
          <a:xfrm>
            <a:off x="20601176" y="889625"/>
            <a:ext cx="2923883" cy="74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3" tIns="50803" rIns="50803" bIns="50803" anchor="ctr">
            <a:spAutoFit/>
          </a:bodyPr>
          <a:lstStyle>
            <a:lvl1pPr>
              <a:lnSpc>
                <a:spcPct val="120000"/>
              </a:lnSpc>
              <a:defRPr sz="4000" spc="7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sz="3600" dirty="0" smtClean="0">
                <a:solidFill>
                  <a:srgbClr val="0459FF"/>
                </a:solidFill>
                <a:latin typeface="微软雅黑"/>
                <a:ea typeface="微软雅黑"/>
                <a:cs typeface="微软雅黑"/>
              </a:rPr>
              <a:t>菜鸟数据学院</a:t>
            </a:r>
            <a:endParaRPr sz="3600" dirty="0">
              <a:solidFill>
                <a:srgbClr val="0459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268" y="862038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0400" y="3268980"/>
            <a:ext cx="903324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了解数据仓库是什么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了解数据仓库由哪些组成部分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构建数据仓库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通过对数仓的了解能学会使用数仓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7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265" y="686780"/>
            <a:ext cx="1701350" cy="1104570"/>
          </a:xfrm>
          <a:prstGeom prst="rect">
            <a:avLst/>
          </a:prstGeom>
        </p:spPr>
      </p:pic>
      <p:sp>
        <p:nvSpPr>
          <p:cNvPr id="5" name="Shape 130"/>
          <p:cNvSpPr/>
          <p:nvPr/>
        </p:nvSpPr>
        <p:spPr>
          <a:xfrm>
            <a:off x="20601176" y="889625"/>
            <a:ext cx="2923883" cy="74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3" tIns="50803" rIns="50803" bIns="50803" anchor="ctr">
            <a:spAutoFit/>
          </a:bodyPr>
          <a:lstStyle>
            <a:lvl1pPr>
              <a:lnSpc>
                <a:spcPct val="120000"/>
              </a:lnSpc>
              <a:defRPr sz="4000" spc="7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sz="3600" dirty="0" smtClean="0">
                <a:solidFill>
                  <a:srgbClr val="0459FF"/>
                </a:solidFill>
                <a:latin typeface="微软雅黑"/>
                <a:ea typeface="微软雅黑"/>
                <a:cs typeface="微软雅黑"/>
              </a:rPr>
              <a:t>菜鸟数据学院</a:t>
            </a:r>
            <a:endParaRPr sz="3600" dirty="0">
              <a:solidFill>
                <a:srgbClr val="0459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268" y="862038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数据仓库是什么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8268" y="2407854"/>
            <a:ext cx="294984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通俗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的说法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85657" y="2434675"/>
            <a:ext cx="9007594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数据仓库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：运转并存储着数据的仓库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472" y="4208688"/>
            <a:ext cx="7123800" cy="53593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9" y="4274001"/>
            <a:ext cx="6988628" cy="523935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rot="461283">
            <a:off x="15697578" y="7039771"/>
            <a:ext cx="1599092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rot="461283">
            <a:off x="15752009" y="8049808"/>
            <a:ext cx="1599092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 rot="461283">
            <a:off x="15795549" y="9059844"/>
            <a:ext cx="1599092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rot="461283">
            <a:off x="15752008" y="5860908"/>
            <a:ext cx="1599092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461283">
            <a:off x="14876856" y="7059099"/>
            <a:ext cx="1237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 rot="461283">
            <a:off x="14931287" y="7982052"/>
            <a:ext cx="1237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 rot="461283">
            <a:off x="14974827" y="8861462"/>
            <a:ext cx="1237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rot="461283">
            <a:off x="14931286" y="6097946"/>
            <a:ext cx="1237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 rot="461283">
            <a:off x="14005868" y="7155192"/>
            <a:ext cx="110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rot="461283">
            <a:off x="14060299" y="7882206"/>
            <a:ext cx="110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rot="461283">
            <a:off x="14103839" y="8652761"/>
            <a:ext cx="110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rot="461283">
            <a:off x="14060298" y="6346436"/>
            <a:ext cx="110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 rot="461283">
            <a:off x="18642599" y="6875924"/>
            <a:ext cx="1369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 rot="461283">
            <a:off x="18697030" y="7885961"/>
            <a:ext cx="1369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 rot="461283">
            <a:off x="18740570" y="8895997"/>
            <a:ext cx="1369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 rot="461283">
            <a:off x="18697029" y="5697061"/>
            <a:ext cx="1369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90047" y="10559604"/>
            <a:ext cx="665438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拣货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播种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418443" y="10559604"/>
            <a:ext cx="7996100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20721" y="11982881"/>
            <a:ext cx="3970959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043688" y="11982881"/>
            <a:ext cx="3970959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10475148" y="4715828"/>
            <a:ext cx="2133600" cy="51841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8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265" y="686780"/>
            <a:ext cx="1701350" cy="1104570"/>
          </a:xfrm>
          <a:prstGeom prst="rect">
            <a:avLst/>
          </a:prstGeom>
        </p:spPr>
      </p:pic>
      <p:sp>
        <p:nvSpPr>
          <p:cNvPr id="5" name="Shape 130"/>
          <p:cNvSpPr/>
          <p:nvPr/>
        </p:nvSpPr>
        <p:spPr>
          <a:xfrm>
            <a:off x="20601176" y="889625"/>
            <a:ext cx="2923883" cy="74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3" tIns="50803" rIns="50803" bIns="50803" anchor="ctr">
            <a:spAutoFit/>
          </a:bodyPr>
          <a:lstStyle>
            <a:lvl1pPr>
              <a:lnSpc>
                <a:spcPct val="120000"/>
              </a:lnSpc>
              <a:defRPr sz="4000" spc="7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sz="3600" dirty="0" smtClean="0">
                <a:solidFill>
                  <a:srgbClr val="0459FF"/>
                </a:solidFill>
                <a:latin typeface="微软雅黑"/>
                <a:ea typeface="微软雅黑"/>
                <a:cs typeface="微软雅黑"/>
              </a:rPr>
              <a:t>菜鸟数据学院</a:t>
            </a:r>
            <a:endParaRPr sz="3600" dirty="0">
              <a:solidFill>
                <a:srgbClr val="0459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8268" y="862038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数据仓库是什么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60870" y="2407854"/>
            <a:ext cx="154343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数据仓库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个同时具有以下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特性的数据集合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060189" lvl="2" indent="-514350">
              <a:buFont typeface="+mj-lt"/>
              <a:buAutoNum type="arabicPeriod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面向主题的（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Subject Oriented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2060189" lvl="2" indent="-514350">
              <a:buFont typeface="+mj-lt"/>
              <a:buAutoNum type="arabicPeriod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集成的（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Integrated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2060189" lvl="2" indent="-514350">
              <a:buFont typeface="+mj-lt"/>
              <a:buAutoNum type="arabicPeriod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相对稳定的（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Non-Volatile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2060189" lvl="2" indent="-514350">
              <a:buFont typeface="+mj-lt"/>
              <a:buAutoNum type="arabicPeriod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反映历史变化（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Time Variant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15810" y="5732057"/>
            <a:ext cx="20286990" cy="8156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4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面向主题的</a:t>
            </a:r>
            <a:r>
              <a:rPr lang="zh-CN" altLang="en-US" sz="3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是</a:t>
            </a:r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一个抽象概念，它</a:t>
            </a:r>
            <a:r>
              <a:rPr lang="zh-CN" altLang="en-US" sz="3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是指面向企业</a:t>
            </a:r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中某个宏观分析领域所涉及的分析</a:t>
            </a:r>
            <a:r>
              <a:rPr lang="zh-CN" altLang="en-US" sz="3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对象</a:t>
            </a:r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来</a:t>
            </a:r>
            <a:r>
              <a:rPr lang="zh-CN" altLang="en-US" sz="3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组织数据。</a:t>
            </a:r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我们会按照主题对业务系统的各项数据</a:t>
            </a:r>
            <a:r>
              <a:rPr lang="zh-CN" altLang="en-US" sz="3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进行全面完整、统一</a:t>
            </a:r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地</a:t>
            </a:r>
            <a:r>
              <a:rPr lang="zh-CN" altLang="en-US" sz="3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组织</a:t>
            </a:r>
            <a:endParaRPr lang="en-US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4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集成的</a:t>
            </a:r>
            <a:r>
              <a:rPr lang="zh-CN" altLang="en-US" sz="3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是</a:t>
            </a:r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指数据仓库中的数据不是从业务系统简单地抽取，而是经过</a:t>
            </a:r>
            <a:r>
              <a:rPr lang="zh-CN" altLang="en-US" sz="3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一系列组合、加工、汇总</a:t>
            </a:r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，形成统一的全局信息。</a:t>
            </a:r>
            <a:r>
              <a:rPr lang="zh-CN" altLang="en-US" sz="3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如各种源数据的重组，指标及口径的统一，建设规范的一致，单位的统一等等</a:t>
            </a:r>
            <a:endParaRPr lang="en-US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4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相对稳定的</a:t>
            </a:r>
            <a:r>
              <a:rPr lang="zh-CN" altLang="en-US" sz="3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是</a:t>
            </a:r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指数据进入数据仓库以后，一般很少发生修改，只是对数据</a:t>
            </a:r>
            <a:r>
              <a:rPr lang="zh-CN" altLang="en-US" sz="3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进行计算、查询及分析操作</a:t>
            </a:r>
            <a:endParaRPr lang="en-US" altLang="zh-CN" sz="32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反应历史变化</a:t>
            </a:r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是指数据仓库中的数据不仅反映企业当前信息，而且还记录了从过去某个时点到当前各个阶段的</a:t>
            </a:r>
            <a:r>
              <a:rPr lang="zh-CN" altLang="en-US" sz="3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信息</a:t>
            </a:r>
            <a:endParaRPr lang="en-US" altLang="zh-CN" sz="3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8268" y="2407854"/>
            <a:ext cx="294984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专业的说法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8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3634740" y="2857500"/>
            <a:ext cx="15979139" cy="1053846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265" y="686780"/>
            <a:ext cx="1701350" cy="1104570"/>
          </a:xfrm>
          <a:prstGeom prst="rect">
            <a:avLst/>
          </a:prstGeom>
        </p:spPr>
      </p:pic>
      <p:sp>
        <p:nvSpPr>
          <p:cNvPr id="5" name="Shape 130"/>
          <p:cNvSpPr/>
          <p:nvPr/>
        </p:nvSpPr>
        <p:spPr>
          <a:xfrm>
            <a:off x="20601176" y="889625"/>
            <a:ext cx="2923883" cy="74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3" tIns="50803" rIns="50803" bIns="50803" anchor="ctr">
            <a:spAutoFit/>
          </a:bodyPr>
          <a:lstStyle>
            <a:lvl1pPr>
              <a:lnSpc>
                <a:spcPct val="120000"/>
              </a:lnSpc>
              <a:defRPr sz="4000" spc="7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sz="3600" dirty="0" smtClean="0">
                <a:solidFill>
                  <a:srgbClr val="0459FF"/>
                </a:solidFill>
                <a:latin typeface="微软雅黑"/>
                <a:ea typeface="微软雅黑"/>
                <a:cs typeface="微软雅黑"/>
              </a:rPr>
              <a:t>菜鸟数据学院</a:t>
            </a:r>
            <a:endParaRPr sz="3600" dirty="0">
              <a:solidFill>
                <a:srgbClr val="0459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268" y="862038"/>
            <a:ext cx="78021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数据仓库有哪些组成部分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513320" y="5878286"/>
            <a:ext cx="4049486" cy="39841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b="1" dirty="0"/>
              <a:t>数</a:t>
            </a:r>
            <a:r>
              <a:rPr lang="zh-CN" altLang="en-US" sz="7200" b="1" dirty="0" smtClean="0"/>
              <a:t>仓建模</a:t>
            </a:r>
            <a:endParaRPr lang="zh-CN" altLang="en-US" sz="7200" b="1" dirty="0"/>
          </a:p>
        </p:txBody>
      </p:sp>
      <p:sp>
        <p:nvSpPr>
          <p:cNvPr id="31" name="椭圆 30"/>
          <p:cNvSpPr/>
          <p:nvPr/>
        </p:nvSpPr>
        <p:spPr>
          <a:xfrm>
            <a:off x="11692346" y="5834743"/>
            <a:ext cx="4049486" cy="39841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 smtClean="0"/>
              <a:t>ETL</a:t>
            </a:r>
            <a:endParaRPr lang="zh-CN" altLang="en-US" sz="7200" b="1" dirty="0"/>
          </a:p>
        </p:txBody>
      </p:sp>
      <p:sp>
        <p:nvSpPr>
          <p:cNvPr id="33" name="圆角矩形 32"/>
          <p:cNvSpPr/>
          <p:nvPr/>
        </p:nvSpPr>
        <p:spPr>
          <a:xfrm>
            <a:off x="6958694" y="4210650"/>
            <a:ext cx="3493226" cy="7543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数据质量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13775874" y="4544297"/>
            <a:ext cx="3493226" cy="7543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数据成本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5212081" y="10098677"/>
            <a:ext cx="3493226" cy="7543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数据安全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12870180" y="10853057"/>
            <a:ext cx="3493226" cy="7543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元数据管理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26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265" y="686780"/>
            <a:ext cx="1701350" cy="1104570"/>
          </a:xfrm>
          <a:prstGeom prst="rect">
            <a:avLst/>
          </a:prstGeom>
        </p:spPr>
      </p:pic>
      <p:sp>
        <p:nvSpPr>
          <p:cNvPr id="5" name="Shape 130"/>
          <p:cNvSpPr/>
          <p:nvPr/>
        </p:nvSpPr>
        <p:spPr>
          <a:xfrm>
            <a:off x="20601176" y="889625"/>
            <a:ext cx="2923883" cy="74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3" tIns="50803" rIns="50803" bIns="50803" anchor="ctr">
            <a:spAutoFit/>
          </a:bodyPr>
          <a:lstStyle>
            <a:lvl1pPr>
              <a:lnSpc>
                <a:spcPct val="120000"/>
              </a:lnSpc>
              <a:defRPr sz="4000" spc="7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sz="3600" dirty="0" smtClean="0">
                <a:solidFill>
                  <a:srgbClr val="0459FF"/>
                </a:solidFill>
                <a:latin typeface="微软雅黑"/>
                <a:ea typeface="微软雅黑"/>
                <a:cs typeface="微软雅黑"/>
              </a:rPr>
              <a:t>菜鸟数据学院</a:t>
            </a:r>
            <a:endParaRPr sz="3600" dirty="0">
              <a:solidFill>
                <a:srgbClr val="0459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268" y="862038"/>
            <a:ext cx="57246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如何构建数据仓库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38060" y="4183380"/>
            <a:ext cx="60807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数据建模</a:t>
            </a:r>
            <a:endParaRPr lang="en-US" altLang="zh-CN" sz="7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endParaRPr lang="en-US" altLang="zh-CN" sz="7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endParaRPr lang="en-US" altLang="zh-CN" sz="7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endParaRPr lang="zh-CN" alt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1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265" y="686780"/>
            <a:ext cx="1701350" cy="1104570"/>
          </a:xfrm>
          <a:prstGeom prst="rect">
            <a:avLst/>
          </a:prstGeom>
        </p:spPr>
      </p:pic>
      <p:sp>
        <p:nvSpPr>
          <p:cNvPr id="5" name="Shape 130"/>
          <p:cNvSpPr/>
          <p:nvPr/>
        </p:nvSpPr>
        <p:spPr>
          <a:xfrm>
            <a:off x="20601176" y="889625"/>
            <a:ext cx="2923883" cy="74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3" tIns="50803" rIns="50803" bIns="50803" anchor="ctr">
            <a:spAutoFit/>
          </a:bodyPr>
          <a:lstStyle>
            <a:lvl1pPr>
              <a:lnSpc>
                <a:spcPct val="120000"/>
              </a:lnSpc>
              <a:defRPr sz="4000" spc="7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sz="3600" dirty="0" smtClean="0">
                <a:solidFill>
                  <a:srgbClr val="0459FF"/>
                </a:solidFill>
                <a:latin typeface="微软雅黑"/>
                <a:ea typeface="微软雅黑"/>
                <a:cs typeface="微软雅黑"/>
              </a:rPr>
              <a:t>菜鸟数据学院</a:t>
            </a:r>
            <a:endParaRPr sz="3600" dirty="0">
              <a:solidFill>
                <a:srgbClr val="0459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268" y="862038"/>
            <a:ext cx="118705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如何构建数据仓库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数仓</a:t>
            </a: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建模方法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0" y="3710050"/>
            <a:ext cx="20848320" cy="9411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48865" y="2925753"/>
            <a:ext cx="866936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两种建模方法：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主题建模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维度建模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8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265" y="686780"/>
            <a:ext cx="1701350" cy="1104570"/>
          </a:xfrm>
          <a:prstGeom prst="rect">
            <a:avLst/>
          </a:prstGeom>
        </p:spPr>
      </p:pic>
      <p:sp>
        <p:nvSpPr>
          <p:cNvPr id="5" name="Shape 130"/>
          <p:cNvSpPr/>
          <p:nvPr/>
        </p:nvSpPr>
        <p:spPr>
          <a:xfrm>
            <a:off x="20601176" y="889625"/>
            <a:ext cx="2923883" cy="74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3" tIns="50803" rIns="50803" bIns="50803" anchor="ctr">
            <a:spAutoFit/>
          </a:bodyPr>
          <a:lstStyle>
            <a:lvl1pPr>
              <a:lnSpc>
                <a:spcPct val="120000"/>
              </a:lnSpc>
              <a:defRPr sz="4000" spc="79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sz="3600" dirty="0" smtClean="0">
                <a:solidFill>
                  <a:srgbClr val="0459FF"/>
                </a:solidFill>
                <a:latin typeface="微软雅黑"/>
                <a:ea typeface="微软雅黑"/>
                <a:cs typeface="微软雅黑"/>
              </a:rPr>
              <a:t>菜鸟数据学院</a:t>
            </a:r>
            <a:endParaRPr sz="3600" dirty="0">
              <a:solidFill>
                <a:srgbClr val="0459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268" y="862038"/>
            <a:ext cx="118705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如何构建数据仓库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数仓</a:t>
            </a: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数据分层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849447" y="3484189"/>
            <a:ext cx="14180118" cy="895165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柱形 44"/>
          <p:cNvSpPr/>
          <p:nvPr/>
        </p:nvSpPr>
        <p:spPr>
          <a:xfrm>
            <a:off x="5400475" y="3628345"/>
            <a:ext cx="3252428" cy="2275784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3169" rIns="0" bIns="43169" rtlCol="0" anchor="b" anchorCtr="0"/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ODS</a:t>
            </a: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（操作数据层）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/>
              <a:t>operational data Store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柱形 45"/>
          <p:cNvSpPr/>
          <p:nvPr/>
        </p:nvSpPr>
        <p:spPr>
          <a:xfrm>
            <a:off x="10114714" y="3718279"/>
            <a:ext cx="3532968" cy="2185850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3169" rIns="0" bIns="43169" rtlCol="0" anchor="b" anchorCtr="0"/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（通用数据层）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/>
              <a:t>Common Data Model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柱形 46"/>
          <p:cNvSpPr/>
          <p:nvPr/>
        </p:nvSpPr>
        <p:spPr>
          <a:xfrm>
            <a:off x="15321453" y="3736334"/>
            <a:ext cx="3639531" cy="2167795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3169" rIns="0" bIns="43169" rtlCol="0" anchor="b" anchorCtr="0"/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</a:t>
            </a: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（应用数据层）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/>
              <a:t>Application Data </a:t>
            </a:r>
            <a:r>
              <a:rPr lang="en-US" altLang="zh-CN" sz="2800" dirty="0" smtClean="0"/>
              <a:t>Model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上箭头 31"/>
          <p:cNvSpPr/>
          <p:nvPr/>
        </p:nvSpPr>
        <p:spPr>
          <a:xfrm rot="5400000">
            <a:off x="9162995" y="4565866"/>
            <a:ext cx="441627" cy="459690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86338" tIns="43169" rIns="86338" bIns="43169" rtlCol="0" anchor="ctr">
            <a:noAutofit/>
          </a:bodyPr>
          <a:lstStyle/>
          <a:p>
            <a:pPr algn="ctr"/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144041" y="3484189"/>
            <a:ext cx="1989586" cy="8951651"/>
          </a:xfrm>
          <a:prstGeom prst="rect">
            <a:avLst/>
          </a:prstGeom>
          <a:noFill/>
          <a:ln w="19050">
            <a:solidFill>
              <a:srgbClr val="4B77CA"/>
            </a:solidFill>
            <a:prstDash val="solid"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/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1076920" y="3484189"/>
            <a:ext cx="1912530" cy="8951651"/>
          </a:xfrm>
          <a:prstGeom prst="rect">
            <a:avLst/>
          </a:prstGeom>
          <a:noFill/>
          <a:ln w="19050">
            <a:solidFill>
              <a:srgbClr val="4B77CA"/>
            </a:solidFill>
            <a:prstDash val="solid"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algn="ctr"/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上箭头 34"/>
          <p:cNvSpPr/>
          <p:nvPr/>
        </p:nvSpPr>
        <p:spPr>
          <a:xfrm rot="5400000">
            <a:off x="14337943" y="4605732"/>
            <a:ext cx="441627" cy="459690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86338" tIns="43169" rIns="86338" bIns="43169" rtlCol="0" anchor="ctr">
            <a:noAutofit/>
          </a:bodyPr>
          <a:lstStyle/>
          <a:p>
            <a:pPr algn="ctr"/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37268" y="4181462"/>
            <a:ext cx="19826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业务系统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054060" y="4052159"/>
            <a:ext cx="20311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数据应用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上箭头 37"/>
          <p:cNvSpPr/>
          <p:nvPr/>
        </p:nvSpPr>
        <p:spPr>
          <a:xfrm rot="5400000">
            <a:off x="3611122" y="6152668"/>
            <a:ext cx="441627" cy="459690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86338" tIns="43169" rIns="86338" bIns="43169" rtlCol="0" anchor="ctr">
            <a:noAutofit/>
          </a:bodyPr>
          <a:lstStyle/>
          <a:p>
            <a:pPr algn="ctr"/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上箭头 38"/>
          <p:cNvSpPr/>
          <p:nvPr/>
        </p:nvSpPr>
        <p:spPr>
          <a:xfrm rot="5400000">
            <a:off x="19791390" y="6882587"/>
            <a:ext cx="441627" cy="459690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86338" tIns="43169" rIns="86338" bIns="43169" rtlCol="0" anchor="ctr">
            <a:noAutofit/>
          </a:bodyPr>
          <a:lstStyle/>
          <a:p>
            <a:pPr algn="ctr"/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739914" y="6217863"/>
            <a:ext cx="2687414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贴源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与解析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cnods.s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487720" y="4574897"/>
            <a:ext cx="915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9570450" y="4348504"/>
            <a:ext cx="11348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同步导出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直接访问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757705" y="6062164"/>
            <a:ext cx="5754669" cy="6145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按业务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、数据域，集成、组织明细表及汇总指标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集成多数据进行整合、指标计算、按域存储、打标、清洗、规范化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表名：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明细表（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warehouse detail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cncdm.dwd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汇总表（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warehouse summary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cncdm.dws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度表（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dimension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ncdm.dim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5883961" y="6133846"/>
            <a:ext cx="3145604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按应用需要组织数据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紧贴业务需求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根据业务场景组合数据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cndata.adm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266015" y="5471889"/>
            <a:ext cx="1805584" cy="389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鸟巢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观星台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钉钉数据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直播间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智能路由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挖掘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39969" y="5379794"/>
            <a:ext cx="13648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大宝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宝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宝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BMS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裹裹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驿站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11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12593</TotalTime>
  <Words>1465</Words>
  <Application>Microsoft Office PowerPoint</Application>
  <PresentationFormat>自定义</PresentationFormat>
  <Paragraphs>276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Heiti SC Light</vt:lpstr>
      <vt:lpstr>黑体</vt:lpstr>
      <vt:lpstr>黑体</vt:lpstr>
      <vt:lpstr>SimSun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晓明</dc:creator>
  <cp:lastModifiedBy>恒元</cp:lastModifiedBy>
  <cp:revision>165</cp:revision>
  <dcterms:created xsi:type="dcterms:W3CDTF">2017-07-24T01:26:37Z</dcterms:created>
  <dcterms:modified xsi:type="dcterms:W3CDTF">2017-08-02T04:56:37Z</dcterms:modified>
</cp:coreProperties>
</file>