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6AE319-8D62-4C7E-9245-AB5358D2C50E}">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sie Zhao" initials="CZ" lastIdx="2" clrIdx="0">
    <p:extLst>
      <p:ext uri="{19B8F6BF-5375-455C-9EA6-DF929625EA0E}">
        <p15:presenceInfo xmlns:p15="http://schemas.microsoft.com/office/powerpoint/2012/main" userId="S::cassie.zhao@abaconsulting.ca::ceaa587f-a43d-445c-8b1d-17884fd4ba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E15E6-59F9-49DA-AF6E-EBA47E09EB67}" type="datetimeFigureOut">
              <a:rPr lang="en-CA" smtClean="0"/>
              <a:t>2020-12-02</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4DD865A5-2829-436C-BD3B-647B82B07B55}" type="slidenum">
              <a:rPr lang="en-CA" smtClean="0"/>
              <a:t>‹#›</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59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15E6-59F9-49DA-AF6E-EBA47E09EB67}"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D865A5-2829-436C-BD3B-647B82B07B55}" type="slidenum">
              <a:rPr lang="en-CA" smtClean="0"/>
              <a:t>‹#›</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0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15E6-59F9-49DA-AF6E-EBA47E09EB67}"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D865A5-2829-436C-BD3B-647B82B07B55}" type="slidenum">
              <a:rPr lang="en-CA" smtClean="0"/>
              <a:t>‹#›</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18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0E15E6-59F9-49DA-AF6E-EBA47E09EB67}"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D865A5-2829-436C-BD3B-647B82B07B55}" type="slidenum">
              <a:rPr lang="en-CA" smtClean="0"/>
              <a:t>‹#›</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241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0E15E6-59F9-49DA-AF6E-EBA47E09EB67}" type="datetimeFigureOut">
              <a:rPr lang="en-CA" smtClean="0"/>
              <a:t>2020-12-02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DD865A5-2829-436C-BD3B-647B82B07B55}" type="slidenum">
              <a:rPr lang="en-CA" smtClean="0"/>
              <a:t>‹#›</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472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0E15E6-59F9-49DA-AF6E-EBA47E09EB67}" type="datetimeFigureOut">
              <a:rPr lang="en-CA" smtClean="0"/>
              <a:t>2020-12-02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DD865A5-2829-436C-BD3B-647B82B07B55}" type="slidenum">
              <a:rPr lang="en-CA" smtClean="0"/>
              <a:t>‹#›</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04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0E15E6-59F9-49DA-AF6E-EBA47E09EB67}" type="datetimeFigureOut">
              <a:rPr lang="en-CA" smtClean="0"/>
              <a:t>2020-12-02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DD865A5-2829-436C-BD3B-647B82B07B55}" type="slidenum">
              <a:rPr lang="en-CA" smtClean="0"/>
              <a:t>‹#›</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75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0E15E6-59F9-49DA-AF6E-EBA47E09EB67}" type="datetimeFigureOut">
              <a:rPr lang="en-CA" smtClean="0"/>
              <a:t>2020-12-02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DD865A5-2829-436C-BD3B-647B82B07B55}" type="slidenum">
              <a:rPr lang="en-CA" smtClean="0"/>
              <a:t>‹#›</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21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E15E6-59F9-49DA-AF6E-EBA47E09EB67}" type="datetimeFigureOut">
              <a:rPr lang="en-CA" smtClean="0"/>
              <a:t>2020-12-02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DD865A5-2829-436C-BD3B-647B82B07B55}" type="slidenum">
              <a:rPr lang="en-CA" smtClean="0"/>
              <a:t>‹#›</a:t>
            </a:fld>
            <a:endParaRPr lang="en-CA"/>
          </a:p>
        </p:txBody>
      </p:sp>
    </p:spTree>
    <p:extLst>
      <p:ext uri="{BB962C8B-B14F-4D97-AF65-F5344CB8AC3E}">
        <p14:creationId xmlns:p14="http://schemas.microsoft.com/office/powerpoint/2010/main" val="120173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0E15E6-59F9-49DA-AF6E-EBA47E09EB67}" type="datetimeFigureOut">
              <a:rPr lang="en-CA" smtClean="0"/>
              <a:t>2020-12-02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DD865A5-2829-436C-BD3B-647B82B07B55}" type="slidenum">
              <a:rPr lang="en-CA" smtClean="0"/>
              <a:t>‹#›</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76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F0E15E6-59F9-49DA-AF6E-EBA47E09EB67}" type="datetimeFigureOut">
              <a:rPr lang="en-CA" smtClean="0"/>
              <a:t>2020-12-02</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4DD865A5-2829-436C-BD3B-647B82B07B55}" type="slidenum">
              <a:rPr lang="en-CA" smtClean="0"/>
              <a:t>‹#›</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18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F0E15E6-59F9-49DA-AF6E-EBA47E09EB67}" type="datetimeFigureOut">
              <a:rPr lang="en-CA" smtClean="0"/>
              <a:t>2020-12-02</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D865A5-2829-436C-BD3B-647B82B07B55}" type="slidenum">
              <a:rPr lang="en-CA" smtClean="0"/>
              <a:t>‹#›</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603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raw.githubusercontent.com/blackmad/neighborhoods/master/calgary.geojson" TargetMode="External"/><Relationship Id="rId2" Type="http://schemas.openxmlformats.org/officeDocument/2006/relationships/hyperlink" Target="https://en.wikipedia.org/wiki/List_of_neighbourhoods_in_Calgary#cite_note-opendatacommunities-11"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06057FA-7D3C-4347-9863-759B7B3BB588}"/>
              </a:ext>
            </a:extLst>
          </p:cNvPr>
          <p:cNvSpPr>
            <a:spLocks noGrp="1"/>
          </p:cNvSpPr>
          <p:nvPr>
            <p:ph type="ctrTitle"/>
          </p:nvPr>
        </p:nvSpPr>
        <p:spPr>
          <a:xfrm>
            <a:off x="6585200" y="967167"/>
            <a:ext cx="4151306" cy="2374516"/>
          </a:xfrm>
        </p:spPr>
        <p:txBody>
          <a:bodyPr>
            <a:normAutofit/>
          </a:bodyPr>
          <a:lstStyle/>
          <a:p>
            <a:r>
              <a:rPr lang="en-CA" sz="3000" b="1" dirty="0"/>
              <a:t>Analyzing the Neighborhood Coffee Shops in Calgary</a:t>
            </a:r>
            <a:br>
              <a:rPr lang="en-CA" sz="3000" b="1" dirty="0"/>
            </a:br>
            <a:endParaRPr lang="en-CA" sz="3000" dirty="0"/>
          </a:p>
        </p:txBody>
      </p:sp>
      <p:sp>
        <p:nvSpPr>
          <p:cNvPr id="3" name="Subtitle 2">
            <a:extLst>
              <a:ext uri="{FF2B5EF4-FFF2-40B4-BE49-F238E27FC236}">
                <a16:creationId xmlns:a16="http://schemas.microsoft.com/office/drawing/2014/main" id="{DBD69909-2CC9-4AC3-81DD-BFB2E0767C43}"/>
              </a:ext>
            </a:extLst>
          </p:cNvPr>
          <p:cNvSpPr>
            <a:spLocks noGrp="1"/>
          </p:cNvSpPr>
          <p:nvPr>
            <p:ph type="subTitle" idx="1"/>
          </p:nvPr>
        </p:nvSpPr>
        <p:spPr>
          <a:xfrm>
            <a:off x="6579647" y="3529159"/>
            <a:ext cx="4162489" cy="1606576"/>
          </a:xfrm>
        </p:spPr>
        <p:txBody>
          <a:bodyPr>
            <a:normAutofit/>
          </a:bodyPr>
          <a:lstStyle/>
          <a:p>
            <a:r>
              <a:rPr lang="en-CA" sz="1600" dirty="0"/>
              <a:t>Coursera Capstone Project</a:t>
            </a:r>
          </a:p>
        </p:txBody>
      </p:sp>
      <p:pic>
        <p:nvPicPr>
          <p:cNvPr id="7" name="Graphic 6" descr="Coffee">
            <a:extLst>
              <a:ext uri="{FF2B5EF4-FFF2-40B4-BE49-F238E27FC236}">
                <a16:creationId xmlns:a16="http://schemas.microsoft.com/office/drawing/2014/main" id="{E881F10D-D2F5-408E-B4EF-6D0409CB3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14" name="Straight Connector 1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44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Methodology </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80" y="2015733"/>
            <a:ext cx="9603274" cy="1340026"/>
          </a:xfrm>
          <a:prstGeom prst="rect">
            <a:avLst/>
          </a:prstGeom>
        </p:spPr>
        <p:txBody>
          <a:bodyPr vert="horz" lIns="91440" tIns="45720" rIns="91440" bIns="45720" rtlCol="0" anchor="t">
            <a:normAutofit fontScale="92500" lnSpcReduction="20000"/>
          </a:bodyPr>
          <a:lstStyle/>
          <a:p>
            <a:pPr algn="just"/>
            <a:r>
              <a:rPr lang="en-CA" dirty="0"/>
              <a:t>Matplotlib was used to graph the dataset to provide better visualization. The graph below shows the average likes correlated with the total count of the coffee shops. </a:t>
            </a:r>
          </a:p>
          <a:p>
            <a:pPr algn="just"/>
            <a:endParaRPr lang="en-CA" dirty="0"/>
          </a:p>
          <a:p>
            <a:pPr algn="just"/>
            <a:r>
              <a:rPr lang="en-CA" dirty="0"/>
              <a:t>A correlation analysis was also conducted on the dataset to gauge how closely the different parameters correlate to each other. Ratings is a good metric to use in this scenario to gauge the average consensus amongst userbase on the popularity/likeability of each coffee shop. </a:t>
            </a:r>
          </a:p>
          <a:p>
            <a:endParaRPr lang="en-CA" dirty="0"/>
          </a:p>
        </p:txBody>
      </p:sp>
      <p:pic>
        <p:nvPicPr>
          <p:cNvPr id="5" name="Picture 4">
            <a:extLst>
              <a:ext uri="{FF2B5EF4-FFF2-40B4-BE49-F238E27FC236}">
                <a16:creationId xmlns:a16="http://schemas.microsoft.com/office/drawing/2014/main" id="{37E90676-C874-4FA7-B0F1-5C117E5925D9}"/>
              </a:ext>
            </a:extLst>
          </p:cNvPr>
          <p:cNvPicPr/>
          <p:nvPr/>
        </p:nvPicPr>
        <p:blipFill>
          <a:blip r:embed="rId2"/>
          <a:stretch>
            <a:fillRect/>
          </a:stretch>
        </p:blipFill>
        <p:spPr>
          <a:xfrm>
            <a:off x="1527778" y="3517738"/>
            <a:ext cx="6911371" cy="2376805"/>
          </a:xfrm>
          <a:prstGeom prst="rect">
            <a:avLst/>
          </a:prstGeom>
        </p:spPr>
      </p:pic>
      <p:pic>
        <p:nvPicPr>
          <p:cNvPr id="3" name="Picture 2">
            <a:extLst>
              <a:ext uri="{FF2B5EF4-FFF2-40B4-BE49-F238E27FC236}">
                <a16:creationId xmlns:a16="http://schemas.microsoft.com/office/drawing/2014/main" id="{240AACFB-8BFE-4196-A772-3550635E33CF}"/>
              </a:ext>
            </a:extLst>
          </p:cNvPr>
          <p:cNvPicPr>
            <a:picLocks noChangeAspect="1"/>
          </p:cNvPicPr>
          <p:nvPr/>
        </p:nvPicPr>
        <p:blipFill>
          <a:blip r:embed="rId3"/>
          <a:stretch>
            <a:fillRect/>
          </a:stretch>
        </p:blipFill>
        <p:spPr>
          <a:xfrm>
            <a:off x="8504243" y="3517738"/>
            <a:ext cx="2550611" cy="1159846"/>
          </a:xfrm>
          <a:prstGeom prst="rect">
            <a:avLst/>
          </a:prstGeom>
        </p:spPr>
      </p:pic>
    </p:spTree>
    <p:extLst>
      <p:ext uri="{BB962C8B-B14F-4D97-AF65-F5344CB8AC3E}">
        <p14:creationId xmlns:p14="http://schemas.microsoft.com/office/powerpoint/2010/main" val="174244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80" y="804519"/>
            <a:ext cx="3525184" cy="1049235"/>
          </a:xfrm>
        </p:spPr>
        <p:txBody>
          <a:bodyPr vert="horz" lIns="91440" tIns="45720" rIns="91440" bIns="45720" rtlCol="0" anchor="t">
            <a:normAutofit/>
          </a:bodyPr>
          <a:lstStyle/>
          <a:p>
            <a:r>
              <a:rPr lang="en-US"/>
              <a:t>Methodology </a:t>
            </a:r>
          </a:p>
        </p:txBody>
      </p:sp>
      <p:sp>
        <p:nvSpPr>
          <p:cNvPr id="23" name="Rectangle 22">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8BA60FD-9B9C-4A7C-A195-87CE50FCB13C}"/>
              </a:ext>
            </a:extLst>
          </p:cNvPr>
          <p:cNvSpPr txBox="1"/>
          <p:nvPr/>
        </p:nvSpPr>
        <p:spPr>
          <a:xfrm>
            <a:off x="1451580" y="2015732"/>
            <a:ext cx="3525184" cy="3450613"/>
          </a:xfrm>
          <a:prstGeom prst="rect">
            <a:avLst/>
          </a:prstGeom>
        </p:spPr>
        <p:txBody>
          <a:bodyPr vert="horz" lIns="91440" tIns="45720" rIns="91440" bIns="45720" rtlCol="0" anchor="t">
            <a:normAutofit/>
          </a:bodyPr>
          <a:lstStyle/>
          <a:p>
            <a:pPr indent="-228600" algn="just" defTabSz="914400">
              <a:lnSpc>
                <a:spcPct val="110000"/>
              </a:lnSpc>
              <a:spcAft>
                <a:spcPts val="600"/>
              </a:spcAft>
              <a:buClr>
                <a:schemeClr val="accent1"/>
              </a:buClr>
              <a:buSzPct val="100000"/>
              <a:buFont typeface="Arial" panose="020B0604020202020204" pitchFamily="34" charset="0"/>
              <a:buChar char="•"/>
            </a:pPr>
            <a:r>
              <a:rPr lang="en-US" sz="1300" dirty="0"/>
              <a:t>To answer the original question: whether neighborhood venues influence the coffee shop ratings and performance. Foursquare API was utilized to pull the surrounding venues for the list of unique coffee shops generated previously. </a:t>
            </a:r>
          </a:p>
          <a:p>
            <a:pPr indent="-228600" algn="just" defTabSz="914400">
              <a:lnSpc>
                <a:spcPct val="110000"/>
              </a:lnSpc>
              <a:spcAft>
                <a:spcPts val="600"/>
              </a:spcAft>
              <a:buClr>
                <a:schemeClr val="accent1"/>
              </a:buClr>
              <a:buSzPct val="100000"/>
              <a:buFont typeface="Arial" panose="020B0604020202020204" pitchFamily="34" charset="0"/>
              <a:buChar char="•"/>
            </a:pPr>
            <a:r>
              <a:rPr lang="en-US" sz="1300" dirty="0"/>
              <a:t>The dataset is then formatted, and one-hot encoding was performed on the venue category.  After encoding, </a:t>
            </a:r>
            <a:r>
              <a:rPr lang="en-US" sz="1300" dirty="0" err="1"/>
              <a:t>sklearn</a:t>
            </a:r>
            <a:r>
              <a:rPr lang="en-US" sz="1300" dirty="0"/>
              <a:t> was utilized to cluster the different coffee shops together based on their surrounding venues, k =11 was selected for this analysis. This approach was taken to group coffee shops with similar surrounding venues together. The resulting clusters are then visualized using Folium</a:t>
            </a:r>
          </a:p>
        </p:txBody>
      </p:sp>
      <p:pic>
        <p:nvPicPr>
          <p:cNvPr id="6" name="Picture 5">
            <a:extLst>
              <a:ext uri="{FF2B5EF4-FFF2-40B4-BE49-F238E27FC236}">
                <a16:creationId xmlns:a16="http://schemas.microsoft.com/office/drawing/2014/main" id="{C3FA855E-CD58-4684-98A7-6761218570D3}"/>
              </a:ext>
            </a:extLst>
          </p:cNvPr>
          <p:cNvPicPr/>
          <p:nvPr/>
        </p:nvPicPr>
        <p:blipFill rotWithShape="1">
          <a:blip r:embed="rId3"/>
          <a:srcRect l="1930" r="2617"/>
          <a:stretch/>
        </p:blipFill>
        <p:spPr bwMode="auto">
          <a:xfrm>
            <a:off x="5620198" y="1031991"/>
            <a:ext cx="2964032" cy="4112883"/>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05C6847-3A9C-4607-9D42-A92EBC967E19}"/>
              </a:ext>
            </a:extLst>
          </p:cNvPr>
          <p:cNvPicPr/>
          <p:nvPr/>
        </p:nvPicPr>
        <p:blipFill rotWithShape="1">
          <a:blip r:embed="rId4"/>
          <a:srcRect t="947"/>
          <a:stretch/>
        </p:blipFill>
        <p:spPr bwMode="auto">
          <a:xfrm>
            <a:off x="8677275" y="1038932"/>
            <a:ext cx="2871154" cy="4105942"/>
          </a:xfrm>
          <a:prstGeom prst="rect">
            <a:avLst/>
          </a:prstGeom>
          <a:extLst>
            <a:ext uri="{53640926-AAD7-44D8-BBD7-CCE9431645EC}">
              <a14:shadowObscured xmlns:a14="http://schemas.microsoft.com/office/drawing/2010/main"/>
            </a:ext>
          </a:extLst>
        </p:spPr>
      </p:pic>
      <p:pic>
        <p:nvPicPr>
          <p:cNvPr id="25" name="Picture 24">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40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Results</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79" y="201573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After k-means clustering was employed, the dataset is grouped by individual cluster labels and sorted by ratings in descending order. It could be seen that cluster labels 5 and 2 have the highest average rating and pricing, while cluster labels 10, 7, and 9 have the lowest average rating and price points. </a:t>
            </a:r>
          </a:p>
        </p:txBody>
      </p:sp>
      <p:pic>
        <p:nvPicPr>
          <p:cNvPr id="3" name="Picture 2">
            <a:extLst>
              <a:ext uri="{FF2B5EF4-FFF2-40B4-BE49-F238E27FC236}">
                <a16:creationId xmlns:a16="http://schemas.microsoft.com/office/drawing/2014/main" id="{B9B7D62B-1475-4951-BAC2-322FD3163752}"/>
              </a:ext>
            </a:extLst>
          </p:cNvPr>
          <p:cNvPicPr>
            <a:picLocks noChangeAspect="1"/>
          </p:cNvPicPr>
          <p:nvPr/>
        </p:nvPicPr>
        <p:blipFill>
          <a:blip r:embed="rId3"/>
          <a:stretch>
            <a:fillRect/>
          </a:stretch>
        </p:blipFill>
        <p:spPr>
          <a:xfrm>
            <a:off x="6094411" y="2110295"/>
            <a:ext cx="4960443" cy="3261491"/>
          </a:xfrm>
          <a:prstGeom prst="rect">
            <a:avLst/>
          </a:prstGeom>
        </p:spPr>
      </p:pic>
    </p:spTree>
    <p:extLst>
      <p:ext uri="{BB962C8B-B14F-4D97-AF65-F5344CB8AC3E}">
        <p14:creationId xmlns:p14="http://schemas.microsoft.com/office/powerpoint/2010/main" val="258856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Results</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79" y="2015732"/>
            <a:ext cx="9603275" cy="1091241"/>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To answer the question posed earlier on how the location and surrounding venues might affect the overall performance of the coffee shops. The top three clusters and bottom three clusters are further examined. </a:t>
            </a:r>
          </a:p>
        </p:txBody>
      </p:sp>
      <p:pic>
        <p:nvPicPr>
          <p:cNvPr id="5" name="Picture 4">
            <a:extLst>
              <a:ext uri="{FF2B5EF4-FFF2-40B4-BE49-F238E27FC236}">
                <a16:creationId xmlns:a16="http://schemas.microsoft.com/office/drawing/2014/main" id="{2B4CADA7-FF48-4838-8946-46F8082079C8}"/>
              </a:ext>
            </a:extLst>
          </p:cNvPr>
          <p:cNvPicPr>
            <a:picLocks noChangeAspect="1"/>
          </p:cNvPicPr>
          <p:nvPr/>
        </p:nvPicPr>
        <p:blipFill>
          <a:blip r:embed="rId3"/>
          <a:stretch>
            <a:fillRect/>
          </a:stretch>
        </p:blipFill>
        <p:spPr>
          <a:xfrm>
            <a:off x="2214524" y="3277057"/>
            <a:ext cx="3438449" cy="2441299"/>
          </a:xfrm>
          <a:prstGeom prst="rect">
            <a:avLst/>
          </a:prstGeom>
        </p:spPr>
      </p:pic>
      <p:pic>
        <p:nvPicPr>
          <p:cNvPr id="6" name="Picture 5">
            <a:extLst>
              <a:ext uri="{FF2B5EF4-FFF2-40B4-BE49-F238E27FC236}">
                <a16:creationId xmlns:a16="http://schemas.microsoft.com/office/drawing/2014/main" id="{7754B848-8B64-499C-AD38-0676D70B9687}"/>
              </a:ext>
            </a:extLst>
          </p:cNvPr>
          <p:cNvPicPr>
            <a:picLocks noChangeAspect="1"/>
          </p:cNvPicPr>
          <p:nvPr/>
        </p:nvPicPr>
        <p:blipFill rotWithShape="1">
          <a:blip r:embed="rId4"/>
          <a:srcRect/>
          <a:stretch/>
        </p:blipFill>
        <p:spPr>
          <a:xfrm>
            <a:off x="6096000" y="3277057"/>
            <a:ext cx="3741453" cy="2441299"/>
          </a:xfrm>
          <a:prstGeom prst="rect">
            <a:avLst/>
          </a:prstGeom>
        </p:spPr>
      </p:pic>
    </p:spTree>
    <p:extLst>
      <p:ext uri="{BB962C8B-B14F-4D97-AF65-F5344CB8AC3E}">
        <p14:creationId xmlns:p14="http://schemas.microsoft.com/office/powerpoint/2010/main" val="49127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4" name="Picture 3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39">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5550357" cy="1049235"/>
          </a:xfrm>
        </p:spPr>
        <p:txBody>
          <a:bodyPr vert="horz" lIns="91440" tIns="45720" rIns="91440" bIns="45720" rtlCol="0" anchor="t">
            <a:normAutofit/>
          </a:bodyPr>
          <a:lstStyle/>
          <a:p>
            <a:r>
              <a:rPr lang="en-US" dirty="0"/>
              <a:t>Results</a:t>
            </a:r>
          </a:p>
        </p:txBody>
      </p:sp>
      <p:sp>
        <p:nvSpPr>
          <p:cNvPr id="44" name="Rectangle 43">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8BA60FD-9B9C-4A7C-A195-87CE50FCB13C}"/>
              </a:ext>
            </a:extLst>
          </p:cNvPr>
          <p:cNvSpPr txBox="1"/>
          <p:nvPr/>
        </p:nvSpPr>
        <p:spPr>
          <a:xfrm>
            <a:off x="1451579" y="2015732"/>
            <a:ext cx="5550357" cy="3450613"/>
          </a:xfrm>
          <a:prstGeom prst="rect">
            <a:avLst/>
          </a:prstGeom>
        </p:spPr>
        <p:txBody>
          <a:bodyPr vert="horz" lIns="91440" tIns="45720" rIns="91440" bIns="45720" rtlCol="0" anchor="t">
            <a:normAutofit lnSpcReduction="10000"/>
          </a:bodyPr>
          <a:lstStyle/>
          <a:p>
            <a:pPr indent="-228600" algn="just" defTabSz="914400">
              <a:lnSpc>
                <a:spcPct val="110000"/>
              </a:lnSpc>
              <a:spcAft>
                <a:spcPts val="600"/>
              </a:spcAft>
              <a:buClr>
                <a:schemeClr val="accent1"/>
              </a:buClr>
              <a:buSzPct val="100000"/>
              <a:buFont typeface="Arial" panose="020B0604020202020204" pitchFamily="34" charset="0"/>
              <a:buChar char="•"/>
            </a:pPr>
            <a:r>
              <a:rPr lang="en-US" sz="1400" dirty="0"/>
              <a:t>To answer the question posed earlier on how the location and surrounding venues might affect the overall performance of the coffee shops. The top three clusters and bottom three clusters are further examined. </a:t>
            </a:r>
          </a:p>
          <a:p>
            <a:pPr indent="-228600" algn="just" defTabSz="914400">
              <a:lnSpc>
                <a:spcPct val="110000"/>
              </a:lnSpc>
              <a:spcAft>
                <a:spcPts val="600"/>
              </a:spcAft>
              <a:buClr>
                <a:schemeClr val="accent1"/>
              </a:buClr>
              <a:buSzPct val="100000"/>
              <a:buFont typeface="Arial" panose="020B0604020202020204" pitchFamily="34" charset="0"/>
              <a:buChar char="•"/>
            </a:pPr>
            <a:r>
              <a:rPr lang="en-US" sz="1400" dirty="0"/>
              <a:t>From the dataset, it could be seen that coffee shops with good ratings tend to be located within proximity to restaurants, parks, and other food and drink shops. These surrounding venues provide a leisure environment for customers to enjoy the coffee in, and as a result, the coffee shops tend to have a higher average rating than the rest. </a:t>
            </a:r>
          </a:p>
          <a:p>
            <a:pPr indent="-228600" algn="just" defTabSz="914400">
              <a:lnSpc>
                <a:spcPct val="110000"/>
              </a:lnSpc>
              <a:spcAft>
                <a:spcPts val="600"/>
              </a:spcAft>
              <a:buClr>
                <a:schemeClr val="accent1"/>
              </a:buClr>
              <a:buSzPct val="100000"/>
              <a:buFont typeface="Arial" panose="020B0604020202020204" pitchFamily="34" charset="0"/>
              <a:buChar char="•"/>
            </a:pPr>
            <a:r>
              <a:rPr lang="en-US" sz="1400" dirty="0"/>
              <a:t>On the other hand, coffee shops located near home services, construction and landscaping, playground, and convenience stores tend to have a poor rating. This could be due to the category of the surrounding venues being more utility based, and customers who visit these coffee shops are typically more rushed and thus would have less time to enjoy the coffee.</a:t>
            </a:r>
          </a:p>
        </p:txBody>
      </p:sp>
      <p:pic>
        <p:nvPicPr>
          <p:cNvPr id="5" name="Picture 4">
            <a:extLst>
              <a:ext uri="{FF2B5EF4-FFF2-40B4-BE49-F238E27FC236}">
                <a16:creationId xmlns:a16="http://schemas.microsoft.com/office/drawing/2014/main" id="{2B4CADA7-FF48-4838-8946-46F8082079C8}"/>
              </a:ext>
            </a:extLst>
          </p:cNvPr>
          <p:cNvPicPr>
            <a:picLocks noChangeAspect="1"/>
          </p:cNvPicPr>
          <p:nvPr/>
        </p:nvPicPr>
        <p:blipFill>
          <a:blip r:embed="rId3"/>
          <a:stretch>
            <a:fillRect/>
          </a:stretch>
        </p:blipFill>
        <p:spPr>
          <a:xfrm>
            <a:off x="7601504" y="228437"/>
            <a:ext cx="3819013" cy="2711500"/>
          </a:xfrm>
          <a:prstGeom prst="rect">
            <a:avLst/>
          </a:prstGeom>
        </p:spPr>
      </p:pic>
      <p:pic>
        <p:nvPicPr>
          <p:cNvPr id="6" name="Picture 5">
            <a:extLst>
              <a:ext uri="{FF2B5EF4-FFF2-40B4-BE49-F238E27FC236}">
                <a16:creationId xmlns:a16="http://schemas.microsoft.com/office/drawing/2014/main" id="{7754B848-8B64-499C-AD38-0676D70B9687}"/>
              </a:ext>
            </a:extLst>
          </p:cNvPr>
          <p:cNvPicPr>
            <a:picLocks noChangeAspect="1"/>
          </p:cNvPicPr>
          <p:nvPr/>
        </p:nvPicPr>
        <p:blipFill rotWithShape="1">
          <a:blip r:embed="rId4"/>
          <a:stretch/>
        </p:blipFill>
        <p:spPr>
          <a:xfrm>
            <a:off x="7601504" y="3105659"/>
            <a:ext cx="3819013" cy="2491907"/>
          </a:xfrm>
          <a:prstGeom prst="rect">
            <a:avLst/>
          </a:prstGeom>
        </p:spPr>
      </p:pic>
      <p:pic>
        <p:nvPicPr>
          <p:cNvPr id="46" name="Picture 45">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80" y="804519"/>
            <a:ext cx="3525184" cy="1049235"/>
          </a:xfrm>
        </p:spPr>
        <p:txBody>
          <a:bodyPr vert="horz" lIns="91440" tIns="45720" rIns="91440" bIns="45720" rtlCol="0" anchor="t">
            <a:normAutofit/>
          </a:bodyPr>
          <a:lstStyle/>
          <a:p>
            <a:r>
              <a:rPr lang="en-US" dirty="0"/>
              <a:t>Discussion</a:t>
            </a:r>
          </a:p>
        </p:txBody>
      </p:sp>
      <p:sp>
        <p:nvSpPr>
          <p:cNvPr id="33" name="Rectangle 32">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8BA60FD-9B9C-4A7C-A195-87CE50FCB13C}"/>
              </a:ext>
            </a:extLst>
          </p:cNvPr>
          <p:cNvSpPr txBox="1"/>
          <p:nvPr/>
        </p:nvSpPr>
        <p:spPr>
          <a:xfrm>
            <a:off x="1451580" y="2015732"/>
            <a:ext cx="3596670" cy="3450613"/>
          </a:xfrm>
          <a:prstGeom prst="rect">
            <a:avLst/>
          </a:prstGeom>
        </p:spPr>
        <p:txBody>
          <a:bodyPr vert="horz" lIns="91440" tIns="45720" rIns="91440" bIns="45720" rtlCol="0" anchor="t">
            <a:normAutofit/>
          </a:bodyPr>
          <a:lstStyle/>
          <a:p>
            <a:pPr indent="-228600" algn="just" defTabSz="914400">
              <a:lnSpc>
                <a:spcPct val="110000"/>
              </a:lnSpc>
              <a:spcAft>
                <a:spcPts val="600"/>
              </a:spcAft>
              <a:buClr>
                <a:schemeClr val="accent1"/>
              </a:buClr>
              <a:buSzPct val="100000"/>
              <a:buFont typeface="Arial" panose="020B0604020202020204" pitchFamily="34" charset="0"/>
              <a:buChar char="•"/>
            </a:pPr>
            <a:r>
              <a:rPr lang="en-US" sz="1300" dirty="0"/>
              <a:t>To provide insight to business owners on potentially where to open a new coffee shop in Calgary. The neighborhood venues of the coffee shops are clustered and plotted below in a choropleth map and heat map using Folium. </a:t>
            </a:r>
          </a:p>
          <a:p>
            <a:pPr indent="-228600" algn="just" defTabSz="914400">
              <a:lnSpc>
                <a:spcPct val="110000"/>
              </a:lnSpc>
              <a:spcAft>
                <a:spcPts val="600"/>
              </a:spcAft>
              <a:buClr>
                <a:schemeClr val="accent1"/>
              </a:buClr>
              <a:buSzPct val="100000"/>
              <a:buFont typeface="Arial" panose="020B0604020202020204" pitchFamily="34" charset="0"/>
              <a:buChar char="•"/>
            </a:pPr>
            <a:r>
              <a:rPr lang="en-US" sz="1300" dirty="0"/>
              <a:t>Based on the population density and heat map, the optimal location to open new coffee shops is in a populated neighborhood within proximity to leisure venues such as restaurants, parks, and other food and drink shops. </a:t>
            </a:r>
          </a:p>
          <a:p>
            <a:pPr indent="-228600" algn="just" defTabSz="914400">
              <a:lnSpc>
                <a:spcPct val="110000"/>
              </a:lnSpc>
              <a:spcAft>
                <a:spcPts val="600"/>
              </a:spcAft>
              <a:buClr>
                <a:schemeClr val="accent1"/>
              </a:buClr>
              <a:buSzPct val="100000"/>
              <a:buFont typeface="Arial" panose="020B0604020202020204" pitchFamily="34" charset="0"/>
              <a:buChar char="•"/>
            </a:pPr>
            <a:r>
              <a:rPr lang="en-US" sz="1300" dirty="0"/>
              <a:t>From the coffee shop density heat map, a location that meets the above criteria and does not contain a large number of coffee shops can be selected. </a:t>
            </a:r>
          </a:p>
        </p:txBody>
      </p:sp>
      <p:pic>
        <p:nvPicPr>
          <p:cNvPr id="16" name="Picture 15">
            <a:extLst>
              <a:ext uri="{FF2B5EF4-FFF2-40B4-BE49-F238E27FC236}">
                <a16:creationId xmlns:a16="http://schemas.microsoft.com/office/drawing/2014/main" id="{EF080612-D8BB-4998-A9F6-9EAF51BD8048}"/>
              </a:ext>
            </a:extLst>
          </p:cNvPr>
          <p:cNvPicPr/>
          <p:nvPr/>
        </p:nvPicPr>
        <p:blipFill rotWithShape="1">
          <a:blip r:embed="rId3"/>
          <a:srcRect l="3056" t="-1" r="3081" b="899"/>
          <a:stretch/>
        </p:blipFill>
        <p:spPr bwMode="auto">
          <a:xfrm>
            <a:off x="5456640" y="1354952"/>
            <a:ext cx="2964032" cy="3401598"/>
          </a:xfrm>
          <a:prstGeom prst="rect">
            <a:avLst/>
          </a:prstGeom>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79851E80-430E-4788-A499-4678387FB7D7}"/>
              </a:ext>
            </a:extLst>
          </p:cNvPr>
          <p:cNvPicPr/>
          <p:nvPr/>
        </p:nvPicPr>
        <p:blipFill rotWithShape="1">
          <a:blip r:embed="rId4"/>
          <a:srcRect l="1807" t="565" r="2212" b="194"/>
          <a:stretch/>
        </p:blipFill>
        <p:spPr bwMode="auto">
          <a:xfrm>
            <a:off x="8584396" y="1327332"/>
            <a:ext cx="2964033" cy="3455775"/>
          </a:xfrm>
          <a:prstGeom prst="rect">
            <a:avLst/>
          </a:prstGeom>
          <a:extLst>
            <a:ext uri="{53640926-AAD7-44D8-BBD7-CCE9431645EC}">
              <a14:shadowObscured xmlns:a14="http://schemas.microsoft.com/office/drawing/2010/main"/>
            </a:ext>
          </a:extLst>
        </p:spPr>
      </p:pic>
      <p:pic>
        <p:nvPicPr>
          <p:cNvPr id="35" name="Picture 34">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4"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55"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56" name="Rectangle 7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toon owl is sitting in a Cup of coffee. Cute Cartoon owl is sitting in a  Cup of coffee vector illustration | Coffee cartoon, Owl cartoon, Owl  pictures">
            <a:extLst>
              <a:ext uri="{FF2B5EF4-FFF2-40B4-BE49-F238E27FC236}">
                <a16:creationId xmlns:a16="http://schemas.microsoft.com/office/drawing/2014/main" id="{27435FD4-6F57-4582-A9C0-E0E254600039}"/>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29424" r="-1" b="14324"/>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85" name="Rectangle 8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Conclusion</a:t>
            </a:r>
          </a:p>
        </p:txBody>
      </p:sp>
      <p:cxnSp>
        <p:nvCxnSpPr>
          <p:cNvPr id="87" name="Straight Connector 8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BA60FD-9B9C-4A7C-A195-87CE50FCB13C}"/>
              </a:ext>
            </a:extLst>
          </p:cNvPr>
          <p:cNvSpPr txBox="1"/>
          <p:nvPr/>
        </p:nvSpPr>
        <p:spPr>
          <a:xfrm>
            <a:off x="4976636" y="1193800"/>
            <a:ext cx="6085091" cy="4699000"/>
          </a:xfrm>
          <a:prstGeom prst="rect">
            <a:avLst/>
          </a:prstGeom>
          <a:gradFill flip="none" rotWithShape="1">
            <a:gsLst>
              <a:gs pos="0">
                <a:schemeClr val="tx1">
                  <a:lumMod val="75000"/>
                </a:schemeClr>
              </a:gs>
              <a:gs pos="23000">
                <a:schemeClr val="tx1">
                  <a:lumMod val="65000"/>
                </a:schemeClr>
              </a:gs>
              <a:gs pos="69000">
                <a:schemeClr val="tx1">
                  <a:lumMod val="50000"/>
                </a:schemeClr>
              </a:gs>
              <a:gs pos="97000">
                <a:schemeClr val="bg1">
                  <a:lumMod val="50000"/>
                  <a:lumOff val="50000"/>
                </a:schemeClr>
              </a:gs>
            </a:gsLst>
            <a:path path="circle">
              <a:fillToRect l="50000" t="50000" r="50000" b="50000"/>
            </a:path>
            <a:tileRect/>
          </a:gradFill>
        </p:spPr>
        <p:txBody>
          <a:bodyPr vert="horz" lIns="91440" tIns="45720" rIns="91440" bIns="45720" rtlCol="0" anchor="ctr">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In this report, the coffee venues in Calgary city was analyzed, clustered, and grouped into different categories based on their surrounding venues. Ratings of coffee shops are then used to select the most optimal and least optimal cluster venues.  However, this report only considered a few factors that might affect coffee shop ratings. For a more robust analysis, many more aspects need to be taken into account. </a:t>
            </a:r>
          </a:p>
          <a:p>
            <a:pPr lvl="1" indent="-228600" defTabSz="914400">
              <a:lnSpc>
                <a:spcPct val="110000"/>
              </a:lnSpc>
              <a:spcAft>
                <a:spcPts val="600"/>
              </a:spcAft>
              <a:buClr>
                <a:schemeClr val="accent1"/>
              </a:buClr>
              <a:buSzPct val="100000"/>
              <a:buFont typeface="Arial" panose="020B0604020202020204" pitchFamily="34" charset="0"/>
              <a:buChar char="•"/>
            </a:pPr>
            <a:r>
              <a:rPr lang="en-US" sz="1500" dirty="0"/>
              <a:t>For instance, one problem not addressed in this analysis is that there are many different types of coffee shops and some coffee shops could have higher ratings than others based on factors other than location/surrounding venues. </a:t>
            </a:r>
          </a:p>
          <a:p>
            <a:pPr lvl="1" indent="-228600" defTabSz="914400">
              <a:lnSpc>
                <a:spcPct val="110000"/>
              </a:lnSpc>
              <a:spcAft>
                <a:spcPts val="600"/>
              </a:spcAft>
              <a:buClr>
                <a:schemeClr val="accent1"/>
              </a:buClr>
              <a:buSzPct val="100000"/>
              <a:buFont typeface="Arial" panose="020B0604020202020204" pitchFamily="34" charset="0"/>
              <a:buChar char="•"/>
            </a:pPr>
            <a:r>
              <a:rPr lang="en-US" sz="1500" dirty="0"/>
              <a:t>In addition, the rating data obtained from Foursquare is limited and only reflects user feedback from one platform. Rating also cannot be directly correlated to how well a coffee shop is operating and how much revenue it is generating. </a:t>
            </a:r>
          </a:p>
          <a:p>
            <a:pPr lvl="1" indent="-228600" defTabSz="914400">
              <a:lnSpc>
                <a:spcPct val="110000"/>
              </a:lnSpc>
              <a:spcAft>
                <a:spcPts val="600"/>
              </a:spcAft>
              <a:buClr>
                <a:schemeClr val="accent1"/>
              </a:buClr>
              <a:buSzPct val="100000"/>
              <a:buFont typeface="Arial" panose="020B0604020202020204" pitchFamily="34" charset="0"/>
              <a:buChar char="•"/>
            </a:pPr>
            <a:r>
              <a:rPr lang="en-US" sz="1500" dirty="0"/>
              <a:t>This report only serves as a preliminary analysis to gain an understanding of how different surrounding venues might affect the overall coffee shop ratings. </a:t>
            </a:r>
          </a:p>
        </p:txBody>
      </p:sp>
      <p:sp>
        <p:nvSpPr>
          <p:cNvPr id="8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517437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p:txBody>
          <a:bodyPr/>
          <a:lstStyle/>
          <a:p>
            <a:r>
              <a:rPr lang="en-CA" dirty="0"/>
              <a:t>Introduction</a:t>
            </a:r>
          </a:p>
        </p:txBody>
      </p:sp>
      <p:sp>
        <p:nvSpPr>
          <p:cNvPr id="4" name="TextBox 3">
            <a:extLst>
              <a:ext uri="{FF2B5EF4-FFF2-40B4-BE49-F238E27FC236}">
                <a16:creationId xmlns:a16="http://schemas.microsoft.com/office/drawing/2014/main" id="{C8BA60FD-9B9C-4A7C-A195-87CE50FCB13C}"/>
              </a:ext>
            </a:extLst>
          </p:cNvPr>
          <p:cNvSpPr txBox="1"/>
          <p:nvPr/>
        </p:nvSpPr>
        <p:spPr>
          <a:xfrm>
            <a:off x="1370517" y="2139603"/>
            <a:ext cx="9684337" cy="3139321"/>
          </a:xfrm>
          <a:prstGeom prst="rect">
            <a:avLst/>
          </a:prstGeom>
          <a:noFill/>
        </p:spPr>
        <p:txBody>
          <a:bodyPr wrap="square" rtlCol="0">
            <a:spAutoFit/>
          </a:bodyPr>
          <a:lstStyle/>
          <a:p>
            <a:pPr algn="just"/>
            <a:r>
              <a:rPr lang="en-CA" dirty="0"/>
              <a:t>According to the 2018 census for the metropolitan area, Calgary has the highest concentration of head offices in Canada and is home to 115 or approximately 1 in 7 of Canada’s 800 largest corporate headquarters  (Ly, 2018). </a:t>
            </a:r>
          </a:p>
          <a:p>
            <a:pPr algn="just"/>
            <a:endParaRPr lang="en-CA" dirty="0"/>
          </a:p>
          <a:p>
            <a:pPr algn="just"/>
            <a:r>
              <a:rPr lang="en-CA" dirty="0"/>
              <a:t>With the numerous head offices and corporate offices situated in Calgary, the number of coffee shops located in Calgary is also abundant. This report will focus on analyzing the coffee venues in Calgary city to offer an assessment of how the location and surrounding venues might affect the overall performance of the coffee shops. By exploring the neighborhood venues of the coffee shops, this report will provide insight to business owners on potentially where to open a new coffee shop in Calgary. </a:t>
            </a:r>
          </a:p>
          <a:p>
            <a:endParaRPr lang="en-CA" dirty="0"/>
          </a:p>
        </p:txBody>
      </p:sp>
      <p:sp>
        <p:nvSpPr>
          <p:cNvPr id="5" name="TextBox 4">
            <a:extLst>
              <a:ext uri="{FF2B5EF4-FFF2-40B4-BE49-F238E27FC236}">
                <a16:creationId xmlns:a16="http://schemas.microsoft.com/office/drawing/2014/main" id="{88E5B96D-D739-48B5-B04B-F348A4DF33D1}"/>
              </a:ext>
            </a:extLst>
          </p:cNvPr>
          <p:cNvSpPr txBox="1"/>
          <p:nvPr/>
        </p:nvSpPr>
        <p:spPr>
          <a:xfrm>
            <a:off x="1370517" y="5752730"/>
            <a:ext cx="5123390" cy="461665"/>
          </a:xfrm>
          <a:prstGeom prst="rect">
            <a:avLst/>
          </a:prstGeom>
          <a:noFill/>
        </p:spPr>
        <p:txBody>
          <a:bodyPr wrap="none" rtlCol="0">
            <a:spAutoFit/>
          </a:bodyPr>
          <a:lstStyle/>
          <a:p>
            <a:pPr marL="342900" indent="-342900">
              <a:buFont typeface="+mj-lt"/>
              <a:buAutoNum type="arabicPeriod"/>
            </a:pPr>
            <a:r>
              <a:rPr lang="en-CA" sz="1200" dirty="0"/>
              <a:t>Ly, P. U. B. L. I. S. H. E. D. J. U. (2018). Fact Sheet : Calgary Head Offices, 1–5.</a:t>
            </a:r>
          </a:p>
          <a:p>
            <a:pPr marL="342900" indent="-342900">
              <a:buFont typeface="+mj-lt"/>
              <a:buAutoNum type="arabicPeriod"/>
            </a:pPr>
            <a:endParaRPr lang="en-CA" sz="1200" dirty="0"/>
          </a:p>
        </p:txBody>
      </p:sp>
    </p:spTree>
    <p:extLst>
      <p:ext uri="{BB962C8B-B14F-4D97-AF65-F5344CB8AC3E}">
        <p14:creationId xmlns:p14="http://schemas.microsoft.com/office/powerpoint/2010/main" val="260169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8" name="Rectangle 37">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Data Sources and Preparation</a:t>
            </a:r>
          </a:p>
        </p:txBody>
      </p:sp>
      <p:sp>
        <p:nvSpPr>
          <p:cNvPr id="42" name="Rectangle 41">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8BA60FD-9B9C-4A7C-A195-87CE50FCB13C}"/>
              </a:ext>
            </a:extLst>
          </p:cNvPr>
          <p:cNvSpPr txBox="1"/>
          <p:nvPr/>
        </p:nvSpPr>
        <p:spPr>
          <a:xfrm>
            <a:off x="1451581" y="2015732"/>
            <a:ext cx="4172212"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500" dirty="0"/>
              <a:t>Based on the problem definition, the different factors to be considered in the analysis includes:</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a:p>
            <a:pPr marL="285750" lvl="0" indent="-228600" defTabSz="914400">
              <a:lnSpc>
                <a:spcPct val="110000"/>
              </a:lnSpc>
              <a:spcAft>
                <a:spcPts val="600"/>
              </a:spcAft>
              <a:buClr>
                <a:schemeClr val="accent1"/>
              </a:buClr>
              <a:buSzPct val="100000"/>
              <a:buFont typeface="Arial" panose="020B0604020202020204" pitchFamily="34" charset="0"/>
              <a:buChar char="•"/>
            </a:pPr>
            <a:r>
              <a:rPr lang="en-US" sz="1500" dirty="0"/>
              <a:t>Calgary neighborhood and demographic information </a:t>
            </a:r>
          </a:p>
          <a:p>
            <a:pPr marL="285750" lvl="0" indent="-228600" defTabSz="914400">
              <a:lnSpc>
                <a:spcPct val="110000"/>
              </a:lnSpc>
              <a:spcAft>
                <a:spcPts val="600"/>
              </a:spcAft>
              <a:buClr>
                <a:schemeClr val="accent1"/>
              </a:buClr>
              <a:buSzPct val="100000"/>
              <a:buFont typeface="Arial" panose="020B0604020202020204" pitchFamily="34" charset="0"/>
              <a:buChar char="•"/>
            </a:pPr>
            <a:r>
              <a:rPr lang="en-US" sz="1500" dirty="0"/>
              <a:t>Number of different coffee shop venues in Calgary neighborhoods </a:t>
            </a:r>
          </a:p>
          <a:p>
            <a:pPr marL="285750" lvl="0" indent="-228600" defTabSz="914400">
              <a:lnSpc>
                <a:spcPct val="110000"/>
              </a:lnSpc>
              <a:spcAft>
                <a:spcPts val="600"/>
              </a:spcAft>
              <a:buClr>
                <a:schemeClr val="accent1"/>
              </a:buClr>
              <a:buSzPct val="100000"/>
              <a:buFont typeface="Arial" panose="020B0604020202020204" pitchFamily="34" charset="0"/>
              <a:buChar char="•"/>
            </a:pPr>
            <a:r>
              <a:rPr lang="en-US" sz="1500" dirty="0"/>
              <a:t>The types of venues surrounding the coffee shops </a:t>
            </a:r>
          </a:p>
          <a:p>
            <a:pPr marL="285750" lvl="0" indent="-228600" defTabSz="914400">
              <a:lnSpc>
                <a:spcPct val="110000"/>
              </a:lnSpc>
              <a:spcAft>
                <a:spcPts val="600"/>
              </a:spcAft>
              <a:buClr>
                <a:schemeClr val="accent1"/>
              </a:buClr>
              <a:buSzPct val="100000"/>
              <a:buFont typeface="Arial" panose="020B0604020202020204" pitchFamily="34" charset="0"/>
              <a:buChar char="•"/>
            </a:pPr>
            <a:r>
              <a:rPr lang="en-US" sz="1500" dirty="0"/>
              <a:t>Coffee shop ratings, likes, photos, tips, and price</a:t>
            </a:r>
          </a:p>
          <a:p>
            <a:pPr indent="-228600" defTabSz="914400">
              <a:lnSpc>
                <a:spcPct val="110000"/>
              </a:lnSpc>
              <a:spcAft>
                <a:spcPts val="600"/>
              </a:spcAft>
              <a:buClr>
                <a:schemeClr val="accent1"/>
              </a:buClr>
              <a:buSzPct val="100000"/>
              <a:buFont typeface="Arial" panose="020B0604020202020204" pitchFamily="34" charset="0"/>
              <a:buChar char="•"/>
            </a:pPr>
            <a:endParaRPr lang="en-US" sz="1500" dirty="0"/>
          </a:p>
        </p:txBody>
      </p:sp>
      <p:pic>
        <p:nvPicPr>
          <p:cNvPr id="3" name="Picture 2" descr="Map&#10;&#10;Description automatically generated">
            <a:extLst>
              <a:ext uri="{FF2B5EF4-FFF2-40B4-BE49-F238E27FC236}">
                <a16:creationId xmlns:a16="http://schemas.microsoft.com/office/drawing/2014/main" id="{5BF846A4-5585-47FE-887F-1135383C699B}"/>
              </a:ext>
            </a:extLst>
          </p:cNvPr>
          <p:cNvPicPr>
            <a:picLocks noChangeAspect="1"/>
          </p:cNvPicPr>
          <p:nvPr/>
        </p:nvPicPr>
        <p:blipFill>
          <a:blip r:embed="rId3"/>
          <a:stretch>
            <a:fillRect/>
          </a:stretch>
        </p:blipFill>
        <p:spPr>
          <a:xfrm>
            <a:off x="6448160" y="805583"/>
            <a:ext cx="4252944" cy="4660762"/>
          </a:xfrm>
          <a:prstGeom prst="rect">
            <a:avLst/>
          </a:prstGeom>
        </p:spPr>
      </p:pic>
      <p:pic>
        <p:nvPicPr>
          <p:cNvPr id="44" name="Picture 43">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8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p:txBody>
          <a:bodyPr/>
          <a:lstStyle/>
          <a:p>
            <a:r>
              <a:rPr lang="en-CA" dirty="0"/>
              <a:t>Data Sources and Preparation</a:t>
            </a:r>
          </a:p>
        </p:txBody>
      </p:sp>
      <p:sp>
        <p:nvSpPr>
          <p:cNvPr id="4" name="TextBox 3">
            <a:extLst>
              <a:ext uri="{FF2B5EF4-FFF2-40B4-BE49-F238E27FC236}">
                <a16:creationId xmlns:a16="http://schemas.microsoft.com/office/drawing/2014/main" id="{C8BA60FD-9B9C-4A7C-A195-87CE50FCB13C}"/>
              </a:ext>
            </a:extLst>
          </p:cNvPr>
          <p:cNvSpPr txBox="1"/>
          <p:nvPr/>
        </p:nvSpPr>
        <p:spPr>
          <a:xfrm>
            <a:off x="1379395" y="2006438"/>
            <a:ext cx="9675460" cy="3416320"/>
          </a:xfrm>
          <a:prstGeom prst="rect">
            <a:avLst/>
          </a:prstGeom>
          <a:noFill/>
        </p:spPr>
        <p:txBody>
          <a:bodyPr wrap="square" rtlCol="0">
            <a:spAutoFit/>
          </a:bodyPr>
          <a:lstStyle/>
          <a:p>
            <a:r>
              <a:rPr lang="en-CA" dirty="0"/>
              <a:t>Data Sources: </a:t>
            </a:r>
          </a:p>
          <a:p>
            <a:endParaRPr lang="en-CA" dirty="0"/>
          </a:p>
          <a:p>
            <a:pPr marL="285750" lvl="0" indent="-285750">
              <a:buFont typeface="Wingdings" panose="05000000000000000000" pitchFamily="2" charset="2"/>
              <a:buChar char="q"/>
            </a:pPr>
            <a:r>
              <a:rPr lang="en-US" dirty="0">
                <a:hlinkClick r:id="rId2"/>
              </a:rPr>
              <a:t>Calgary </a:t>
            </a:r>
            <a:r>
              <a:rPr lang="en-US" dirty="0" err="1">
                <a:hlinkClick r:id="rId2"/>
              </a:rPr>
              <a:t>Neighbourhood</a:t>
            </a:r>
            <a:r>
              <a:rPr lang="en-US" dirty="0">
                <a:hlinkClick r:id="rId2"/>
              </a:rPr>
              <a:t> and Census Dataset</a:t>
            </a:r>
            <a:endParaRPr lang="en-US" dirty="0"/>
          </a:p>
          <a:p>
            <a:pPr marL="285750" lvl="0" indent="-285750">
              <a:buFont typeface="Wingdings" panose="05000000000000000000" pitchFamily="2" charset="2"/>
              <a:buChar char="q"/>
            </a:pPr>
            <a:r>
              <a:rPr lang="en-CA" dirty="0">
                <a:hlinkClick r:id="rId3"/>
              </a:rPr>
              <a:t>Calgary Neighborhood </a:t>
            </a:r>
            <a:r>
              <a:rPr lang="en-CA" dirty="0" err="1">
                <a:hlinkClick r:id="rId3"/>
              </a:rPr>
              <a:t>Geojson</a:t>
            </a:r>
            <a:r>
              <a:rPr lang="en-CA" dirty="0">
                <a:hlinkClick r:id="rId3"/>
              </a:rPr>
              <a:t> File</a:t>
            </a:r>
            <a:endParaRPr lang="en-CA" dirty="0"/>
          </a:p>
          <a:p>
            <a:pPr marL="285750" lvl="0" indent="-285750">
              <a:buFont typeface="Wingdings" panose="05000000000000000000" pitchFamily="2" charset="2"/>
              <a:buChar char="q"/>
            </a:pPr>
            <a:endParaRPr lang="en-CA" dirty="0"/>
          </a:p>
          <a:p>
            <a:r>
              <a:rPr lang="en-CA" dirty="0"/>
              <a:t>Data Preparation:</a:t>
            </a:r>
          </a:p>
          <a:p>
            <a:pPr marL="285750" lvl="0" indent="-285750">
              <a:buFont typeface="Arial" panose="020B0604020202020204" pitchFamily="34" charset="0"/>
              <a:buChar char="•"/>
            </a:pPr>
            <a:r>
              <a:rPr lang="en-CA" i="1" u="sng" dirty="0" err="1"/>
              <a:t>Geopy</a:t>
            </a:r>
            <a:r>
              <a:rPr lang="en-CA" dirty="0"/>
              <a:t>—is used to scrape the Calgary Neighbourhood and Census Dataset to generate latitude and longitude information for further analysis</a:t>
            </a:r>
          </a:p>
          <a:p>
            <a:pPr marL="285750" lvl="0" indent="-285750">
              <a:buFont typeface="Arial" panose="020B0604020202020204" pitchFamily="34" charset="0"/>
              <a:buChar char="•"/>
            </a:pPr>
            <a:r>
              <a:rPr lang="en-CA" i="1" u="sng" dirty="0"/>
              <a:t>Foursquare API</a:t>
            </a:r>
            <a:r>
              <a:rPr lang="en-CA" dirty="0"/>
              <a:t>—is used to explore the Calgary neighborhoods to generate the list of venues </a:t>
            </a:r>
          </a:p>
          <a:p>
            <a:pPr marL="285750" lvl="0" indent="-285750">
              <a:buFont typeface="Arial" panose="020B0604020202020204" pitchFamily="34" charset="0"/>
              <a:buChar char="•"/>
            </a:pPr>
            <a:r>
              <a:rPr lang="en-CA" i="1" u="sng" dirty="0"/>
              <a:t>Foursquare API</a:t>
            </a:r>
            <a:r>
              <a:rPr lang="en-CA" dirty="0"/>
              <a:t>—is also used to obtain detailed information for each venue including ratings, likes, photos, tips, and price </a:t>
            </a:r>
          </a:p>
          <a:p>
            <a:pPr marL="285750" lvl="0" indent="-285750">
              <a:buFont typeface="Wingdings" panose="05000000000000000000" pitchFamily="2" charset="2"/>
              <a:buChar char="q"/>
            </a:pPr>
            <a:endParaRPr lang="en-CA" dirty="0"/>
          </a:p>
        </p:txBody>
      </p:sp>
    </p:spTree>
    <p:extLst>
      <p:ext uri="{BB962C8B-B14F-4D97-AF65-F5344CB8AC3E}">
        <p14:creationId xmlns:p14="http://schemas.microsoft.com/office/powerpoint/2010/main" val="184034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p:txBody>
          <a:bodyPr/>
          <a:lstStyle/>
          <a:p>
            <a:r>
              <a:rPr lang="en-CA" dirty="0"/>
              <a:t>Methodology </a:t>
            </a:r>
          </a:p>
        </p:txBody>
      </p:sp>
      <p:sp>
        <p:nvSpPr>
          <p:cNvPr id="4" name="TextBox 3">
            <a:extLst>
              <a:ext uri="{FF2B5EF4-FFF2-40B4-BE49-F238E27FC236}">
                <a16:creationId xmlns:a16="http://schemas.microsoft.com/office/drawing/2014/main" id="{C8BA60FD-9B9C-4A7C-A195-87CE50FCB13C}"/>
              </a:ext>
            </a:extLst>
          </p:cNvPr>
          <p:cNvSpPr txBox="1"/>
          <p:nvPr/>
        </p:nvSpPr>
        <p:spPr>
          <a:xfrm>
            <a:off x="1370517" y="2139603"/>
            <a:ext cx="9684337" cy="1477328"/>
          </a:xfrm>
          <a:prstGeom prst="rect">
            <a:avLst/>
          </a:prstGeom>
          <a:noFill/>
        </p:spPr>
        <p:txBody>
          <a:bodyPr wrap="square" rtlCol="0">
            <a:spAutoFit/>
          </a:bodyPr>
          <a:lstStyle/>
          <a:p>
            <a:r>
              <a:rPr lang="en-US" dirty="0"/>
              <a:t>This analysis will focus on analyzing the coffee venues in Calgary city to offer an assessment of how the location and surrounding venues might affect the overall performance of the coffee shops.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First, the Calgary Neighborhood and Census Dataset were scraped from Wikipedia webpage using </a:t>
            </a:r>
            <a:r>
              <a:rPr lang="en-US" i="1" dirty="0"/>
              <a:t>pandas</a:t>
            </a:r>
            <a:r>
              <a:rPr lang="en-US" dirty="0"/>
              <a:t> </a:t>
            </a:r>
            <a:r>
              <a:rPr lang="en-US" i="1" dirty="0" err="1"/>
              <a:t>read_html</a:t>
            </a:r>
            <a:r>
              <a:rPr lang="en-US" i="1" dirty="0"/>
              <a:t>( ) </a:t>
            </a:r>
            <a:r>
              <a:rPr lang="en-US" dirty="0"/>
              <a:t>method</a:t>
            </a:r>
          </a:p>
        </p:txBody>
      </p:sp>
      <p:pic>
        <p:nvPicPr>
          <p:cNvPr id="5" name="Picture 4">
            <a:extLst>
              <a:ext uri="{FF2B5EF4-FFF2-40B4-BE49-F238E27FC236}">
                <a16:creationId xmlns:a16="http://schemas.microsoft.com/office/drawing/2014/main" id="{676E1A29-BFAB-4C1A-B8DF-E896D2C2B77E}"/>
              </a:ext>
            </a:extLst>
          </p:cNvPr>
          <p:cNvPicPr/>
          <p:nvPr/>
        </p:nvPicPr>
        <p:blipFill>
          <a:blip r:embed="rId2"/>
          <a:stretch>
            <a:fillRect/>
          </a:stretch>
        </p:blipFill>
        <p:spPr>
          <a:xfrm>
            <a:off x="2847039" y="3616931"/>
            <a:ext cx="5892196" cy="2345719"/>
          </a:xfrm>
          <a:prstGeom prst="rect">
            <a:avLst/>
          </a:prstGeom>
        </p:spPr>
      </p:pic>
    </p:spTree>
    <p:extLst>
      <p:ext uri="{BB962C8B-B14F-4D97-AF65-F5344CB8AC3E}">
        <p14:creationId xmlns:p14="http://schemas.microsoft.com/office/powerpoint/2010/main" val="86996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Methodology </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80" y="2015733"/>
            <a:ext cx="6254146" cy="2175268"/>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dirty="0"/>
              <a:t>Foursquare API was utilized to generate a list of venues using the latitude and longitude information for each neighborhood. </a:t>
            </a:r>
          </a:p>
          <a:p>
            <a:pPr marL="742950" lvl="1" indent="-228600" defTabSz="914400">
              <a:lnSpc>
                <a:spcPct val="120000"/>
              </a:lnSpc>
              <a:spcAft>
                <a:spcPts val="600"/>
              </a:spcAft>
              <a:buClr>
                <a:schemeClr val="accent1"/>
              </a:buClr>
              <a:buSzPct val="100000"/>
              <a:buFont typeface="Arial" panose="020B0604020202020204" pitchFamily="34" charset="0"/>
              <a:buChar char="•"/>
            </a:pPr>
            <a:r>
              <a:rPr lang="en-US" dirty="0"/>
              <a:t>The parameters used for venue limit and radius were set to 100 and 1500m respectively.</a:t>
            </a:r>
          </a:p>
        </p:txBody>
      </p:sp>
      <p:pic>
        <p:nvPicPr>
          <p:cNvPr id="6" name="Picture 5">
            <a:extLst>
              <a:ext uri="{FF2B5EF4-FFF2-40B4-BE49-F238E27FC236}">
                <a16:creationId xmlns:a16="http://schemas.microsoft.com/office/drawing/2014/main" id="{68B50606-5BDE-498E-8423-0521B092035B}"/>
              </a:ext>
            </a:extLst>
          </p:cNvPr>
          <p:cNvPicPr/>
          <p:nvPr/>
        </p:nvPicPr>
        <p:blipFill>
          <a:blip r:embed="rId3"/>
          <a:stretch>
            <a:fillRect/>
          </a:stretch>
        </p:blipFill>
        <p:spPr>
          <a:xfrm>
            <a:off x="7877273" y="2165273"/>
            <a:ext cx="3177581" cy="1263727"/>
          </a:xfrm>
          <a:prstGeom prst="rect">
            <a:avLst/>
          </a:prstGeom>
        </p:spPr>
      </p:pic>
      <p:pic>
        <p:nvPicPr>
          <p:cNvPr id="3" name="Picture 2">
            <a:extLst>
              <a:ext uri="{FF2B5EF4-FFF2-40B4-BE49-F238E27FC236}">
                <a16:creationId xmlns:a16="http://schemas.microsoft.com/office/drawing/2014/main" id="{EDCE4A46-5E10-4D50-B310-F52798593A32}"/>
              </a:ext>
            </a:extLst>
          </p:cNvPr>
          <p:cNvPicPr>
            <a:picLocks noChangeAspect="1"/>
          </p:cNvPicPr>
          <p:nvPr/>
        </p:nvPicPr>
        <p:blipFill>
          <a:blip r:embed="rId4"/>
          <a:stretch>
            <a:fillRect/>
          </a:stretch>
        </p:blipFill>
        <p:spPr>
          <a:xfrm>
            <a:off x="1483935" y="3966171"/>
            <a:ext cx="7673371" cy="1573038"/>
          </a:xfrm>
          <a:prstGeom prst="rect">
            <a:avLst/>
          </a:prstGeom>
        </p:spPr>
      </p:pic>
    </p:spTree>
    <p:extLst>
      <p:ext uri="{BB962C8B-B14F-4D97-AF65-F5344CB8AC3E}">
        <p14:creationId xmlns:p14="http://schemas.microsoft.com/office/powerpoint/2010/main" val="339408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Methodology </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80" y="2015733"/>
            <a:ext cx="9768870" cy="2175268"/>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dirty="0"/>
              <a:t>The dataset is cleaned to generate a dataframe containing unique venues. It could be seen that there a total of </a:t>
            </a:r>
            <a:r>
              <a:rPr lang="en-US" u="sng" dirty="0"/>
              <a:t>228 unique coffee shops </a:t>
            </a:r>
            <a:r>
              <a:rPr lang="en-US" dirty="0"/>
              <a:t>in Calgary surrounding the neighborhoods that were explored earlier. </a:t>
            </a:r>
          </a:p>
        </p:txBody>
      </p:sp>
      <p:pic>
        <p:nvPicPr>
          <p:cNvPr id="10" name="Picture 9">
            <a:extLst>
              <a:ext uri="{FF2B5EF4-FFF2-40B4-BE49-F238E27FC236}">
                <a16:creationId xmlns:a16="http://schemas.microsoft.com/office/drawing/2014/main" id="{FC0F7E65-D718-4F81-BB31-E26BB1658E01}"/>
              </a:ext>
            </a:extLst>
          </p:cNvPr>
          <p:cNvPicPr/>
          <p:nvPr/>
        </p:nvPicPr>
        <p:blipFill>
          <a:blip r:embed="rId2"/>
          <a:stretch>
            <a:fillRect/>
          </a:stretch>
        </p:blipFill>
        <p:spPr>
          <a:xfrm>
            <a:off x="1546828" y="2867978"/>
            <a:ext cx="6358921" cy="2646045"/>
          </a:xfrm>
          <a:prstGeom prst="rect">
            <a:avLst/>
          </a:prstGeom>
        </p:spPr>
      </p:pic>
    </p:spTree>
    <p:extLst>
      <p:ext uri="{BB962C8B-B14F-4D97-AF65-F5344CB8AC3E}">
        <p14:creationId xmlns:p14="http://schemas.microsoft.com/office/powerpoint/2010/main" val="348319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Methodology </a:t>
            </a:r>
          </a:p>
        </p:txBody>
      </p:sp>
      <p:sp>
        <p:nvSpPr>
          <p:cNvPr id="4" name="TextBox 3">
            <a:extLst>
              <a:ext uri="{FF2B5EF4-FFF2-40B4-BE49-F238E27FC236}">
                <a16:creationId xmlns:a16="http://schemas.microsoft.com/office/drawing/2014/main" id="{C8BA60FD-9B9C-4A7C-A195-87CE50FCB13C}"/>
              </a:ext>
            </a:extLst>
          </p:cNvPr>
          <p:cNvSpPr txBox="1"/>
          <p:nvPr/>
        </p:nvSpPr>
        <p:spPr>
          <a:xfrm>
            <a:off x="1451579" y="2015734"/>
            <a:ext cx="5034946" cy="3450613"/>
          </a:xfrm>
          <a:prstGeom prst="rect">
            <a:avLst/>
          </a:prstGeom>
        </p:spPr>
        <p:txBody>
          <a:bodyPr vert="horz" lIns="91440" tIns="45720" rIns="91440" bIns="45720" rtlCol="0" anchor="t">
            <a:normAutofit/>
          </a:bodyPr>
          <a:lstStyle/>
          <a:p>
            <a:pPr algn="just" defTabSz="914400">
              <a:lnSpc>
                <a:spcPct val="120000"/>
              </a:lnSpc>
              <a:spcAft>
                <a:spcPts val="600"/>
              </a:spcAft>
              <a:buClr>
                <a:schemeClr val="accent1"/>
              </a:buClr>
              <a:buSzPct val="100000"/>
            </a:pPr>
            <a:r>
              <a:rPr lang="en-US" dirty="0"/>
              <a:t>A heatmap was also generated to provide visualization on the density and spread of the coffee shops located in Calgary. From the map generated, it could be seen that there are hotspots for coffee shops in some neighborhoods while in others the coffee shops are more sparsely situated. </a:t>
            </a:r>
          </a:p>
        </p:txBody>
      </p:sp>
      <p:pic>
        <p:nvPicPr>
          <p:cNvPr id="5" name="Picture 4">
            <a:extLst>
              <a:ext uri="{FF2B5EF4-FFF2-40B4-BE49-F238E27FC236}">
                <a16:creationId xmlns:a16="http://schemas.microsoft.com/office/drawing/2014/main" id="{341C8E22-07D5-4539-B270-B3DC4C96BAAB}"/>
              </a:ext>
            </a:extLst>
          </p:cNvPr>
          <p:cNvPicPr/>
          <p:nvPr/>
        </p:nvPicPr>
        <p:blipFill>
          <a:blip r:embed="rId3"/>
          <a:stretch>
            <a:fillRect/>
          </a:stretch>
        </p:blipFill>
        <p:spPr>
          <a:xfrm>
            <a:off x="6764339" y="2083291"/>
            <a:ext cx="4290515" cy="2989847"/>
          </a:xfrm>
          <a:prstGeom prst="rect">
            <a:avLst/>
          </a:prstGeom>
        </p:spPr>
      </p:pic>
    </p:spTree>
    <p:extLst>
      <p:ext uri="{BB962C8B-B14F-4D97-AF65-F5344CB8AC3E}">
        <p14:creationId xmlns:p14="http://schemas.microsoft.com/office/powerpoint/2010/main" val="339755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80FDDF9-7917-49B0-BB36-1CDBE9C06D80}"/>
              </a:ext>
            </a:extLst>
          </p:cNvPr>
          <p:cNvSpPr>
            <a:spLocks noGrp="1"/>
          </p:cNvSpPr>
          <p:nvPr>
            <p:ph type="title"/>
          </p:nvPr>
        </p:nvSpPr>
        <p:spPr>
          <a:xfrm>
            <a:off x="1451579" y="804519"/>
            <a:ext cx="5550357" cy="1049235"/>
          </a:xfrm>
        </p:spPr>
        <p:txBody>
          <a:bodyPr vert="horz" lIns="91440" tIns="45720" rIns="91440" bIns="45720" rtlCol="0" anchor="t">
            <a:normAutofit/>
          </a:bodyPr>
          <a:lstStyle/>
          <a:p>
            <a:r>
              <a:rPr lang="en-US" dirty="0"/>
              <a:t>Methodology </a:t>
            </a:r>
          </a:p>
        </p:txBody>
      </p:sp>
      <p:sp>
        <p:nvSpPr>
          <p:cNvPr id="23" name="Rectangle 2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C8BA60FD-9B9C-4A7C-A195-87CE50FCB13C}"/>
              </a:ext>
            </a:extLst>
          </p:cNvPr>
          <p:cNvSpPr txBox="1"/>
          <p:nvPr/>
        </p:nvSpPr>
        <p:spPr>
          <a:xfrm>
            <a:off x="1451579" y="2015732"/>
            <a:ext cx="5550357" cy="3450613"/>
          </a:xfrm>
          <a:prstGeom prst="rect">
            <a:avLst/>
          </a:prstGeom>
        </p:spPr>
        <p:txBody>
          <a:bodyPr vert="horz" lIns="91440" tIns="45720" rIns="91440" bIns="45720" rtlCol="0" anchor="t">
            <a:normAutofit/>
          </a:bodyPr>
          <a:lstStyle/>
          <a:p>
            <a:pPr indent="-228600" algn="just" defTabSz="914400">
              <a:lnSpc>
                <a:spcPct val="120000"/>
              </a:lnSpc>
              <a:spcAft>
                <a:spcPts val="600"/>
              </a:spcAft>
              <a:buClr>
                <a:schemeClr val="accent1"/>
              </a:buClr>
              <a:buSzPct val="100000"/>
              <a:buFont typeface="Arial" panose="020B0604020202020204" pitchFamily="34" charset="0"/>
              <a:buChar char="•"/>
            </a:pPr>
            <a:r>
              <a:rPr lang="en-US" sz="1700" dirty="0"/>
              <a:t>To get a better understanding of the coffee shops generated, Foursquare API was utilized again to pull the detailed information for each coffee shop venue including ratings, likes, photos, tips as well as price. </a:t>
            </a:r>
          </a:p>
          <a:p>
            <a:pPr indent="-228600" algn="just" defTabSz="914400">
              <a:lnSpc>
                <a:spcPct val="120000"/>
              </a:lnSpc>
              <a:spcAft>
                <a:spcPts val="600"/>
              </a:spcAft>
              <a:buClr>
                <a:schemeClr val="accent1"/>
              </a:buClr>
              <a:buSzPct val="100000"/>
              <a:buFont typeface="Arial" panose="020B0604020202020204" pitchFamily="34" charset="0"/>
              <a:buChar char="•"/>
            </a:pPr>
            <a:r>
              <a:rPr lang="en-US" sz="1700" dirty="0"/>
              <a:t>The dataset is then grouped by coffee shop names to get summary statistics on the average parameters for each unique coffee shops. </a:t>
            </a:r>
          </a:p>
          <a:p>
            <a:pPr indent="-228600" algn="just" defTabSz="914400">
              <a:lnSpc>
                <a:spcPct val="120000"/>
              </a:lnSpc>
              <a:spcAft>
                <a:spcPts val="600"/>
              </a:spcAft>
              <a:buClr>
                <a:schemeClr val="accent1"/>
              </a:buClr>
              <a:buSzPct val="100000"/>
              <a:buFont typeface="Arial" panose="020B0604020202020204" pitchFamily="34" charset="0"/>
              <a:buChar char="•"/>
            </a:pPr>
            <a:r>
              <a:rPr lang="en-US" sz="1700" dirty="0"/>
              <a:t>From the data frame below it could be seen that Tim Hortons and Starbucks are the most common coffee shops in Calgary with counts of over 91 and 81 respectively. </a:t>
            </a:r>
          </a:p>
          <a:p>
            <a:pPr indent="-228600" defTabSz="914400">
              <a:lnSpc>
                <a:spcPct val="120000"/>
              </a:lnSpc>
              <a:spcAft>
                <a:spcPts val="600"/>
              </a:spcAft>
              <a:buClr>
                <a:schemeClr val="accent1"/>
              </a:buClr>
              <a:buSzPct val="100000"/>
              <a:buFont typeface="Arial" panose="020B0604020202020204" pitchFamily="34" charset="0"/>
              <a:buChar char="•"/>
            </a:pPr>
            <a:endParaRPr lang="en-US" sz="1700" dirty="0"/>
          </a:p>
        </p:txBody>
      </p:sp>
      <p:pic>
        <p:nvPicPr>
          <p:cNvPr id="6" name="Picture 5">
            <a:extLst>
              <a:ext uri="{FF2B5EF4-FFF2-40B4-BE49-F238E27FC236}">
                <a16:creationId xmlns:a16="http://schemas.microsoft.com/office/drawing/2014/main" id="{31C9E86F-09D2-4EA4-BC75-296C6D9FE2B8}"/>
              </a:ext>
            </a:extLst>
          </p:cNvPr>
          <p:cNvPicPr/>
          <p:nvPr/>
        </p:nvPicPr>
        <p:blipFill>
          <a:blip r:embed="rId3"/>
          <a:stretch>
            <a:fillRect/>
          </a:stretch>
        </p:blipFill>
        <p:spPr>
          <a:xfrm>
            <a:off x="7410131" y="2229500"/>
            <a:ext cx="3988430" cy="3097097"/>
          </a:xfrm>
          <a:prstGeom prst="rect">
            <a:avLst/>
          </a:prstGeom>
        </p:spPr>
      </p:pic>
      <p:pic>
        <p:nvPicPr>
          <p:cNvPr id="5" name="Picture 4">
            <a:extLst>
              <a:ext uri="{FF2B5EF4-FFF2-40B4-BE49-F238E27FC236}">
                <a16:creationId xmlns:a16="http://schemas.microsoft.com/office/drawing/2014/main" id="{51A0C8EC-B780-4D3C-96AA-EC6E456F023B}"/>
              </a:ext>
            </a:extLst>
          </p:cNvPr>
          <p:cNvPicPr/>
          <p:nvPr/>
        </p:nvPicPr>
        <p:blipFill>
          <a:blip r:embed="rId4"/>
          <a:stretch>
            <a:fillRect/>
          </a:stretch>
        </p:blipFill>
        <p:spPr>
          <a:xfrm>
            <a:off x="7394346" y="679372"/>
            <a:ext cx="3988431" cy="1235092"/>
          </a:xfrm>
          <a:prstGeom prst="rect">
            <a:avLst/>
          </a:prstGeom>
        </p:spPr>
      </p:pic>
      <p:pic>
        <p:nvPicPr>
          <p:cNvPr id="25" name="Picture 2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4286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TotalTime>
  <Words>1323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Wingdings</vt:lpstr>
      <vt:lpstr>Gallery</vt:lpstr>
      <vt:lpstr>Analyzing the Neighborhood Coffee Shops in Calgary </vt:lpstr>
      <vt:lpstr>Introduction</vt:lpstr>
      <vt:lpstr>Data Sources and Preparation</vt:lpstr>
      <vt:lpstr>Data Sources and Preparation</vt:lpstr>
      <vt:lpstr>Methodology </vt:lpstr>
      <vt:lpstr>Methodology </vt:lpstr>
      <vt:lpstr>Methodology </vt:lpstr>
      <vt:lpstr>Methodology </vt:lpstr>
      <vt:lpstr>Methodology </vt:lpstr>
      <vt:lpstr>Methodology </vt:lpstr>
      <vt:lpstr>Methodology </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Neighborhood Coffee Shops in Calgary </dc:title>
  <dc:creator>Cassie Zhao</dc:creator>
  <cp:lastModifiedBy>Cassie Zhao</cp:lastModifiedBy>
  <cp:revision>4</cp:revision>
  <dcterms:created xsi:type="dcterms:W3CDTF">2020-12-03T22:54:04Z</dcterms:created>
  <dcterms:modified xsi:type="dcterms:W3CDTF">2020-12-03T23:01:50Z</dcterms:modified>
</cp:coreProperties>
</file>