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82" r:id="rId6"/>
    <p:sldId id="269" r:id="rId7"/>
    <p:sldId id="278" r:id="rId8"/>
    <p:sldId id="272" r:id="rId9"/>
    <p:sldId id="280" r:id="rId10"/>
    <p:sldId id="274" r:id="rId11"/>
    <p:sldId id="277" r:id="rId12"/>
    <p:sldId id="275" r:id="rId13"/>
    <p:sldId id="279" r:id="rId14"/>
    <p:sldId id="284" r:id="rId15"/>
    <p:sldId id="283" r:id="rId16"/>
    <p:sldId id="281" r:id="rId17"/>
    <p:sldId id="267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婧文 赵" initials="婧文" lastIdx="1" clrIdx="0">
    <p:extLst>
      <p:ext uri="{19B8F6BF-5375-455C-9EA6-DF929625EA0E}">
        <p15:presenceInfo xmlns:p15="http://schemas.microsoft.com/office/powerpoint/2012/main" userId="5f669ab220478e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14BC6-789A-43E8-B3BA-828E064FD7FA}" v="30" dt="2022-11-14T13:13:21.993"/>
    <p1510:client id="{99B3B329-458B-48CE-BAF2-8DF907D4C039}" v="44" dt="2022-11-14T13:18:03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wen Zhao" userId="S::jz542@cam.ac.uk::0e8604ca-6cf3-4401-965c-52f6c7518fc5" providerId="AD" clId="Web-{99B3B329-458B-48CE-BAF2-8DF907D4C039}"/>
    <pc:docChg chg="modSld">
      <pc:chgData name="Jingwen Zhao" userId="S::jz542@cam.ac.uk::0e8604ca-6cf3-4401-965c-52f6c7518fc5" providerId="AD" clId="Web-{99B3B329-458B-48CE-BAF2-8DF907D4C039}" dt="2022-11-14T13:18:03.377" v="43" actId="20577"/>
      <pc:docMkLst>
        <pc:docMk/>
      </pc:docMkLst>
      <pc:sldChg chg="modSp">
        <pc:chgData name="Jingwen Zhao" userId="S::jz542@cam.ac.uk::0e8604ca-6cf3-4401-965c-52f6c7518fc5" providerId="AD" clId="Web-{99B3B329-458B-48CE-BAF2-8DF907D4C039}" dt="2022-11-14T13:14:16.544" v="10" actId="20577"/>
        <pc:sldMkLst>
          <pc:docMk/>
          <pc:sldMk cId="3741211457" sldId="272"/>
        </pc:sldMkLst>
        <pc:spChg chg="mod">
          <ac:chgData name="Jingwen Zhao" userId="S::jz542@cam.ac.uk::0e8604ca-6cf3-4401-965c-52f6c7518fc5" providerId="AD" clId="Web-{99B3B329-458B-48CE-BAF2-8DF907D4C039}" dt="2022-11-14T13:14:16.544" v="10" actId="20577"/>
          <ac:spMkLst>
            <pc:docMk/>
            <pc:sldMk cId="3741211457" sldId="272"/>
            <ac:spMk id="3" creationId="{F9D8A189-5A02-4B62-8816-204F62AB3F39}"/>
          </ac:spMkLst>
        </pc:spChg>
      </pc:sldChg>
      <pc:sldChg chg="modSp">
        <pc:chgData name="Jingwen Zhao" userId="S::jz542@cam.ac.uk::0e8604ca-6cf3-4401-965c-52f6c7518fc5" providerId="AD" clId="Web-{99B3B329-458B-48CE-BAF2-8DF907D4C039}" dt="2022-11-14T13:16:58.282" v="32" actId="20577"/>
        <pc:sldMkLst>
          <pc:docMk/>
          <pc:sldMk cId="2020407954" sldId="278"/>
        </pc:sldMkLst>
        <pc:spChg chg="mod">
          <ac:chgData name="Jingwen Zhao" userId="S::jz542@cam.ac.uk::0e8604ca-6cf3-4401-965c-52f6c7518fc5" providerId="AD" clId="Web-{99B3B329-458B-48CE-BAF2-8DF907D4C039}" dt="2022-11-14T13:16:58.282" v="32" actId="20577"/>
          <ac:spMkLst>
            <pc:docMk/>
            <pc:sldMk cId="2020407954" sldId="278"/>
            <ac:spMk id="3" creationId="{F9D8A189-5A02-4B62-8816-204F62AB3F39}"/>
          </ac:spMkLst>
        </pc:spChg>
      </pc:sldChg>
      <pc:sldChg chg="modSp">
        <pc:chgData name="Jingwen Zhao" userId="S::jz542@cam.ac.uk::0e8604ca-6cf3-4401-965c-52f6c7518fc5" providerId="AD" clId="Web-{99B3B329-458B-48CE-BAF2-8DF907D4C039}" dt="2022-11-14T13:18:03.377" v="43" actId="20577"/>
        <pc:sldMkLst>
          <pc:docMk/>
          <pc:sldMk cId="1051112927" sldId="279"/>
        </pc:sldMkLst>
        <pc:spChg chg="mod">
          <ac:chgData name="Jingwen Zhao" userId="S::jz542@cam.ac.uk::0e8604ca-6cf3-4401-965c-52f6c7518fc5" providerId="AD" clId="Web-{99B3B329-458B-48CE-BAF2-8DF907D4C039}" dt="2022-11-14T13:18:03.377" v="43" actId="20577"/>
          <ac:spMkLst>
            <pc:docMk/>
            <pc:sldMk cId="1051112927" sldId="279"/>
            <ac:spMk id="3" creationId="{F9D8A189-5A02-4B62-8816-204F62AB3F39}"/>
          </ac:spMkLst>
        </pc:spChg>
      </pc:sldChg>
      <pc:sldChg chg="modSp">
        <pc:chgData name="Jingwen Zhao" userId="S::jz542@cam.ac.uk::0e8604ca-6cf3-4401-965c-52f6c7518fc5" providerId="AD" clId="Web-{99B3B329-458B-48CE-BAF2-8DF907D4C039}" dt="2022-11-14T13:14:44.779" v="30" actId="20577"/>
        <pc:sldMkLst>
          <pc:docMk/>
          <pc:sldMk cId="781693216" sldId="280"/>
        </pc:sldMkLst>
        <pc:spChg chg="mod">
          <ac:chgData name="Jingwen Zhao" userId="S::jz542@cam.ac.uk::0e8604ca-6cf3-4401-965c-52f6c7518fc5" providerId="AD" clId="Web-{99B3B329-458B-48CE-BAF2-8DF907D4C039}" dt="2022-11-14T13:14:44.779" v="30" actId="20577"/>
          <ac:spMkLst>
            <pc:docMk/>
            <pc:sldMk cId="781693216" sldId="280"/>
            <ac:spMk id="3" creationId="{F9D8A189-5A02-4B62-8816-204F62AB3F39}"/>
          </ac:spMkLst>
        </pc:spChg>
      </pc:sldChg>
    </pc:docChg>
  </pc:docChgLst>
  <pc:docChgLst>
    <pc:chgData name="Jingwen Zhao" userId="S::jz542@cam.ac.uk::0e8604ca-6cf3-4401-965c-52f6c7518fc5" providerId="AD" clId="Web-{1DB14BC6-789A-43E8-B3BA-828E064FD7FA}"/>
    <pc:docChg chg="addSld modSld">
      <pc:chgData name="Jingwen Zhao" userId="S::jz542@cam.ac.uk::0e8604ca-6cf3-4401-965c-52f6c7518fc5" providerId="AD" clId="Web-{1DB14BC6-789A-43E8-B3BA-828E064FD7FA}" dt="2022-11-14T13:13:21.821" v="26" actId="20577"/>
      <pc:docMkLst>
        <pc:docMk/>
      </pc:docMkLst>
      <pc:sldChg chg="modSp">
        <pc:chgData name="Jingwen Zhao" userId="S::jz542@cam.ac.uk::0e8604ca-6cf3-4401-965c-52f6c7518fc5" providerId="AD" clId="Web-{1DB14BC6-789A-43E8-B3BA-828E064FD7FA}" dt="2022-11-14T13:09:57.223" v="3" actId="20577"/>
        <pc:sldMkLst>
          <pc:docMk/>
          <pc:sldMk cId="2099767454" sldId="256"/>
        </pc:sldMkLst>
        <pc:spChg chg="mod">
          <ac:chgData name="Jingwen Zhao" userId="S::jz542@cam.ac.uk::0e8604ca-6cf3-4401-965c-52f6c7518fc5" providerId="AD" clId="Web-{1DB14BC6-789A-43E8-B3BA-828E064FD7FA}" dt="2022-11-14T13:09:57.223" v="3" actId="20577"/>
          <ac:spMkLst>
            <pc:docMk/>
            <pc:sldMk cId="2099767454" sldId="256"/>
            <ac:spMk id="3" creationId="{B4048EFB-B1A5-43EF-A49B-D5581BDEFE07}"/>
          </ac:spMkLst>
        </pc:spChg>
      </pc:sldChg>
      <pc:sldChg chg="addSp delSp modSp add replId">
        <pc:chgData name="Jingwen Zhao" userId="S::jz542@cam.ac.uk::0e8604ca-6cf3-4401-965c-52f6c7518fc5" providerId="AD" clId="Web-{1DB14BC6-789A-43E8-B3BA-828E064FD7FA}" dt="2022-11-14T13:13:21.821" v="26" actId="20577"/>
        <pc:sldMkLst>
          <pc:docMk/>
          <pc:sldMk cId="2611806392" sldId="281"/>
        </pc:sldMkLst>
        <pc:spChg chg="mod">
          <ac:chgData name="Jingwen Zhao" userId="S::jz542@cam.ac.uk::0e8604ca-6cf3-4401-965c-52f6c7518fc5" providerId="AD" clId="Web-{1DB14BC6-789A-43E8-B3BA-828E064FD7FA}" dt="2022-11-14T13:12:53.102" v="17" actId="20577"/>
          <ac:spMkLst>
            <pc:docMk/>
            <pc:sldMk cId="2611806392" sldId="281"/>
            <ac:spMk id="2" creationId="{545E1EAE-8C37-4996-9FA5-B85253894D4B}"/>
          </ac:spMkLst>
        </pc:spChg>
        <pc:spChg chg="del">
          <ac:chgData name="Jingwen Zhao" userId="S::jz542@cam.ac.uk::0e8604ca-6cf3-4401-965c-52f6c7518fc5" providerId="AD" clId="Web-{1DB14BC6-789A-43E8-B3BA-828E064FD7FA}" dt="2022-11-14T13:11:34.194" v="5"/>
          <ac:spMkLst>
            <pc:docMk/>
            <pc:sldMk cId="2611806392" sldId="281"/>
            <ac:spMk id="3" creationId="{F9D8A189-5A02-4B62-8816-204F62AB3F39}"/>
          </ac:spMkLst>
        </pc:spChg>
        <pc:spChg chg="add mod">
          <ac:chgData name="Jingwen Zhao" userId="S::jz542@cam.ac.uk::0e8604ca-6cf3-4401-965c-52f6c7518fc5" providerId="AD" clId="Web-{1DB14BC6-789A-43E8-B3BA-828E064FD7FA}" dt="2022-11-14T13:13:21.821" v="26" actId="20577"/>
          <ac:spMkLst>
            <pc:docMk/>
            <pc:sldMk cId="2611806392" sldId="281"/>
            <ac:spMk id="6" creationId="{D0416455-EB7E-993B-7EEE-0DBB2C669B43}"/>
          </ac:spMkLst>
        </pc:spChg>
        <pc:picChg chg="del">
          <ac:chgData name="Jingwen Zhao" userId="S::jz542@cam.ac.uk::0e8604ca-6cf3-4401-965c-52f6c7518fc5" providerId="AD" clId="Web-{1DB14BC6-789A-43E8-B3BA-828E064FD7FA}" dt="2022-11-14T13:11:40.756" v="7"/>
          <ac:picMkLst>
            <pc:docMk/>
            <pc:sldMk cId="2611806392" sldId="281"/>
            <ac:picMk id="7" creationId="{4DBC496B-BBF8-A9B8-6FF3-F127EFA54B6F}"/>
          </ac:picMkLst>
        </pc:picChg>
        <pc:picChg chg="del">
          <ac:chgData name="Jingwen Zhao" userId="S::jz542@cam.ac.uk::0e8604ca-6cf3-4401-965c-52f6c7518fc5" providerId="AD" clId="Web-{1DB14BC6-789A-43E8-B3BA-828E064FD7FA}" dt="2022-11-14T13:11:39.194" v="6"/>
          <ac:picMkLst>
            <pc:docMk/>
            <pc:sldMk cId="2611806392" sldId="281"/>
            <ac:picMk id="9" creationId="{B7A8D69E-9A90-63C9-3669-33219B53D8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3D1E-FFF0-4BDB-960A-30C0E04AC04D}" type="datetimeFigureOut">
              <a:rPr lang="LID4096" smtClean="0"/>
              <a:t>11/24/2022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526C0-7E93-4705-9458-3CC77920CD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88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medigitalcollection.asme.org/appliedmechanicsreviews/article-abstract/70/1/010804/44369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eeexplore.ieee.org/abstract/document/4407739/?casa_token=eEMdh8EBggkAAAAA:D-KeKVJiij22rJ3o6G04jYNtnS1UHoe4F0ILrESnHjkiwSrp2OaHwLpH86rFtkth5naNQk5ZPjm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056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4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7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983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Our setup: more freedom, able to perform complex palpation task</a:t>
            </a:r>
          </a:p>
          <a:p>
            <a:r>
              <a:rPr lang="en-US" altLang="zh-CN" sz="1200" dirty="0"/>
              <a:t>Current solution: either clumsily control full 6 DOF, or restraint the movement/setup in a certain way</a:t>
            </a:r>
            <a:endParaRPr lang="en-GB" sz="1200" dirty="0"/>
          </a:p>
          <a:p>
            <a:r>
              <a:rPr lang="en-GB" sz="1200" dirty="0"/>
              <a:t>Problem: how to enable user/doctors to perform dextrous palpation with our 6 DOF robotic arm</a:t>
            </a:r>
          </a:p>
          <a:p>
            <a:endParaRPr lang="en-GB" sz="12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(pic1: </a:t>
            </a:r>
            <a:r>
              <a:rPr lang="en-GB" sz="1800" dirty="0">
                <a:effectLst/>
                <a:latin typeface="Calibri" panose="020F0502020204030204" pitchFamily="34" charset="0"/>
              </a:rPr>
              <a:t> </a:t>
            </a:r>
            <a:r>
              <a:rPr lang="en-GB" sz="1800" dirty="0">
                <a:effectLst/>
                <a:latin typeface="Calibri Light" panose="020F0302020204030204" pitchFamily="34" charset="0"/>
              </a:rPr>
              <a:t>Evaluating Manual Palpation Trajectory Patterns in Tele-Manipulation for Soft Tissue Examination</a:t>
            </a:r>
            <a:r>
              <a:rPr lang="en-GB" dirty="0"/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(pic2: </a:t>
            </a:r>
            <a:r>
              <a:rPr lang="en-US" dirty="0"/>
              <a:t>Robot-assisted tactile sensing for minimally invasive tumor localization)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(pic3: Face mediated human–robot interaction for remote medical examination, will need to take a good one myself)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06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2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[1] A visual-based shared control architecture for remote telemanipulation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2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[2]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Programming by Demonstration for Shared Control With an Application in Teleoperation</a:t>
            </a:r>
          </a:p>
          <a:p>
            <a:endParaRPr lang="en-GB" sz="1800" kern="12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[3] Analysis of human machine cooperation when driving with different degrees of haptic shared control</a:t>
            </a:r>
          </a:p>
          <a:p>
            <a:endParaRPr lang="en-GB" sz="1800" kern="12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2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[4]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review of intent detection, </a:t>
            </a:r>
            <a:r>
              <a:rPr lang="en-US" sz="1800" u="none" kern="12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arbitration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and communication aspects of shared control for physical human–robot interaction</a:t>
            </a:r>
            <a:endParaRPr lang="en-US" sz="1800" kern="12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2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[5]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 the shared control of an EMG-controlled prosthetic hand: analysis of user–prosthesis interaction</a:t>
            </a:r>
            <a:endParaRPr lang="en-US" sz="1800" kern="12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  <a:p>
            <a:endParaRPr lang="en-GB" sz="1800" kern="12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281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3540" indent="-383540"/>
            <a:r>
              <a:rPr lang="en-GB" sz="2400" dirty="0"/>
              <a:t>Vision guided shared control</a:t>
            </a:r>
            <a:endParaRPr lang="en-US" dirty="0"/>
          </a:p>
          <a:p>
            <a:pPr lvl="1" indent="-383540"/>
            <a:r>
              <a:rPr lang="en-GB" sz="2400" dirty="0"/>
              <a:t>The user control only planar and normal movement, the robot handles rotation</a:t>
            </a:r>
          </a:p>
          <a:p>
            <a:pPr lvl="1" indent="-383540"/>
            <a:r>
              <a:rPr lang="en-GB" sz="2400" dirty="0"/>
              <a:t>While travelling to the desired palpation spot, the robot aims to maintain hovering above the phantom surface parallel to the surface and at constant distance</a:t>
            </a:r>
          </a:p>
          <a:p>
            <a:pPr lvl="1" indent="-383540"/>
            <a:r>
              <a:rPr lang="en-GB" sz="2400" dirty="0"/>
              <a:t>The distance control can be overridden by the user to perform palpation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778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976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126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7903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801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26C0-7E93-4705-9458-3CC77920CD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15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DECF48-F102-471D-9716-325B39A7E97B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B28A-FFCB-4B9D-B4EC-D40D6D852217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281-6E25-4AD7-B71A-47F7614A71B2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12F-1561-4A48-AC0E-2CA2C1445AC5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CEB8E-A5F8-4C9E-A1CB-24CE3AE472D2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FF1B-DEFF-488A-9A9A-60D9ED8ACBDB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BCA8-EB3A-4114-AE5F-407A3947B99A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CF80-4FBC-4461-AA99-8555C7390D30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E62E-A939-4D1C-AD6D-0F845608233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335C60-A21A-4DCE-BA54-87516C8E2CE3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10F6F5-9C0B-4C1E-96D0-C3D25EC91B66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AEB135-3D09-4294-BF62-70AD6C2CF8EB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048EFB-B1A5-43EF-A49B-D5581BDEF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718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Jingwen Zhao</a:t>
            </a:r>
          </a:p>
          <a:p>
            <a:r>
              <a:rPr lang="en-US" sz="2400" dirty="0"/>
              <a:t>Supervisor: Fumiya Iida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A0C1E4-D727-4BF6-B901-996136AC7DC1}"/>
              </a:ext>
            </a:extLst>
          </p:cNvPr>
          <p:cNvSpPr txBox="1">
            <a:spLocks/>
          </p:cNvSpPr>
          <p:nvPr/>
        </p:nvSpPr>
        <p:spPr>
          <a:xfrm>
            <a:off x="2055687" y="2008393"/>
            <a:ext cx="8080623" cy="2841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+mj-lt"/>
              </a:rPr>
              <a:t>Visual and tactile based shared control for remote palpation</a:t>
            </a:r>
            <a:endParaRPr lang="zh-CN" altLang="en-US" sz="40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0BE6E-D53D-47B0-A115-BA32F80C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6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1EAE-8C37-4996-9FA5-B852538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A189-5A02-4B62-8816-204F62AB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sz="2400" dirty="0"/>
              <a:t>Warm up task: reconstruction with flat phantom </a:t>
            </a:r>
            <a:endParaRPr lang="en-US" dirty="0"/>
          </a:p>
          <a:p>
            <a:pPr marL="383540" indent="-38354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508-25D8-44A9-8450-F8016FE3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C496B-BBF8-A9B8-6FF3-F127EFA5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34735"/>
            <a:ext cx="5132173" cy="27469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E51CC1-9D1A-FF4E-6D5A-7A04248815DD}"/>
              </a:ext>
            </a:extLst>
          </p:cNvPr>
          <p:cNvSpPr/>
          <p:nvPr/>
        </p:nvSpPr>
        <p:spPr>
          <a:xfrm>
            <a:off x="7029450" y="3223260"/>
            <a:ext cx="4629150" cy="2758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76961E0-DCA4-45DE-58C1-F8A9AC763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820" y="22860"/>
            <a:ext cx="3726180" cy="22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56E9-F165-B3D4-2C92-100638A8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813F-C197-2486-5F25-A8A9F84B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Reconstruction with abdominal phantom on mannequin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2CC8D-0A7B-ED27-C136-F9F69B95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4EF36-18FA-5586-3FD9-224F52005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56" y="3040109"/>
            <a:ext cx="7483488" cy="3132091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A35EC63-DBAE-7B51-404C-E20A98DB8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820" y="22860"/>
            <a:ext cx="3726180" cy="22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2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8990-D5BD-B6CD-866B-F5ECA7FE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5F5F-8493-5AC5-80A9-91092A5A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Something about </a:t>
            </a:r>
            <a:r>
              <a:rPr lang="en-GB"/>
              <a:t>Next step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4A5D3-F454-2D6F-11D7-C24C7B52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ABB875-BC46-B1FC-179A-1A21E0E9F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22860"/>
            <a:ext cx="3726180" cy="22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9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1EAE-8C37-4996-9FA5-B852538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508-25D8-44A9-8450-F8016FE3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16455-EB7E-993B-7EEE-0DBB2C66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4400" dirty="0">
                <a:latin typeface="+mj-lt"/>
                <a:ea typeface="+mj-ea"/>
                <a:cs typeface="+mj-cs"/>
              </a:rPr>
              <a:t>Thank you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GB" sz="44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0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7731-F52E-E198-4688-FD9F2623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414A-061F-05CB-DA4D-BF4C4209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shared control algorithm going to be</a:t>
            </a:r>
          </a:p>
          <a:p>
            <a:r>
              <a:rPr lang="en-GB" dirty="0"/>
              <a:t>Flow chart vs hardware</a:t>
            </a:r>
          </a:p>
          <a:p>
            <a:r>
              <a:rPr lang="en-GB" dirty="0"/>
              <a:t>Reference</a:t>
            </a:r>
          </a:p>
          <a:p>
            <a:r>
              <a:rPr lang="en-GB" dirty="0"/>
              <a:t>Slide 4,7 too much words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AC13B0-0E75-FC0B-C642-F1F551B29B13}"/>
              </a:ext>
            </a:extLst>
          </p:cNvPr>
          <p:cNvGrpSpPr/>
          <p:nvPr/>
        </p:nvGrpSpPr>
        <p:grpSpPr>
          <a:xfrm>
            <a:off x="2351584" y="4077073"/>
            <a:ext cx="7749268" cy="937829"/>
            <a:chOff x="1243919" y="1356616"/>
            <a:chExt cx="7749268" cy="9378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B6749F-2876-C2B9-644E-F0555C0E4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538"/>
            <a:stretch/>
          </p:blipFill>
          <p:spPr>
            <a:xfrm>
              <a:off x="1243919" y="1356616"/>
              <a:ext cx="7302945" cy="640878"/>
            </a:xfrm>
            <a:prstGeom prst="rect">
              <a:avLst/>
            </a:prstGeom>
          </p:spPr>
        </p:pic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ED4AE927-40A6-2E4B-0C55-99F74683B38F}"/>
                </a:ext>
              </a:extLst>
            </p:cNvPr>
            <p:cNvSpPr/>
            <p:nvPr/>
          </p:nvSpPr>
          <p:spPr>
            <a:xfrm rot="5400000">
              <a:off x="3287092" y="1359670"/>
              <a:ext cx="246633" cy="7848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65F9E2-D196-1FBB-A5B2-591C40CAC3D3}"/>
                </a:ext>
              </a:extLst>
            </p:cNvPr>
            <p:cNvSpPr txBox="1"/>
            <p:nvPr/>
          </p:nvSpPr>
          <p:spPr>
            <a:xfrm>
              <a:off x="2890565" y="1822227"/>
              <a:ext cx="1360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user command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D17C1622-C2CD-912E-92F3-EDDF172562F1}"/>
                </a:ext>
              </a:extLst>
            </p:cNvPr>
            <p:cNvSpPr/>
            <p:nvPr/>
          </p:nvSpPr>
          <p:spPr>
            <a:xfrm rot="5400000">
              <a:off x="1854125" y="1393934"/>
              <a:ext cx="246633" cy="7848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A08CA1-F836-370C-B1EE-7A16038A6DE4}"/>
                </a:ext>
              </a:extLst>
            </p:cNvPr>
            <p:cNvSpPr txBox="1"/>
            <p:nvPr/>
          </p:nvSpPr>
          <p:spPr>
            <a:xfrm>
              <a:off x="1289769" y="1855857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robot command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C0A0D88-2F9B-8BD5-7DC6-44FAEEFC8CB7}"/>
                </a:ext>
              </a:extLst>
            </p:cNvPr>
            <p:cNvSpPr/>
            <p:nvPr/>
          </p:nvSpPr>
          <p:spPr>
            <a:xfrm rot="5400000">
              <a:off x="4804937" y="1116250"/>
              <a:ext cx="276999" cy="134520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C145DC-8237-C50D-3F29-F56E53DA3C33}"/>
                </a:ext>
              </a:extLst>
            </p:cNvPr>
            <p:cNvSpPr txBox="1"/>
            <p:nvPr/>
          </p:nvSpPr>
          <p:spPr>
            <a:xfrm>
              <a:off x="4211960" y="1822228"/>
              <a:ext cx="1830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point cloud map at TCP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AE52BA7-112A-08C2-2EE0-52F2E3F5BF54}"/>
                </a:ext>
              </a:extLst>
            </p:cNvPr>
            <p:cNvSpPr/>
            <p:nvPr/>
          </p:nvSpPr>
          <p:spPr>
            <a:xfrm rot="5400000">
              <a:off x="6488372" y="1250640"/>
              <a:ext cx="224924" cy="98124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08FF7-A19A-5C7E-004E-1D14A2175577}"/>
                </a:ext>
              </a:extLst>
            </p:cNvPr>
            <p:cNvSpPr txBox="1"/>
            <p:nvPr/>
          </p:nvSpPr>
          <p:spPr>
            <a:xfrm>
              <a:off x="6027911" y="1832780"/>
              <a:ext cx="15985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pressure map feature -&gt; orientation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F75CD349-CBF6-5EEC-D974-0857FBFCFC54}"/>
                </a:ext>
              </a:extLst>
            </p:cNvPr>
            <p:cNvSpPr/>
            <p:nvPr/>
          </p:nvSpPr>
          <p:spPr>
            <a:xfrm rot="5400000">
              <a:off x="7918572" y="1351308"/>
              <a:ext cx="187428" cy="8608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10A19-8A90-F501-5442-68135DAAD3FC}"/>
                </a:ext>
              </a:extLst>
            </p:cNvPr>
            <p:cNvSpPr txBox="1"/>
            <p:nvPr/>
          </p:nvSpPr>
          <p:spPr>
            <a:xfrm>
              <a:off x="7481019" y="1881709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shear on skin -&gt; lift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93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6F91-7D36-6CEE-CFDA-BA4E2E0C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control: Vision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9375EF2-4465-8A6F-685C-DD41F4E274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31504" y="2202932"/>
                <a:ext cx="9145016" cy="3581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69875" indent="-269875" algn="l" rtl="0" eaLnBrk="0" fontAlgn="base" hangingPunct="0">
                  <a:spcBef>
                    <a:spcPct val="0"/>
                  </a:spcBef>
                  <a:spcAft>
                    <a:spcPct val="7500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266700" algn="l" rtl="0" eaLnBrk="0" fontAlgn="base" hangingPunct="0">
                  <a:spcBef>
                    <a:spcPct val="0"/>
                  </a:spcBef>
                  <a:spcAft>
                    <a:spcPct val="7500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809625" indent="-269875" algn="l" rtl="0" eaLnBrk="0" fontAlgn="base" hangingPunct="0">
                  <a:spcBef>
                    <a:spcPct val="0"/>
                  </a:spcBef>
                  <a:spcAft>
                    <a:spcPct val="7500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079500" indent="-268288" algn="l" rtl="0" eaLnBrk="0" fontAlgn="base" hangingPunct="0">
                  <a:spcBef>
                    <a:spcPct val="0"/>
                  </a:spcBef>
                  <a:spcAft>
                    <a:spcPct val="7500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350963" indent="-269875" algn="l" rtl="0" eaLnBrk="0" fontAlgn="base" hangingPunct="0">
                  <a:spcBef>
                    <a:spcPct val="0"/>
                  </a:spcBef>
                  <a:spcAft>
                    <a:spcPct val="7500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1808163" indent="-269875" algn="l" rtl="0" fontAlgn="base">
                  <a:spcBef>
                    <a:spcPct val="0"/>
                  </a:spcBef>
                  <a:spcAft>
                    <a:spcPct val="7500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265363" indent="-269875" algn="l" rtl="0" fontAlgn="base">
                  <a:spcBef>
                    <a:spcPct val="0"/>
                  </a:spcBef>
                  <a:spcAft>
                    <a:spcPct val="7500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722563" indent="-269875" algn="l" rtl="0" fontAlgn="base">
                  <a:spcBef>
                    <a:spcPct val="0"/>
                  </a:spcBef>
                  <a:spcAft>
                    <a:spcPct val="7500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179763" indent="-269875" algn="l" rtl="0" fontAlgn="base">
                  <a:spcBef>
                    <a:spcPct val="0"/>
                  </a:spcBef>
                  <a:spcAft>
                    <a:spcPct val="7500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sz="2400" kern="0" dirty="0"/>
                  <a:t>Step 1: Surface geometry reconstruction</a:t>
                </a:r>
                <a:endParaRPr lang="en-US" kern="0" dirty="0"/>
              </a:p>
              <a:p>
                <a:pPr lvl="1" indent="-383540"/>
                <a:r>
                  <a:rPr lang="en-GB" sz="2400" kern="0" dirty="0"/>
                  <a:t>Capture -&gt; segmentation -&gt; calibration -&gt; </a:t>
                </a:r>
                <a:r>
                  <a:rPr lang="en-GB" sz="2400" kern="0" dirty="0" err="1"/>
                  <a:t>downsample</a:t>
                </a:r>
                <a:endParaRPr lang="en-GB" sz="2400" kern="0" dirty="0"/>
              </a:p>
              <a:p>
                <a:pPr lvl="1" indent="-383540"/>
                <a:r>
                  <a:rPr lang="en-GB" sz="2400" kern="0" dirty="0"/>
                  <a:t>Extract normal map (x, y) -&gt; (z, </a:t>
                </a:r>
                <a:r>
                  <a:rPr lang="el-GR" sz="2400" kern="0" dirty="0"/>
                  <a:t>θ</a:t>
                </a:r>
                <a:r>
                  <a:rPr lang="en-GB" sz="2400" kern="0" dirty="0"/>
                  <a:t>, </a:t>
                </a:r>
                <a:r>
                  <a:rPr lang="el-GR" sz="2400" kern="0" dirty="0"/>
                  <a:t>Φ</a:t>
                </a:r>
                <a:r>
                  <a:rPr lang="en-US" sz="2400" kern="0" dirty="0"/>
                  <a:t>)</a:t>
                </a:r>
                <a:endParaRPr lang="en-GB" sz="2400" kern="0" dirty="0"/>
              </a:p>
              <a:p>
                <a:pPr marL="0" indent="0">
                  <a:buNone/>
                </a:pPr>
                <a:r>
                  <a:rPr lang="en-GB" sz="2400" kern="0" dirty="0"/>
                  <a:t>Step 2: Control conversion</a:t>
                </a:r>
              </a:p>
              <a:p>
                <a:pPr marL="913892" lvl="1" indent="-383540"/>
                <a:r>
                  <a:rPr lang="en-GB" sz="2400" kern="0" dirty="0"/>
                  <a:t>Integrate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</m:oMath>
                </a14:m>
                <a:r>
                  <a:rPr lang="en-GB" sz="2400" kern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𝑚𝑎𝑝</m:t>
                        </m:r>
                      </m:sub>
                    </m:sSub>
                    <m:r>
                      <a:rPr lang="en-GB" sz="240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kern="0">
                        <a:latin typeface="Cambria Math" panose="02040503050406030204" pitchFamily="18" charset="0"/>
                      </a:rPr>
                      <m:t>𝑇𝐶𝑃</m:t>
                    </m:r>
                    <m:r>
                      <a:rPr lang="en-GB" sz="240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kern="0" dirty="0"/>
                  <a:t> </a:t>
                </a:r>
              </a:p>
              <a:p>
                <a:pPr marL="913892" lvl="1" indent="-383540"/>
                <a:r>
                  <a:rPr lang="en-GB" sz="2400" kern="0" dirty="0"/>
                  <a:t>“+x” -&gt; “</a:t>
                </a:r>
                <a:r>
                  <a:rPr lang="en-GB" sz="2400" kern="0" dirty="0" err="1"/>
                  <a:t>x+dx</a:t>
                </a:r>
                <a:r>
                  <a:rPr lang="en-GB" sz="2400" kern="0" dirty="0"/>
                  <a:t>, y, z+∆z, </a:t>
                </a:r>
                <a:r>
                  <a:rPr lang="en-GB" sz="2400" kern="0" dirty="0" err="1"/>
                  <a:t>rx</a:t>
                </a:r>
                <a:r>
                  <a:rPr lang="en-GB" sz="2400" kern="0" dirty="0"/>
                  <a:t>+ ∆</a:t>
                </a:r>
                <a:r>
                  <a:rPr lang="en-GB" sz="2400" kern="0" dirty="0" err="1"/>
                  <a:t>rx</a:t>
                </a:r>
                <a:r>
                  <a:rPr lang="en-GB" sz="2400" kern="0" dirty="0"/>
                  <a:t>, </a:t>
                </a:r>
                <a:r>
                  <a:rPr lang="en-GB" sz="2400" kern="0" dirty="0" err="1"/>
                  <a:t>ry</a:t>
                </a:r>
                <a:r>
                  <a:rPr lang="en-GB" sz="2400" kern="0" dirty="0"/>
                  <a:t>+ ∆</a:t>
                </a:r>
                <a:r>
                  <a:rPr lang="en-GB" sz="2400" kern="0" dirty="0" err="1"/>
                  <a:t>ry</a:t>
                </a:r>
                <a:r>
                  <a:rPr lang="en-GB" sz="2400" kern="0" dirty="0"/>
                  <a:t>, </a:t>
                </a:r>
                <a:r>
                  <a:rPr lang="en-GB" sz="2400" kern="0" dirty="0" err="1"/>
                  <a:t>rz</a:t>
                </a:r>
                <a:r>
                  <a:rPr lang="en-GB" sz="2400" kern="0" dirty="0"/>
                  <a:t>+ ∆</a:t>
                </a:r>
                <a:r>
                  <a:rPr lang="en-GB" sz="2400" kern="0" dirty="0" err="1"/>
                  <a:t>rz</a:t>
                </a:r>
                <a:r>
                  <a:rPr lang="en-GB" sz="2400" kern="0" dirty="0"/>
                  <a:t>”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9375EF2-4465-8A6F-685C-DD41F4E27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1504" y="2202932"/>
                <a:ext cx="9145016" cy="3581400"/>
              </a:xfrm>
              <a:prstGeom prst="rect">
                <a:avLst/>
              </a:prstGeom>
              <a:blipFill>
                <a:blip r:embed="rId2"/>
                <a:stretch>
                  <a:fillRect l="-1067" t="-2211" b="-11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FF4B-2FB4-EADD-E3BD-02AC73D0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6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8E35A-153E-9EA6-94C5-261E534C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-30909"/>
            <a:ext cx="3059832" cy="2933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B089A-8BAA-CB9E-0D36-46DDAB6F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control: Tactile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A1CAFBD-5E4D-3268-A476-48C95AF1A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6784" y="2602186"/>
                <a:ext cx="7511584" cy="40671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400" dirty="0"/>
                  <a:t>Target: A smooth palpation along the body with a sequence of press and release at optimum orientation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𝑓𝑒𝑎𝑡𝑢𝑟𝑒</m:t>
                        </m:r>
                      </m:sub>
                    </m:sSub>
                  </m:oMath>
                </a14:m>
                <a:r>
                  <a:rPr lang="en-GB" sz="2400" dirty="0"/>
                  <a:t>: expose the local feature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𝑠h𝑒𝑎𝑟</m:t>
                        </m:r>
                      </m:sub>
                    </m:sSub>
                  </m:oMath>
                </a14:m>
                <a:r>
                  <a:rPr lang="en-GB" sz="2400" dirty="0"/>
                  <a:t>: lift and press at large shear</a:t>
                </a:r>
                <a:endParaRPr lang="en-GB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A1CAFBD-5E4D-3268-A476-48C95AF1A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6784" y="2602186"/>
                <a:ext cx="7511584" cy="4067175"/>
              </a:xfrm>
              <a:blipFill>
                <a:blip r:embed="rId3"/>
                <a:stretch>
                  <a:fillRect l="-1218" t="-16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6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EFE8-5333-4690-4A73-AA4CA4A4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Palpation &amp; Remote Palpation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735C-A605-FD21-83E9-B9062243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6C1E-8E67-EC36-7D34-BE85E263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98D68-8A88-2D48-3136-E4D072AE28C4}"/>
              </a:ext>
            </a:extLst>
          </p:cNvPr>
          <p:cNvGrpSpPr/>
          <p:nvPr/>
        </p:nvGrpSpPr>
        <p:grpSpPr>
          <a:xfrm>
            <a:off x="1134402" y="2114550"/>
            <a:ext cx="10411752" cy="4167386"/>
            <a:chOff x="1188720" y="1489199"/>
            <a:chExt cx="11003280" cy="43782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813ED8-A7DE-1863-6B59-87DB0FCB8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720" y="1489199"/>
              <a:ext cx="11003280" cy="437820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52C1BA-BF74-6416-9052-DE611764D5F9}"/>
                </a:ext>
              </a:extLst>
            </p:cNvPr>
            <p:cNvSpPr/>
            <p:nvPr/>
          </p:nvSpPr>
          <p:spPr>
            <a:xfrm>
              <a:off x="4476562" y="2538222"/>
              <a:ext cx="1878530" cy="1796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227D3F5-9897-0E70-7FC7-41E0D0BE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562" y="2708910"/>
              <a:ext cx="1878530" cy="109728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E6DE31-9970-51CC-377E-51D6CFBEC768}"/>
                </a:ext>
              </a:extLst>
            </p:cNvPr>
            <p:cNvSpPr txBox="1"/>
            <p:nvPr/>
          </p:nvSpPr>
          <p:spPr>
            <a:xfrm>
              <a:off x="5150397" y="3768923"/>
              <a:ext cx="53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GUI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520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1EAE-8C37-4996-9FA5-B852538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palpation: current 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999C89-5FE3-080C-FA78-ADE864833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705" t="38190"/>
          <a:stretch/>
        </p:blipFill>
        <p:spPr>
          <a:xfrm>
            <a:off x="1615705" y="4534930"/>
            <a:ext cx="3669684" cy="21207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508-25D8-44A9-8450-F8016FE3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FC7B5-7882-8A1D-3832-7A5B7BE68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60" b="6236"/>
          <a:stretch/>
        </p:blipFill>
        <p:spPr>
          <a:xfrm>
            <a:off x="1780510" y="1414130"/>
            <a:ext cx="3184895" cy="30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6AFFCB-D699-69C9-D045-899E77E9A1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27" t="6066"/>
          <a:stretch/>
        </p:blipFill>
        <p:spPr>
          <a:xfrm>
            <a:off x="6172200" y="1605517"/>
            <a:ext cx="4740492" cy="49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4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1EAE-8C37-4996-9FA5-B852538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shared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A189-5A02-4B62-8816-204F62AB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sz="2400" dirty="0"/>
              <a:t>Shared control</a:t>
            </a:r>
            <a:endParaRPr lang="en-US" dirty="0"/>
          </a:p>
          <a:p>
            <a:pPr lvl="1" indent="-383540"/>
            <a:r>
              <a:rPr lang="en-GB" sz="2400" dirty="0"/>
              <a:t>Let the robot perform what the doctor WANT to perform</a:t>
            </a:r>
          </a:p>
          <a:p>
            <a:pPr marL="383540" indent="-383540"/>
            <a:r>
              <a:rPr lang="en-GB" sz="2400" dirty="0"/>
              <a:t>Shared control teleoperation has been widely used in many industries</a:t>
            </a:r>
          </a:p>
          <a:p>
            <a:pPr lvl="1" indent="-383540"/>
            <a:r>
              <a:rPr lang="en-GB" sz="2400" dirty="0"/>
              <a:t>Hazardous waste handling, autonomous driving, prosthetic limb </a:t>
            </a:r>
          </a:p>
          <a:p>
            <a:pPr lvl="1" indent="-383540"/>
            <a:r>
              <a:rPr lang="en-GB" dirty="0"/>
              <a:t>…</a:t>
            </a:r>
          </a:p>
          <a:p>
            <a:pPr indent="-383540"/>
            <a:r>
              <a:rPr lang="en-GB" u="sng" dirty="0"/>
              <a:t>HOWEVER, not much application is seen in the healthcare and will be the key to unlock the full potential of our remote palpation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508-25D8-44A9-8450-F8016FE3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0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1EAE-8C37-4996-9FA5-B852538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A189-5A02-4B62-8816-204F62AB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508-25D8-44A9-8450-F8016FE3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421ED3-2F91-4DF7-F50F-6E88F3B6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19" y="1620547"/>
            <a:ext cx="8134481" cy="48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1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1EAE-8C37-4996-9FA5-B852538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control: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A189-5A02-4B62-8816-204F62AB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sz="2400" dirty="0"/>
              <a:t>Step 1: phantom surface geometry reconstruction with depth camera</a:t>
            </a:r>
            <a:endParaRPr lang="en-US" dirty="0"/>
          </a:p>
          <a:p>
            <a:pPr lvl="1" indent="-383540"/>
            <a:r>
              <a:rPr lang="en-GB" sz="2400" dirty="0"/>
              <a:t>Capture RGBD data using depth camera at start of experiment</a:t>
            </a:r>
          </a:p>
          <a:p>
            <a:pPr lvl="1" indent="-383540"/>
            <a:r>
              <a:rPr lang="en-GB" sz="2400" dirty="0"/>
              <a:t>Segment patient and reference object</a:t>
            </a:r>
          </a:p>
          <a:p>
            <a:pPr lvl="1" indent="-383540"/>
            <a:r>
              <a:rPr lang="en-GB" sz="2400" dirty="0"/>
              <a:t>Calibrate desk orientation</a:t>
            </a:r>
          </a:p>
          <a:p>
            <a:pPr lvl="1" indent="-383540"/>
            <a:r>
              <a:rPr lang="en-GB" sz="2400" dirty="0"/>
              <a:t>Down sample and estimate normal direction (x, y) -&gt; (z, </a:t>
            </a:r>
            <a:r>
              <a:rPr lang="el-GR" sz="2400" dirty="0"/>
              <a:t>θ</a:t>
            </a:r>
            <a:r>
              <a:rPr lang="en-GB" sz="2400" dirty="0"/>
              <a:t>, </a:t>
            </a:r>
            <a:r>
              <a:rPr lang="el-GR" sz="2400" dirty="0"/>
              <a:t>Φ</a:t>
            </a:r>
            <a:r>
              <a:rPr lang="en-US" sz="2400" dirty="0"/>
              <a:t>)</a:t>
            </a:r>
            <a:endParaRPr lang="en-GB" sz="2400" dirty="0"/>
          </a:p>
          <a:p>
            <a:pPr marL="383540" indent="-383540"/>
            <a:r>
              <a:rPr lang="en-GB" sz="2400" dirty="0"/>
              <a:t>Step 2: Convert reconstructed geometry to robot command</a:t>
            </a:r>
          </a:p>
          <a:p>
            <a:pPr marL="913892" lvl="1" indent="-383540"/>
            <a:r>
              <a:rPr lang="en-GB" sz="2400" dirty="0"/>
              <a:t>Interpolate to find (x, y, z, </a:t>
            </a:r>
            <a:r>
              <a:rPr lang="en-GB" sz="2400" dirty="0" err="1"/>
              <a:t>rx</a:t>
            </a:r>
            <a:r>
              <a:rPr lang="en-GB" sz="2400" dirty="0"/>
              <a:t>, </a:t>
            </a:r>
            <a:r>
              <a:rPr lang="en-GB" sz="2400" dirty="0" err="1"/>
              <a:t>ry</a:t>
            </a:r>
            <a:r>
              <a:rPr lang="en-GB" sz="2400" dirty="0"/>
              <a:t>, </a:t>
            </a:r>
            <a:r>
              <a:rPr lang="en-GB" sz="2400" dirty="0" err="1"/>
              <a:t>rz</a:t>
            </a:r>
            <a:r>
              <a:rPr lang="en-GB" sz="2400" dirty="0"/>
              <a:t>) map </a:t>
            </a:r>
          </a:p>
          <a:p>
            <a:pPr lvl="1" indent="-383540"/>
            <a:r>
              <a:rPr lang="en-GB" sz="2400" dirty="0"/>
              <a:t>“+x” -&gt; “</a:t>
            </a:r>
            <a:r>
              <a:rPr lang="en-GB" sz="2400" dirty="0" err="1"/>
              <a:t>x+dx</a:t>
            </a:r>
            <a:r>
              <a:rPr lang="en-GB" sz="2400" dirty="0"/>
              <a:t>, y, z+∆z, </a:t>
            </a:r>
            <a:r>
              <a:rPr lang="en-GB" sz="2400" dirty="0" err="1"/>
              <a:t>rx</a:t>
            </a:r>
            <a:r>
              <a:rPr lang="en-GB" sz="2400" dirty="0"/>
              <a:t>+ ∆</a:t>
            </a:r>
            <a:r>
              <a:rPr lang="en-GB" sz="2400" dirty="0" err="1"/>
              <a:t>rx</a:t>
            </a:r>
            <a:r>
              <a:rPr lang="en-GB" sz="2400" dirty="0"/>
              <a:t>, </a:t>
            </a:r>
            <a:r>
              <a:rPr lang="en-GB" sz="2400" dirty="0" err="1"/>
              <a:t>ry</a:t>
            </a:r>
            <a:r>
              <a:rPr lang="en-GB" sz="2400" dirty="0"/>
              <a:t>+ ∆</a:t>
            </a:r>
            <a:r>
              <a:rPr lang="en-GB" sz="2400" dirty="0" err="1"/>
              <a:t>ry</a:t>
            </a:r>
            <a:r>
              <a:rPr lang="en-GB" sz="2400" dirty="0"/>
              <a:t>, </a:t>
            </a:r>
            <a:r>
              <a:rPr lang="en-GB" sz="2400" dirty="0" err="1"/>
              <a:t>rz</a:t>
            </a:r>
            <a:r>
              <a:rPr lang="en-GB" sz="2400" dirty="0"/>
              <a:t>+ ∆</a:t>
            </a:r>
            <a:r>
              <a:rPr lang="en-GB" sz="2400" dirty="0" err="1"/>
              <a:t>rz</a:t>
            </a:r>
            <a:r>
              <a:rPr lang="en-GB" sz="2400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508-25D8-44A9-8450-F8016FE3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B078B7-8625-E3F7-6B2B-C015866C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22860"/>
            <a:ext cx="3726180" cy="22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9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1EAE-8C37-4996-9FA5-B852538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control: tactile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A189-5A02-4B62-8816-204F62AB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Reinforcement learning to adjust the end effector orientation:</a:t>
            </a:r>
          </a:p>
          <a:p>
            <a:pPr lvl="1"/>
            <a:r>
              <a:rPr lang="en-GB" sz="2400" dirty="0"/>
              <a:t>expose the clearest local feature</a:t>
            </a:r>
          </a:p>
          <a:p>
            <a:pPr lvl="1"/>
            <a:r>
              <a:rPr lang="en-GB" sz="2400" dirty="0"/>
              <a:t>Maintain constant total force </a:t>
            </a:r>
          </a:p>
          <a:p>
            <a:pPr lvl="1"/>
            <a:r>
              <a:rPr lang="en-GB" sz="2400" dirty="0"/>
              <a:t>Receive user control override</a:t>
            </a:r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508-25D8-44A9-8450-F8016FE3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ACF14A-4791-F242-7351-DCC25088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22860"/>
            <a:ext cx="3726180" cy="22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1EAE-8C37-4996-9FA5-B852538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setup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A189-5A02-4B62-8816-204F62AB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Master side: </a:t>
            </a:r>
          </a:p>
          <a:p>
            <a:pPr lvl="1"/>
            <a:r>
              <a:rPr lang="en-GB" sz="2400" dirty="0"/>
              <a:t>Controller </a:t>
            </a:r>
          </a:p>
          <a:p>
            <a:pPr lvl="1"/>
            <a:r>
              <a:rPr lang="en-GB" sz="2400" dirty="0"/>
              <a:t>Screen with animated patient and pressure feedback overlay</a:t>
            </a:r>
          </a:p>
          <a:p>
            <a:endParaRPr lang="en-GB" sz="2400" dirty="0"/>
          </a:p>
          <a:p>
            <a:r>
              <a:rPr lang="en-GB" sz="2400" dirty="0"/>
              <a:t>Slave side:</a:t>
            </a:r>
          </a:p>
          <a:p>
            <a:pPr lvl="1"/>
            <a:r>
              <a:rPr lang="en-GB" sz="2400" dirty="0"/>
              <a:t>Depth camera</a:t>
            </a:r>
          </a:p>
          <a:p>
            <a:pPr lvl="1"/>
            <a:r>
              <a:rPr lang="en-GB" sz="2400" dirty="0"/>
              <a:t>Universal robotic arm with tactile sensor</a:t>
            </a:r>
          </a:p>
          <a:p>
            <a:pPr lvl="1"/>
            <a:r>
              <a:rPr lang="en-GB" sz="2400" dirty="0"/>
              <a:t>Phantom patient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508-25D8-44A9-8450-F8016FE3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9FD8F-BBC9-ACAF-8391-1C3FCBA86363}"/>
              </a:ext>
            </a:extLst>
          </p:cNvPr>
          <p:cNvSpPr/>
          <p:nvPr/>
        </p:nvSpPr>
        <p:spPr>
          <a:xfrm>
            <a:off x="6675120" y="354330"/>
            <a:ext cx="2331720" cy="233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 needed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072F9-1D7E-D1EF-8DEA-E4F75E8C4A97}"/>
              </a:ext>
            </a:extLst>
          </p:cNvPr>
          <p:cNvSpPr/>
          <p:nvPr/>
        </p:nvSpPr>
        <p:spPr>
          <a:xfrm>
            <a:off x="9513570" y="342900"/>
            <a:ext cx="2331720" cy="233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0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1EAE-8C37-4996-9FA5-B852538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A189-5A02-4B62-8816-204F62AB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Simple task: find nodule, trace edge</a:t>
            </a:r>
          </a:p>
          <a:p>
            <a:endParaRPr lang="en-GB" sz="2400" dirty="0"/>
          </a:p>
          <a:p>
            <a:r>
              <a:rPr lang="en-GB" sz="2400" dirty="0"/>
              <a:t>Complex task: Lumbar spine palpation</a:t>
            </a:r>
          </a:p>
          <a:p>
            <a:pPr lvl="1"/>
            <a:r>
              <a:rPr lang="en-GB" sz="2400" dirty="0"/>
              <a:t>Find lowest rib</a:t>
            </a:r>
          </a:p>
          <a:p>
            <a:pPr lvl="1"/>
            <a:r>
              <a:rPr lang="en-GB" sz="2400" dirty="0"/>
              <a:t>Go along rib to the centre to find top of lumbar spine</a:t>
            </a:r>
          </a:p>
          <a:p>
            <a:pPr lvl="1"/>
            <a:r>
              <a:rPr lang="en-GB" sz="2400" dirty="0"/>
              <a:t>Count the blobs of bones to locate specific lumbar vertebra</a:t>
            </a:r>
          </a:p>
          <a:p>
            <a:pPr lvl="1"/>
            <a:endParaRPr lang="en-GB" sz="24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508-25D8-44A9-8450-F8016FE3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B6DF5-E40D-2A11-115B-D5D6F091BB32}"/>
              </a:ext>
            </a:extLst>
          </p:cNvPr>
          <p:cNvSpPr txBox="1"/>
          <p:nvPr/>
        </p:nvSpPr>
        <p:spPr>
          <a:xfrm>
            <a:off x="6743701" y="608405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https://radiologykey.com/neonatal-and-infant-spine/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FB0B5D-1BC6-4E1B-8191-F602940A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803" y="821491"/>
            <a:ext cx="34290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2589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0248c2-2c7d-47c7-937d-12218d75bf7d" xsi:nil="true"/>
    <lcf76f155ced4ddcb4097134ff3c332f xmlns="eeb02502-b1e6-4f92-b746-cd185886db8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7DF2802AA214C89ED3608E1EBDA5E" ma:contentTypeVersion="16" ma:contentTypeDescription="Create a new document." ma:contentTypeScope="" ma:versionID="54a18f406389cb93dae55b9beef0f4b9">
  <xsd:schema xmlns:xsd="http://www.w3.org/2001/XMLSchema" xmlns:xs="http://www.w3.org/2001/XMLSchema" xmlns:p="http://schemas.microsoft.com/office/2006/metadata/properties" xmlns:ns2="eeb02502-b1e6-4f92-b746-cd185886db86" xmlns:ns3="b50248c2-2c7d-47c7-937d-12218d75bf7d" targetNamespace="http://schemas.microsoft.com/office/2006/metadata/properties" ma:root="true" ma:fieldsID="aa444a9224fef5de7464e122153c5cb6" ns2:_="" ns3:_="">
    <xsd:import namespace="eeb02502-b1e6-4f92-b746-cd185886db86"/>
    <xsd:import namespace="b50248c2-2c7d-47c7-937d-12218d75b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02502-b1e6-4f92-b746-cd185886d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a27f011-1a9c-4bbb-bffd-f61e666ec8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248c2-2c7d-47c7-937d-12218d75bf7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3a47fc6-fffa-40db-8f00-ec2b15cd7b5a}" ma:internalName="TaxCatchAll" ma:showField="CatchAllData" ma:web="b50248c2-2c7d-47c7-937d-12218d75bf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8DD1D-3CC0-4DD7-B5CA-C34467216D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F001B9-6E8B-4858-9BF7-1CA7A7A3D7E6}">
  <ds:schemaRefs>
    <ds:schemaRef ds:uri="http://schemas.microsoft.com/office/2006/metadata/properties"/>
    <ds:schemaRef ds:uri="http://schemas.microsoft.com/office/infopath/2007/PartnerControls"/>
    <ds:schemaRef ds:uri="b50248c2-2c7d-47c7-937d-12218d75bf7d"/>
    <ds:schemaRef ds:uri="eeb02502-b1e6-4f92-b746-cd185886db86"/>
  </ds:schemaRefs>
</ds:datastoreItem>
</file>

<file path=customXml/itemProps3.xml><?xml version="1.0" encoding="utf-8"?>
<ds:datastoreItem xmlns:ds="http://schemas.openxmlformats.org/officeDocument/2006/customXml" ds:itemID="{2616DCEE-7190-4C21-88E8-ADEC5A36E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b02502-b1e6-4f92-b746-cd185886db86"/>
    <ds:schemaRef ds:uri="b50248c2-2c7d-47c7-937d-12218d75b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Widescreen</PresentationFormat>
  <Paragraphs>121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Franklin Gothic Book</vt:lpstr>
      <vt:lpstr>Crop</vt:lpstr>
      <vt:lpstr>PowerPoint Presentation</vt:lpstr>
      <vt:lpstr>Palpation &amp; Remote Palpation</vt:lpstr>
      <vt:lpstr>Remote palpation: current work</vt:lpstr>
      <vt:lpstr>Solution: shared control</vt:lpstr>
      <vt:lpstr>Proposed system</vt:lpstr>
      <vt:lpstr>Shared control: Vision</vt:lpstr>
      <vt:lpstr>Shared control: tactile</vt:lpstr>
      <vt:lpstr>Experiment setup </vt:lpstr>
      <vt:lpstr>Experiment task</vt:lpstr>
      <vt:lpstr>Current progress</vt:lpstr>
      <vt:lpstr>Current Progress</vt:lpstr>
      <vt:lpstr>Next step</vt:lpstr>
      <vt:lpstr>PowerPoint Presentation</vt:lpstr>
      <vt:lpstr>PowerPoint Presentation</vt:lpstr>
      <vt:lpstr>Shared control: Vision</vt:lpstr>
      <vt:lpstr>Shared control: Tactile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婧文 赵</dc:creator>
  <cp:lastModifiedBy>Jingwen Zhao</cp:lastModifiedBy>
  <cp:revision>98</cp:revision>
  <dcterms:created xsi:type="dcterms:W3CDTF">2020-09-16T09:06:04Z</dcterms:created>
  <dcterms:modified xsi:type="dcterms:W3CDTF">2022-11-24T00:03:40Z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0x010100E3C7DF2802AA214C89ED3608E1EBDA5E</vt:lpwstr>
  </property>
  <property fmtid="{D5CDD505-2E9C-101B-9397-08002B2CF9AE}" pid="3" name="MediaServiceImageTags">
    <vt:lpwstr/>
  </property>
</Properties>
</file>