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5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89864-552C-4943-9E70-0CB0617D2C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05F9665-FE26-45BC-AB4D-B676A29FA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97A067-C809-4C03-9A0D-CB9E7D0A75CE}"/>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ED0FD086-A117-4B7A-AACD-0998A13412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78F847-3AC4-4B24-8A46-C88A0D5085A4}"/>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216892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B013C-7074-4EEF-B56C-7880412284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9AB7FF-0378-45D6-8B0A-DB14C2E256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95BDD6-BF16-4FAD-947A-F2183B8A341B}"/>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F6B26FB2-2418-4A14-B5D1-444F1324BA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60A783-4AB4-44C7-9E20-28979AEC1349}"/>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191430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92F7C9-A82F-48B0-A4C9-1E0C392E6C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61090F-4477-43C7-B2E1-20925CD8F6F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37F843-A335-4B96-999A-17DADEE80FE6}"/>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717F64BE-AF56-429C-B5E7-2ABA14A076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6E5ACD-82B1-41A6-9DCC-E736295E9D81}"/>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361948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09F31-558C-46BA-A0FC-3AD1DECBEA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76B075-54A4-4928-9C37-4BA4E3EC768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02D93B-B492-489A-B564-1E1487315059}"/>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850E7F4F-BC71-459F-9E3E-5C9C31939C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5DB34E-5E64-4225-A1FB-3DEEE11FEA37}"/>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234307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FB359-3458-4BB1-A42B-325A65C3B8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171EE4-BCBF-46BC-93BF-65C88E884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F8C4C4-0204-4CD5-B0DF-7039C93B4D4D}"/>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1ADA8495-12E3-41A3-8D9E-0EC5F14E5E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8C14A6-6B4B-45CF-B33D-D95C79968A57}"/>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173636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6C7DE-C15D-4F5D-932B-9521C20464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485809-42D8-4B84-96E7-52501CDAFC2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391D22-C32F-4DFA-9147-EA6A53EF1F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DCD6A02-962D-4634-A6A9-B22A1DABD62F}"/>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6" name="页脚占位符 5">
            <a:extLst>
              <a:ext uri="{FF2B5EF4-FFF2-40B4-BE49-F238E27FC236}">
                <a16:creationId xmlns:a16="http://schemas.microsoft.com/office/drawing/2014/main" id="{9122776F-A3D6-41A8-9E66-FE1D025A5D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89D65E-4808-423D-A57F-C222F3D11905}"/>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201445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C2A89-4651-4FC4-AEC1-FEFA0F67C1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62CDA1-1BC0-4D91-B5F2-E16DFCE95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58C928-F75C-45D5-9A5C-7D107D1044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9F5E6A-ED2C-4A97-A4B5-D28E3457B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76A1BF-C9E8-4146-B953-A6C0F74AD5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DD74084-C406-4ABE-BCF5-211C113B9984}"/>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8" name="页脚占位符 7">
            <a:extLst>
              <a:ext uri="{FF2B5EF4-FFF2-40B4-BE49-F238E27FC236}">
                <a16:creationId xmlns:a16="http://schemas.microsoft.com/office/drawing/2014/main" id="{C0B3B39C-05B1-4EEB-9671-D88FA5B32B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8A0449-7476-487E-9942-F0FDD27F2746}"/>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397073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11F67-E26B-4ECF-B26B-82044EFF7B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A1AA0F-9EFD-4F22-B322-8EF646348919}"/>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4" name="页脚占位符 3">
            <a:extLst>
              <a:ext uri="{FF2B5EF4-FFF2-40B4-BE49-F238E27FC236}">
                <a16:creationId xmlns:a16="http://schemas.microsoft.com/office/drawing/2014/main" id="{88068070-A6F2-459C-B768-9295793972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B1147-CBE7-4780-89F3-274F1D668B94}"/>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216893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40E6C1-8D23-4D20-A485-E36B05C78AD7}"/>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3" name="页脚占位符 2">
            <a:extLst>
              <a:ext uri="{FF2B5EF4-FFF2-40B4-BE49-F238E27FC236}">
                <a16:creationId xmlns:a16="http://schemas.microsoft.com/office/drawing/2014/main" id="{AF073987-5BCA-4B60-AB57-4DB0604F21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F66581-D2EA-418A-99AF-C7838C54DF77}"/>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38821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8EFB0-88E6-42F6-B0F7-34C8186D92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2420CF-171D-476F-8D5D-1CEF0D53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F3D8AEB-9DBD-411A-9933-8BE2CCD1C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342DA8-8108-432E-8BDD-2E9D8A546609}"/>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6" name="页脚占位符 5">
            <a:extLst>
              <a:ext uri="{FF2B5EF4-FFF2-40B4-BE49-F238E27FC236}">
                <a16:creationId xmlns:a16="http://schemas.microsoft.com/office/drawing/2014/main" id="{792B53AB-6084-4B87-8EEF-FB188E4882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0975BA-0DBC-4DDF-B32A-041F06FFB5D2}"/>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338636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C3783-3E5E-4505-AE7C-9B706F4218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25B4E9-0C4A-4992-8813-A07271C56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7A9EFB-C7F3-445D-9689-81046BDC4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8B62E15-B6E1-470E-87F1-F1E525482A2B}"/>
              </a:ext>
            </a:extLst>
          </p:cNvPr>
          <p:cNvSpPr>
            <a:spLocks noGrp="1"/>
          </p:cNvSpPr>
          <p:nvPr>
            <p:ph type="dt" sz="half" idx="10"/>
          </p:nvPr>
        </p:nvSpPr>
        <p:spPr/>
        <p:txBody>
          <a:bodyPr/>
          <a:lstStyle/>
          <a:p>
            <a:fld id="{81997496-812A-4260-8481-927AF8408771}" type="datetimeFigureOut">
              <a:rPr lang="zh-CN" altLang="en-US" smtClean="0"/>
              <a:t>2020/11/2</a:t>
            </a:fld>
            <a:endParaRPr lang="zh-CN" altLang="en-US"/>
          </a:p>
        </p:txBody>
      </p:sp>
      <p:sp>
        <p:nvSpPr>
          <p:cNvPr id="6" name="页脚占位符 5">
            <a:extLst>
              <a:ext uri="{FF2B5EF4-FFF2-40B4-BE49-F238E27FC236}">
                <a16:creationId xmlns:a16="http://schemas.microsoft.com/office/drawing/2014/main" id="{465ED3C8-77A4-4C1F-80F9-27A72433B0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2A51D8-DFE0-4EC5-8FBD-E21F249F13EE}"/>
              </a:ext>
            </a:extLst>
          </p:cNvPr>
          <p:cNvSpPr>
            <a:spLocks noGrp="1"/>
          </p:cNvSpPr>
          <p:nvPr>
            <p:ph type="sldNum" sz="quarter" idx="12"/>
          </p:nvPr>
        </p:nvSpPr>
        <p:spPr/>
        <p:txBody>
          <a:body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14589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BF7813-3FE9-4E7C-ACED-6D1D67215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0FF239-3A28-4A28-9B93-974630A25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E59944-311D-4198-AD4B-AB0612563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97496-812A-4260-8481-927AF8408771}" type="datetimeFigureOut">
              <a:rPr lang="zh-CN" altLang="en-US" smtClean="0"/>
              <a:t>2020/11/2</a:t>
            </a:fld>
            <a:endParaRPr lang="zh-CN" altLang="en-US"/>
          </a:p>
        </p:txBody>
      </p:sp>
      <p:sp>
        <p:nvSpPr>
          <p:cNvPr id="5" name="页脚占位符 4">
            <a:extLst>
              <a:ext uri="{FF2B5EF4-FFF2-40B4-BE49-F238E27FC236}">
                <a16:creationId xmlns:a16="http://schemas.microsoft.com/office/drawing/2014/main" id="{21444280-56E0-4A47-87D0-D0B34DB8B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F6DAED-CED4-4F28-AE19-276A1137F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56B0F-9DD0-4232-B847-3D5EF0A74641}" type="slidenum">
              <a:rPr lang="zh-CN" altLang="en-US" smtClean="0"/>
              <a:t>‹#›</a:t>
            </a:fld>
            <a:endParaRPr lang="zh-CN" altLang="en-US"/>
          </a:p>
        </p:txBody>
      </p:sp>
    </p:spTree>
    <p:extLst>
      <p:ext uri="{BB962C8B-B14F-4D97-AF65-F5344CB8AC3E}">
        <p14:creationId xmlns:p14="http://schemas.microsoft.com/office/powerpoint/2010/main" val="2598641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FE792077-56F3-4B67-A3B6-050762D510B9}"/>
              </a:ext>
            </a:extLst>
          </p:cNvPr>
          <p:cNvPicPr>
            <a:picLocks noChangeAspect="1"/>
          </p:cNvPicPr>
          <p:nvPr/>
        </p:nvPicPr>
        <p:blipFill>
          <a:blip r:embed="rId2"/>
          <a:stretch>
            <a:fillRect/>
          </a:stretch>
        </p:blipFill>
        <p:spPr>
          <a:xfrm>
            <a:off x="864393" y="1587"/>
            <a:ext cx="5919788" cy="6869668"/>
          </a:xfrm>
          <a:prstGeom prst="rect">
            <a:avLst/>
          </a:prstGeom>
        </p:spPr>
      </p:pic>
      <p:sp>
        <p:nvSpPr>
          <p:cNvPr id="39" name="矩形 38">
            <a:extLst>
              <a:ext uri="{FF2B5EF4-FFF2-40B4-BE49-F238E27FC236}">
                <a16:creationId xmlns:a16="http://schemas.microsoft.com/office/drawing/2014/main" id="{3C494005-5B8A-4507-A65C-1F1236EEC51E}"/>
              </a:ext>
            </a:extLst>
          </p:cNvPr>
          <p:cNvSpPr/>
          <p:nvPr/>
        </p:nvSpPr>
        <p:spPr>
          <a:xfrm>
            <a:off x="4620967" y="120996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出口状态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1</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92A5D8EF-C134-45BD-A66E-72B9AC1C70CE}"/>
              </a:ext>
            </a:extLst>
          </p:cNvPr>
          <p:cNvSpPr/>
          <p:nvPr/>
        </p:nvSpPr>
        <p:spPr>
          <a:xfrm>
            <a:off x="5499328" y="3410847"/>
            <a:ext cx="1234053" cy="6466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虚喷管状态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2</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grpSp>
        <p:nvGrpSpPr>
          <p:cNvPr id="49" name="组合 48">
            <a:extLst>
              <a:ext uri="{FF2B5EF4-FFF2-40B4-BE49-F238E27FC236}">
                <a16:creationId xmlns:a16="http://schemas.microsoft.com/office/drawing/2014/main" id="{605A9A20-207B-42A2-A297-287C4E0E3BF0}"/>
              </a:ext>
            </a:extLst>
          </p:cNvPr>
          <p:cNvGrpSpPr/>
          <p:nvPr/>
        </p:nvGrpSpPr>
        <p:grpSpPr>
          <a:xfrm>
            <a:off x="813593" y="1258809"/>
            <a:ext cx="5721082" cy="2272720"/>
            <a:chOff x="919162" y="443416"/>
            <a:chExt cx="5721082" cy="2272720"/>
          </a:xfrm>
        </p:grpSpPr>
        <p:pic>
          <p:nvPicPr>
            <p:cNvPr id="31" name="图片 30">
              <a:extLst>
                <a:ext uri="{FF2B5EF4-FFF2-40B4-BE49-F238E27FC236}">
                  <a16:creationId xmlns:a16="http://schemas.microsoft.com/office/drawing/2014/main" id="{74B01674-093A-4BD4-BCD7-2DC0115B759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9162" y="443416"/>
              <a:ext cx="4629149" cy="2272720"/>
            </a:xfrm>
            <a:prstGeom prst="rect">
              <a:avLst/>
            </a:prstGeom>
          </p:spPr>
        </p:pic>
        <p:sp>
          <p:nvSpPr>
            <p:cNvPr id="34" name="任意多边形: 形状 33">
              <a:extLst>
                <a:ext uri="{FF2B5EF4-FFF2-40B4-BE49-F238E27FC236}">
                  <a16:creationId xmlns:a16="http://schemas.microsoft.com/office/drawing/2014/main" id="{DF4E8E64-3F97-4C77-B001-07705A6FFFBF}"/>
                </a:ext>
              </a:extLst>
            </p:cNvPr>
            <p:cNvSpPr/>
            <p:nvPr/>
          </p:nvSpPr>
          <p:spPr>
            <a:xfrm>
              <a:off x="5274030" y="829756"/>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04B3A0FA-7DFB-4A6E-8656-AC0A44D7FB04}"/>
                </a:ext>
              </a:extLst>
            </p:cNvPr>
            <p:cNvSpPr/>
            <p:nvPr/>
          </p:nvSpPr>
          <p:spPr>
            <a:xfrm flipV="1">
              <a:off x="5274030" y="1753031"/>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F28F8C6B-5DA6-4EFC-9767-32CE71D68E8A}"/>
                </a:ext>
              </a:extLst>
            </p:cNvPr>
            <p:cNvCxnSpPr/>
            <p:nvPr/>
          </p:nvCxnSpPr>
          <p:spPr>
            <a:xfrm>
              <a:off x="5274030" y="1404791"/>
              <a:ext cx="0" cy="34824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E55C6C1-AB4C-4CE9-97DB-B6CB7801AC4E}"/>
                </a:ext>
              </a:extLst>
            </p:cNvPr>
            <p:cNvCxnSpPr>
              <a:cxnSpLocks/>
            </p:cNvCxnSpPr>
            <p:nvPr/>
          </p:nvCxnSpPr>
          <p:spPr>
            <a:xfrm>
              <a:off x="6606739" y="829756"/>
              <a:ext cx="0" cy="149831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3DDBC91-4323-48D3-A22C-6B92AB0F661B}"/>
                </a:ext>
              </a:extLst>
            </p:cNvPr>
            <p:cNvSpPr/>
            <p:nvPr/>
          </p:nvSpPr>
          <p:spPr>
            <a:xfrm>
              <a:off x="4912083" y="1383699"/>
              <a:ext cx="369012"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e</a:t>
              </a:r>
              <a:endParaRPr lang="zh-CN" altLang="en-US" dirty="0"/>
            </a:p>
          </p:txBody>
        </p:sp>
        <p:sp>
          <p:nvSpPr>
            <p:cNvPr id="48" name="矩形 47">
              <a:extLst>
                <a:ext uri="{FF2B5EF4-FFF2-40B4-BE49-F238E27FC236}">
                  <a16:creationId xmlns:a16="http://schemas.microsoft.com/office/drawing/2014/main" id="{87572FE3-CE46-4118-AA85-DAE934E02D19}"/>
                </a:ext>
              </a:extLst>
            </p:cNvPr>
            <p:cNvSpPr/>
            <p:nvPr/>
          </p:nvSpPr>
          <p:spPr>
            <a:xfrm>
              <a:off x="6203906" y="1383699"/>
              <a:ext cx="436338" cy="369332"/>
            </a:xfrm>
            <a:prstGeom prst="rect">
              <a:avLst/>
            </a:prstGeom>
          </p:spPr>
          <p:txBody>
            <a:bodyPr wrap="none">
              <a:spAutoFit/>
            </a:bodyPr>
            <a:lstStyle/>
            <a:p>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ps</a:t>
              </a:r>
              <a:endParaRPr lang="zh-CN" altLang="en-US" dirty="0"/>
            </a:p>
          </p:txBody>
        </p:sp>
      </p:grpSp>
      <p:sp>
        <p:nvSpPr>
          <p:cNvPr id="36" name="矩形 35">
            <a:extLst>
              <a:ext uri="{FF2B5EF4-FFF2-40B4-BE49-F238E27FC236}">
                <a16:creationId xmlns:a16="http://schemas.microsoft.com/office/drawing/2014/main" id="{F46C0158-D3A7-46B6-B367-25D57C27CC65}"/>
              </a:ext>
            </a:extLst>
          </p:cNvPr>
          <p:cNvSpPr/>
          <p:nvPr/>
        </p:nvSpPr>
        <p:spPr>
          <a:xfrm>
            <a:off x="2125017" y="2071859"/>
            <a:ext cx="1234053" cy="6466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滞止状态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0</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2B3BB68-53F4-4FD1-865D-2016E06B8B59}"/>
              </a:ext>
            </a:extLst>
          </p:cNvPr>
          <p:cNvSpPr/>
          <p:nvPr/>
        </p:nvSpPr>
        <p:spPr>
          <a:xfrm>
            <a:off x="2615247" y="4077835"/>
            <a:ext cx="2618024" cy="523220"/>
          </a:xfrm>
          <a:prstGeom prst="rect">
            <a:avLst/>
          </a:prstGeom>
        </p:spPr>
        <p:txBody>
          <a:bodyPr wrap="none">
            <a:spAutoFit/>
          </a:bodyPr>
          <a:lstStyle/>
          <a:p>
            <a:r>
              <a:rPr lang="zh-CN" altLang="en-US" sz="2800" b="1" dirty="0"/>
              <a:t>Birch1984 模型</a:t>
            </a:r>
          </a:p>
        </p:txBody>
      </p:sp>
      <p:sp>
        <p:nvSpPr>
          <p:cNvPr id="51" name="矩形 50">
            <a:extLst>
              <a:ext uri="{FF2B5EF4-FFF2-40B4-BE49-F238E27FC236}">
                <a16:creationId xmlns:a16="http://schemas.microsoft.com/office/drawing/2014/main" id="{97E19B7A-2937-4A38-9891-B01A6AEAD910}"/>
              </a:ext>
            </a:extLst>
          </p:cNvPr>
          <p:cNvSpPr/>
          <p:nvPr/>
        </p:nvSpPr>
        <p:spPr>
          <a:xfrm>
            <a:off x="1074816" y="4652870"/>
            <a:ext cx="5498941" cy="1200329"/>
          </a:xfrm>
          <a:prstGeom prst="rect">
            <a:avLst/>
          </a:prstGeom>
        </p:spPr>
        <p:txBody>
          <a:bodyPr wrap="square">
            <a:spAutoFit/>
          </a:bodyPr>
          <a:lstStyle/>
          <a:p>
            <a:r>
              <a:rPr lang="zh-CN" altLang="en-US" b="1" dirty="0"/>
              <a:t>模型假设：</a:t>
            </a:r>
            <a:endParaRPr lang="en-US" altLang="zh-CN" b="1" dirty="0"/>
          </a:p>
          <a:p>
            <a:r>
              <a:rPr lang="zh-CN" altLang="en-US" dirty="0"/>
              <a:t>经过虚喷管出口处的气流流量与实际出口处的流量相同，此时气流压力和温度与环境大气压力和温度相同，且气流速度等于当地声速。</a:t>
            </a:r>
          </a:p>
        </p:txBody>
      </p:sp>
      <p:sp>
        <p:nvSpPr>
          <p:cNvPr id="52" name="文本框 51">
            <a:extLst>
              <a:ext uri="{FF2B5EF4-FFF2-40B4-BE49-F238E27FC236}">
                <a16:creationId xmlns:a16="http://schemas.microsoft.com/office/drawing/2014/main" id="{14C19FE9-58B0-4476-B188-EFF0236DC64B}"/>
              </a:ext>
            </a:extLst>
          </p:cNvPr>
          <p:cNvSpPr txBox="1"/>
          <p:nvPr/>
        </p:nvSpPr>
        <p:spPr>
          <a:xfrm>
            <a:off x="924717" y="6091054"/>
            <a:ext cx="5793581"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压力：</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温度：</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速度：</a:t>
            </a:r>
            <a:r>
              <a:rPr lang="en-US" altLang="zh-CN" sz="2400" i="1" dirty="0">
                <a:latin typeface="Times New Roman" panose="02020603050405020304" pitchFamily="18" charset="0"/>
                <a:cs typeface="Times New Roman" panose="02020603050405020304" pitchFamily="18" charset="0"/>
              </a:rPr>
              <a:t>u</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a:t>
            </a:r>
            <a:endParaRPr lang="zh-CN" altLang="en-US" sz="2400" i="1" dirty="0"/>
          </a:p>
        </p:txBody>
      </p:sp>
      <p:sp>
        <p:nvSpPr>
          <p:cNvPr id="53" name="矩形 52">
            <a:extLst>
              <a:ext uri="{FF2B5EF4-FFF2-40B4-BE49-F238E27FC236}">
                <a16:creationId xmlns:a16="http://schemas.microsoft.com/office/drawing/2014/main" id="{3E666019-591C-4AD8-A0CD-83702D0A53A8}"/>
              </a:ext>
            </a:extLst>
          </p:cNvPr>
          <p:cNvSpPr/>
          <p:nvPr/>
        </p:nvSpPr>
        <p:spPr>
          <a:xfrm>
            <a:off x="2081592" y="52128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环境状态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err="1">
                <a:solidFill>
                  <a:schemeClr val="tx1"/>
                </a:solidFill>
                <a:latin typeface="Times New Roman" panose="02020603050405020304" pitchFamily="18" charset="0"/>
                <a:cs typeface="Times New Roman" panose="02020603050405020304" pitchFamily="18" charset="0"/>
              </a:rPr>
              <a:t>ρ</a:t>
            </a:r>
            <a:r>
              <a:rPr lang="en-US" altLang="zh-CN" sz="1600" i="1" baseline="-25000" dirty="0" err="1">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i="1"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a</a:t>
            </a:r>
          </a:p>
        </p:txBody>
      </p:sp>
      <p:pic>
        <p:nvPicPr>
          <p:cNvPr id="55" name="图片 54">
            <a:extLst>
              <a:ext uri="{FF2B5EF4-FFF2-40B4-BE49-F238E27FC236}">
                <a16:creationId xmlns:a16="http://schemas.microsoft.com/office/drawing/2014/main" id="{3C858973-ED53-4E7F-8C44-FEC2D8668ADF}"/>
              </a:ext>
            </a:extLst>
          </p:cNvPr>
          <p:cNvPicPr>
            <a:picLocks noChangeAspect="1"/>
          </p:cNvPicPr>
          <p:nvPr/>
        </p:nvPicPr>
        <p:blipFill>
          <a:blip r:embed="rId4"/>
          <a:stretch>
            <a:fillRect/>
          </a:stretch>
        </p:blipFill>
        <p:spPr>
          <a:xfrm>
            <a:off x="7048319" y="13255"/>
            <a:ext cx="5975649" cy="6858000"/>
          </a:xfrm>
          <a:prstGeom prst="rect">
            <a:avLst/>
          </a:prstGeom>
        </p:spPr>
      </p:pic>
    </p:spTree>
    <p:extLst>
      <p:ext uri="{BB962C8B-B14F-4D97-AF65-F5344CB8AC3E}">
        <p14:creationId xmlns:p14="http://schemas.microsoft.com/office/powerpoint/2010/main" val="330457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FE792077-56F3-4B67-A3B6-050762D510B9}"/>
              </a:ext>
            </a:extLst>
          </p:cNvPr>
          <p:cNvPicPr>
            <a:picLocks noChangeAspect="1"/>
          </p:cNvPicPr>
          <p:nvPr/>
        </p:nvPicPr>
        <p:blipFill>
          <a:blip r:embed="rId2"/>
          <a:stretch>
            <a:fillRect/>
          </a:stretch>
        </p:blipFill>
        <p:spPr>
          <a:xfrm>
            <a:off x="864393" y="1587"/>
            <a:ext cx="5919788" cy="6869668"/>
          </a:xfrm>
          <a:prstGeom prst="rect">
            <a:avLst/>
          </a:prstGeom>
        </p:spPr>
      </p:pic>
      <p:sp>
        <p:nvSpPr>
          <p:cNvPr id="39" name="矩形 38">
            <a:extLst>
              <a:ext uri="{FF2B5EF4-FFF2-40B4-BE49-F238E27FC236}">
                <a16:creationId xmlns:a16="http://schemas.microsoft.com/office/drawing/2014/main" id="{3C494005-5B8A-4507-A65C-1F1236EEC51E}"/>
              </a:ext>
            </a:extLst>
          </p:cNvPr>
          <p:cNvSpPr/>
          <p:nvPr/>
        </p:nvSpPr>
        <p:spPr>
          <a:xfrm>
            <a:off x="4620967" y="120996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出口状态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1</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92A5D8EF-C134-45BD-A66E-72B9AC1C70CE}"/>
              </a:ext>
            </a:extLst>
          </p:cNvPr>
          <p:cNvSpPr/>
          <p:nvPr/>
        </p:nvSpPr>
        <p:spPr>
          <a:xfrm>
            <a:off x="5499328" y="3410847"/>
            <a:ext cx="1234053" cy="6466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虚喷管状态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2</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grpSp>
        <p:nvGrpSpPr>
          <p:cNvPr id="49" name="组合 48">
            <a:extLst>
              <a:ext uri="{FF2B5EF4-FFF2-40B4-BE49-F238E27FC236}">
                <a16:creationId xmlns:a16="http://schemas.microsoft.com/office/drawing/2014/main" id="{605A9A20-207B-42A2-A297-287C4E0E3BF0}"/>
              </a:ext>
            </a:extLst>
          </p:cNvPr>
          <p:cNvGrpSpPr/>
          <p:nvPr/>
        </p:nvGrpSpPr>
        <p:grpSpPr>
          <a:xfrm>
            <a:off x="813593" y="1258809"/>
            <a:ext cx="5721082" cy="2272720"/>
            <a:chOff x="919162" y="443416"/>
            <a:chExt cx="5721082" cy="2272720"/>
          </a:xfrm>
        </p:grpSpPr>
        <p:pic>
          <p:nvPicPr>
            <p:cNvPr id="31" name="图片 30">
              <a:extLst>
                <a:ext uri="{FF2B5EF4-FFF2-40B4-BE49-F238E27FC236}">
                  <a16:creationId xmlns:a16="http://schemas.microsoft.com/office/drawing/2014/main" id="{74B01674-093A-4BD4-BCD7-2DC0115B759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9162" y="443416"/>
              <a:ext cx="4629149" cy="2272720"/>
            </a:xfrm>
            <a:prstGeom prst="rect">
              <a:avLst/>
            </a:prstGeom>
          </p:spPr>
        </p:pic>
        <p:sp>
          <p:nvSpPr>
            <p:cNvPr id="34" name="任意多边形: 形状 33">
              <a:extLst>
                <a:ext uri="{FF2B5EF4-FFF2-40B4-BE49-F238E27FC236}">
                  <a16:creationId xmlns:a16="http://schemas.microsoft.com/office/drawing/2014/main" id="{DF4E8E64-3F97-4C77-B001-07705A6FFFBF}"/>
                </a:ext>
              </a:extLst>
            </p:cNvPr>
            <p:cNvSpPr/>
            <p:nvPr/>
          </p:nvSpPr>
          <p:spPr>
            <a:xfrm>
              <a:off x="5274030" y="829756"/>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04B3A0FA-7DFB-4A6E-8656-AC0A44D7FB04}"/>
                </a:ext>
              </a:extLst>
            </p:cNvPr>
            <p:cNvSpPr/>
            <p:nvPr/>
          </p:nvSpPr>
          <p:spPr>
            <a:xfrm flipV="1">
              <a:off x="5274030" y="1753031"/>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F28F8C6B-5DA6-4EFC-9767-32CE71D68E8A}"/>
                </a:ext>
              </a:extLst>
            </p:cNvPr>
            <p:cNvCxnSpPr/>
            <p:nvPr/>
          </p:nvCxnSpPr>
          <p:spPr>
            <a:xfrm>
              <a:off x="5274030" y="1404791"/>
              <a:ext cx="0" cy="34824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E55C6C1-AB4C-4CE9-97DB-B6CB7801AC4E}"/>
                </a:ext>
              </a:extLst>
            </p:cNvPr>
            <p:cNvCxnSpPr>
              <a:cxnSpLocks/>
            </p:cNvCxnSpPr>
            <p:nvPr/>
          </p:nvCxnSpPr>
          <p:spPr>
            <a:xfrm>
              <a:off x="6606739" y="829756"/>
              <a:ext cx="0" cy="149831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3DDBC91-4323-48D3-A22C-6B92AB0F661B}"/>
                </a:ext>
              </a:extLst>
            </p:cNvPr>
            <p:cNvSpPr/>
            <p:nvPr/>
          </p:nvSpPr>
          <p:spPr>
            <a:xfrm>
              <a:off x="4912083" y="1383699"/>
              <a:ext cx="369012"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e</a:t>
              </a:r>
              <a:endParaRPr lang="zh-CN" altLang="en-US" dirty="0"/>
            </a:p>
          </p:txBody>
        </p:sp>
        <p:sp>
          <p:nvSpPr>
            <p:cNvPr id="48" name="矩形 47">
              <a:extLst>
                <a:ext uri="{FF2B5EF4-FFF2-40B4-BE49-F238E27FC236}">
                  <a16:creationId xmlns:a16="http://schemas.microsoft.com/office/drawing/2014/main" id="{87572FE3-CE46-4118-AA85-DAE934E02D19}"/>
                </a:ext>
              </a:extLst>
            </p:cNvPr>
            <p:cNvSpPr/>
            <p:nvPr/>
          </p:nvSpPr>
          <p:spPr>
            <a:xfrm>
              <a:off x="6203906" y="1383699"/>
              <a:ext cx="436338" cy="369332"/>
            </a:xfrm>
            <a:prstGeom prst="rect">
              <a:avLst/>
            </a:prstGeom>
          </p:spPr>
          <p:txBody>
            <a:bodyPr wrap="none">
              <a:spAutoFit/>
            </a:bodyPr>
            <a:lstStyle/>
            <a:p>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ps</a:t>
              </a:r>
              <a:endParaRPr lang="zh-CN" altLang="en-US" dirty="0"/>
            </a:p>
          </p:txBody>
        </p:sp>
      </p:grpSp>
      <p:sp>
        <p:nvSpPr>
          <p:cNvPr id="36" name="矩形 35">
            <a:extLst>
              <a:ext uri="{FF2B5EF4-FFF2-40B4-BE49-F238E27FC236}">
                <a16:creationId xmlns:a16="http://schemas.microsoft.com/office/drawing/2014/main" id="{F46C0158-D3A7-46B6-B367-25D57C27CC65}"/>
              </a:ext>
            </a:extLst>
          </p:cNvPr>
          <p:cNvSpPr/>
          <p:nvPr/>
        </p:nvSpPr>
        <p:spPr>
          <a:xfrm>
            <a:off x="2125017" y="2071859"/>
            <a:ext cx="1234053" cy="6466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滞止状态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0</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2B3BB68-53F4-4FD1-865D-2016E06B8B59}"/>
              </a:ext>
            </a:extLst>
          </p:cNvPr>
          <p:cNvSpPr/>
          <p:nvPr/>
        </p:nvSpPr>
        <p:spPr>
          <a:xfrm>
            <a:off x="2615247" y="4129099"/>
            <a:ext cx="2618024" cy="523220"/>
          </a:xfrm>
          <a:prstGeom prst="rect">
            <a:avLst/>
          </a:prstGeom>
        </p:spPr>
        <p:txBody>
          <a:bodyPr wrap="none">
            <a:spAutoFit/>
          </a:bodyPr>
          <a:lstStyle/>
          <a:p>
            <a:r>
              <a:rPr lang="zh-CN" altLang="en-US" sz="2800" b="1" dirty="0"/>
              <a:t>Birch198</a:t>
            </a:r>
            <a:r>
              <a:rPr lang="en-US" altLang="zh-CN" sz="2800" b="1" dirty="0"/>
              <a:t>7</a:t>
            </a:r>
            <a:r>
              <a:rPr lang="zh-CN" altLang="en-US" sz="2800" b="1" dirty="0"/>
              <a:t> 模型</a:t>
            </a:r>
          </a:p>
        </p:txBody>
      </p:sp>
      <p:sp>
        <p:nvSpPr>
          <p:cNvPr id="51" name="矩形 50">
            <a:extLst>
              <a:ext uri="{FF2B5EF4-FFF2-40B4-BE49-F238E27FC236}">
                <a16:creationId xmlns:a16="http://schemas.microsoft.com/office/drawing/2014/main" id="{97E19B7A-2937-4A38-9891-B01A6AEAD910}"/>
              </a:ext>
            </a:extLst>
          </p:cNvPr>
          <p:cNvSpPr/>
          <p:nvPr/>
        </p:nvSpPr>
        <p:spPr>
          <a:xfrm>
            <a:off x="1035734" y="4655038"/>
            <a:ext cx="5498941" cy="923330"/>
          </a:xfrm>
          <a:prstGeom prst="rect">
            <a:avLst/>
          </a:prstGeom>
        </p:spPr>
        <p:txBody>
          <a:bodyPr wrap="square">
            <a:spAutoFit/>
          </a:bodyPr>
          <a:lstStyle/>
          <a:p>
            <a:r>
              <a:rPr lang="zh-CN" altLang="en-US" b="1" dirty="0"/>
              <a:t>模型假设：</a:t>
            </a:r>
            <a:endParaRPr lang="en-US" altLang="zh-CN" b="1" dirty="0"/>
          </a:p>
          <a:p>
            <a:r>
              <a:rPr lang="zh-CN" altLang="en-US" dirty="0"/>
              <a:t>经过虚喷管出口处的气流流量与实际出口处的流量相同，此时气流压力和温度与环境大气压力和温度相同。</a:t>
            </a:r>
          </a:p>
        </p:txBody>
      </p:sp>
      <p:sp>
        <p:nvSpPr>
          <p:cNvPr id="52" name="文本框 51">
            <a:extLst>
              <a:ext uri="{FF2B5EF4-FFF2-40B4-BE49-F238E27FC236}">
                <a16:creationId xmlns:a16="http://schemas.microsoft.com/office/drawing/2014/main" id="{14C19FE9-58B0-4476-B188-EFF0236DC64B}"/>
              </a:ext>
            </a:extLst>
          </p:cNvPr>
          <p:cNvSpPr txBox="1"/>
          <p:nvPr/>
        </p:nvSpPr>
        <p:spPr>
          <a:xfrm>
            <a:off x="1674136" y="5945105"/>
            <a:ext cx="5160845"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压力：</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温度：</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a       </a:t>
            </a:r>
            <a:endParaRPr lang="zh-CN" altLang="en-US" sz="2400" dirty="0"/>
          </a:p>
        </p:txBody>
      </p:sp>
      <p:sp>
        <p:nvSpPr>
          <p:cNvPr id="18" name="矩形 17">
            <a:extLst>
              <a:ext uri="{FF2B5EF4-FFF2-40B4-BE49-F238E27FC236}">
                <a16:creationId xmlns:a16="http://schemas.microsoft.com/office/drawing/2014/main" id="{C3ECD606-E2F2-423C-B498-81FEC2CF5361}"/>
              </a:ext>
            </a:extLst>
          </p:cNvPr>
          <p:cNvSpPr/>
          <p:nvPr/>
        </p:nvSpPr>
        <p:spPr>
          <a:xfrm>
            <a:off x="2081592" y="52128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环境状态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err="1">
                <a:solidFill>
                  <a:schemeClr val="tx1"/>
                </a:solidFill>
                <a:latin typeface="Times New Roman" panose="02020603050405020304" pitchFamily="18" charset="0"/>
                <a:cs typeface="Times New Roman" panose="02020603050405020304" pitchFamily="18" charset="0"/>
              </a:rPr>
              <a:t>ρ</a:t>
            </a:r>
            <a:r>
              <a:rPr lang="en-US" altLang="zh-CN" sz="1600" i="1" baseline="-25000" dirty="0" err="1">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i="1"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a</a:t>
            </a:r>
          </a:p>
        </p:txBody>
      </p:sp>
      <p:pic>
        <p:nvPicPr>
          <p:cNvPr id="2" name="图片 1">
            <a:extLst>
              <a:ext uri="{FF2B5EF4-FFF2-40B4-BE49-F238E27FC236}">
                <a16:creationId xmlns:a16="http://schemas.microsoft.com/office/drawing/2014/main" id="{23583714-BAA6-4B32-A2FE-09D1EC95A5F4}"/>
              </a:ext>
            </a:extLst>
          </p:cNvPr>
          <p:cNvPicPr>
            <a:picLocks noChangeAspect="1"/>
          </p:cNvPicPr>
          <p:nvPr/>
        </p:nvPicPr>
        <p:blipFill>
          <a:blip r:embed="rId4"/>
          <a:stretch>
            <a:fillRect/>
          </a:stretch>
        </p:blipFill>
        <p:spPr>
          <a:xfrm>
            <a:off x="7237814" y="0"/>
            <a:ext cx="6012160" cy="6858000"/>
          </a:xfrm>
          <a:prstGeom prst="rect">
            <a:avLst/>
          </a:prstGeom>
        </p:spPr>
      </p:pic>
    </p:spTree>
    <p:extLst>
      <p:ext uri="{BB962C8B-B14F-4D97-AF65-F5344CB8AC3E}">
        <p14:creationId xmlns:p14="http://schemas.microsoft.com/office/powerpoint/2010/main" val="286833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FE792077-56F3-4B67-A3B6-050762D510B9}"/>
              </a:ext>
            </a:extLst>
          </p:cNvPr>
          <p:cNvPicPr>
            <a:picLocks noChangeAspect="1"/>
          </p:cNvPicPr>
          <p:nvPr/>
        </p:nvPicPr>
        <p:blipFill>
          <a:blip r:embed="rId2"/>
          <a:stretch>
            <a:fillRect/>
          </a:stretch>
        </p:blipFill>
        <p:spPr>
          <a:xfrm>
            <a:off x="864393" y="1587"/>
            <a:ext cx="5919788" cy="6869668"/>
          </a:xfrm>
          <a:prstGeom prst="rect">
            <a:avLst/>
          </a:prstGeom>
        </p:spPr>
      </p:pic>
      <p:sp>
        <p:nvSpPr>
          <p:cNvPr id="39" name="矩形 38">
            <a:extLst>
              <a:ext uri="{FF2B5EF4-FFF2-40B4-BE49-F238E27FC236}">
                <a16:creationId xmlns:a16="http://schemas.microsoft.com/office/drawing/2014/main" id="{3C494005-5B8A-4507-A65C-1F1236EEC51E}"/>
              </a:ext>
            </a:extLst>
          </p:cNvPr>
          <p:cNvSpPr/>
          <p:nvPr/>
        </p:nvSpPr>
        <p:spPr>
          <a:xfrm>
            <a:off x="4620967" y="120996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出口状态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1</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92A5D8EF-C134-45BD-A66E-72B9AC1C70CE}"/>
              </a:ext>
            </a:extLst>
          </p:cNvPr>
          <p:cNvSpPr/>
          <p:nvPr/>
        </p:nvSpPr>
        <p:spPr>
          <a:xfrm>
            <a:off x="5499328" y="3410847"/>
            <a:ext cx="1234053" cy="6466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虚喷管状态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2</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grpSp>
        <p:nvGrpSpPr>
          <p:cNvPr id="49" name="组合 48">
            <a:extLst>
              <a:ext uri="{FF2B5EF4-FFF2-40B4-BE49-F238E27FC236}">
                <a16:creationId xmlns:a16="http://schemas.microsoft.com/office/drawing/2014/main" id="{605A9A20-207B-42A2-A297-287C4E0E3BF0}"/>
              </a:ext>
            </a:extLst>
          </p:cNvPr>
          <p:cNvGrpSpPr/>
          <p:nvPr/>
        </p:nvGrpSpPr>
        <p:grpSpPr>
          <a:xfrm>
            <a:off x="813593" y="1258809"/>
            <a:ext cx="5721082" cy="2272720"/>
            <a:chOff x="919162" y="443416"/>
            <a:chExt cx="5721082" cy="2272720"/>
          </a:xfrm>
        </p:grpSpPr>
        <p:pic>
          <p:nvPicPr>
            <p:cNvPr id="31" name="图片 30">
              <a:extLst>
                <a:ext uri="{FF2B5EF4-FFF2-40B4-BE49-F238E27FC236}">
                  <a16:creationId xmlns:a16="http://schemas.microsoft.com/office/drawing/2014/main" id="{74B01674-093A-4BD4-BCD7-2DC0115B759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9162" y="443416"/>
              <a:ext cx="4629149" cy="2272720"/>
            </a:xfrm>
            <a:prstGeom prst="rect">
              <a:avLst/>
            </a:prstGeom>
          </p:spPr>
        </p:pic>
        <p:sp>
          <p:nvSpPr>
            <p:cNvPr id="34" name="任意多边形: 形状 33">
              <a:extLst>
                <a:ext uri="{FF2B5EF4-FFF2-40B4-BE49-F238E27FC236}">
                  <a16:creationId xmlns:a16="http://schemas.microsoft.com/office/drawing/2014/main" id="{DF4E8E64-3F97-4C77-B001-07705A6FFFBF}"/>
                </a:ext>
              </a:extLst>
            </p:cNvPr>
            <p:cNvSpPr/>
            <p:nvPr/>
          </p:nvSpPr>
          <p:spPr>
            <a:xfrm>
              <a:off x="5274030" y="829756"/>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04B3A0FA-7DFB-4A6E-8656-AC0A44D7FB04}"/>
                </a:ext>
              </a:extLst>
            </p:cNvPr>
            <p:cNvSpPr/>
            <p:nvPr/>
          </p:nvSpPr>
          <p:spPr>
            <a:xfrm flipV="1">
              <a:off x="5274030" y="1753031"/>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F28F8C6B-5DA6-4EFC-9767-32CE71D68E8A}"/>
                </a:ext>
              </a:extLst>
            </p:cNvPr>
            <p:cNvCxnSpPr/>
            <p:nvPr/>
          </p:nvCxnSpPr>
          <p:spPr>
            <a:xfrm>
              <a:off x="5274030" y="1404791"/>
              <a:ext cx="0" cy="34824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E55C6C1-AB4C-4CE9-97DB-B6CB7801AC4E}"/>
                </a:ext>
              </a:extLst>
            </p:cNvPr>
            <p:cNvCxnSpPr>
              <a:cxnSpLocks/>
            </p:cNvCxnSpPr>
            <p:nvPr/>
          </p:nvCxnSpPr>
          <p:spPr>
            <a:xfrm>
              <a:off x="6606739" y="829756"/>
              <a:ext cx="0" cy="149831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3DDBC91-4323-48D3-A22C-6B92AB0F661B}"/>
                </a:ext>
              </a:extLst>
            </p:cNvPr>
            <p:cNvSpPr/>
            <p:nvPr/>
          </p:nvSpPr>
          <p:spPr>
            <a:xfrm>
              <a:off x="4912083" y="1383699"/>
              <a:ext cx="369012"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e</a:t>
              </a:r>
              <a:endParaRPr lang="zh-CN" altLang="en-US" dirty="0"/>
            </a:p>
          </p:txBody>
        </p:sp>
        <p:sp>
          <p:nvSpPr>
            <p:cNvPr id="48" name="矩形 47">
              <a:extLst>
                <a:ext uri="{FF2B5EF4-FFF2-40B4-BE49-F238E27FC236}">
                  <a16:creationId xmlns:a16="http://schemas.microsoft.com/office/drawing/2014/main" id="{87572FE3-CE46-4118-AA85-DAE934E02D19}"/>
                </a:ext>
              </a:extLst>
            </p:cNvPr>
            <p:cNvSpPr/>
            <p:nvPr/>
          </p:nvSpPr>
          <p:spPr>
            <a:xfrm>
              <a:off x="6203906" y="1383699"/>
              <a:ext cx="436338" cy="369332"/>
            </a:xfrm>
            <a:prstGeom prst="rect">
              <a:avLst/>
            </a:prstGeom>
          </p:spPr>
          <p:txBody>
            <a:bodyPr wrap="none">
              <a:spAutoFit/>
            </a:bodyPr>
            <a:lstStyle/>
            <a:p>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ps</a:t>
              </a:r>
              <a:endParaRPr lang="zh-CN" altLang="en-US" dirty="0"/>
            </a:p>
          </p:txBody>
        </p:sp>
      </p:grpSp>
      <p:sp>
        <p:nvSpPr>
          <p:cNvPr id="36" name="矩形 35">
            <a:extLst>
              <a:ext uri="{FF2B5EF4-FFF2-40B4-BE49-F238E27FC236}">
                <a16:creationId xmlns:a16="http://schemas.microsoft.com/office/drawing/2014/main" id="{F46C0158-D3A7-46B6-B367-25D57C27CC65}"/>
              </a:ext>
            </a:extLst>
          </p:cNvPr>
          <p:cNvSpPr/>
          <p:nvPr/>
        </p:nvSpPr>
        <p:spPr>
          <a:xfrm>
            <a:off x="2125017" y="2071859"/>
            <a:ext cx="1234053" cy="6466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滞止状态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0</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2B3BB68-53F4-4FD1-865D-2016E06B8B59}"/>
              </a:ext>
            </a:extLst>
          </p:cNvPr>
          <p:cNvSpPr/>
          <p:nvPr/>
        </p:nvSpPr>
        <p:spPr>
          <a:xfrm>
            <a:off x="2581583" y="4131818"/>
            <a:ext cx="2651688" cy="523220"/>
          </a:xfrm>
          <a:prstGeom prst="rect">
            <a:avLst/>
          </a:prstGeom>
        </p:spPr>
        <p:txBody>
          <a:bodyPr wrap="none">
            <a:spAutoFit/>
          </a:bodyPr>
          <a:lstStyle/>
          <a:p>
            <a:r>
              <a:rPr lang="en-US" altLang="zh-CN" sz="2800" b="1" dirty="0"/>
              <a:t>Ewan1986</a:t>
            </a:r>
            <a:r>
              <a:rPr lang="zh-CN" altLang="en-US" sz="2800" b="1" dirty="0"/>
              <a:t> 模型</a:t>
            </a:r>
          </a:p>
        </p:txBody>
      </p:sp>
      <p:sp>
        <p:nvSpPr>
          <p:cNvPr id="51" name="矩形 50">
            <a:extLst>
              <a:ext uri="{FF2B5EF4-FFF2-40B4-BE49-F238E27FC236}">
                <a16:creationId xmlns:a16="http://schemas.microsoft.com/office/drawing/2014/main" id="{97E19B7A-2937-4A38-9891-B01A6AEAD910}"/>
              </a:ext>
            </a:extLst>
          </p:cNvPr>
          <p:cNvSpPr/>
          <p:nvPr/>
        </p:nvSpPr>
        <p:spPr>
          <a:xfrm>
            <a:off x="1035734" y="4655038"/>
            <a:ext cx="5498941" cy="1200329"/>
          </a:xfrm>
          <a:prstGeom prst="rect">
            <a:avLst/>
          </a:prstGeom>
        </p:spPr>
        <p:txBody>
          <a:bodyPr wrap="square">
            <a:spAutoFit/>
          </a:bodyPr>
          <a:lstStyle/>
          <a:p>
            <a:r>
              <a:rPr lang="zh-CN" altLang="en-US" b="1" dirty="0"/>
              <a:t>模型假设：</a:t>
            </a:r>
            <a:endParaRPr lang="en-US" altLang="zh-CN" b="1" dirty="0"/>
          </a:p>
          <a:p>
            <a:r>
              <a:rPr lang="zh-CN" altLang="en-US" dirty="0"/>
              <a:t>经过虚喷管出口处的气流流量与实际出口处的流量相同，此时气流温度与实际泄漏出口处的温度相同，且气流速度等于当地声速。</a:t>
            </a:r>
          </a:p>
        </p:txBody>
      </p:sp>
      <p:sp>
        <p:nvSpPr>
          <p:cNvPr id="52" name="文本框 51">
            <a:extLst>
              <a:ext uri="{FF2B5EF4-FFF2-40B4-BE49-F238E27FC236}">
                <a16:creationId xmlns:a16="http://schemas.microsoft.com/office/drawing/2014/main" id="{14C19FE9-58B0-4476-B188-EFF0236DC64B}"/>
              </a:ext>
            </a:extLst>
          </p:cNvPr>
          <p:cNvSpPr txBox="1"/>
          <p:nvPr/>
        </p:nvSpPr>
        <p:spPr>
          <a:xfrm>
            <a:off x="915193" y="6091054"/>
            <a:ext cx="5919788"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压力：</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温度：</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速度：</a:t>
            </a:r>
            <a:r>
              <a:rPr lang="en-US" altLang="zh-CN" sz="2400" i="1" dirty="0">
                <a:latin typeface="Times New Roman" panose="02020603050405020304" pitchFamily="18" charset="0"/>
                <a:cs typeface="Times New Roman" panose="02020603050405020304" pitchFamily="18" charset="0"/>
              </a:rPr>
              <a:t>u</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a:t>
            </a:r>
            <a:endParaRPr lang="zh-CN" altLang="en-US" sz="2400" dirty="0"/>
          </a:p>
        </p:txBody>
      </p:sp>
      <p:sp>
        <p:nvSpPr>
          <p:cNvPr id="18" name="矩形 17">
            <a:extLst>
              <a:ext uri="{FF2B5EF4-FFF2-40B4-BE49-F238E27FC236}">
                <a16:creationId xmlns:a16="http://schemas.microsoft.com/office/drawing/2014/main" id="{9960CC1B-BE87-443C-A146-B3FF0F02DD92}"/>
              </a:ext>
            </a:extLst>
          </p:cNvPr>
          <p:cNvSpPr/>
          <p:nvPr/>
        </p:nvSpPr>
        <p:spPr>
          <a:xfrm>
            <a:off x="2081592" y="52128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环境状态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err="1">
                <a:solidFill>
                  <a:schemeClr val="tx1"/>
                </a:solidFill>
                <a:latin typeface="Times New Roman" panose="02020603050405020304" pitchFamily="18" charset="0"/>
                <a:cs typeface="Times New Roman" panose="02020603050405020304" pitchFamily="18" charset="0"/>
              </a:rPr>
              <a:t>ρ</a:t>
            </a:r>
            <a:r>
              <a:rPr lang="en-US" altLang="zh-CN" sz="1600" i="1" baseline="-25000" dirty="0" err="1">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i="1"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a</a:t>
            </a:r>
          </a:p>
        </p:txBody>
      </p:sp>
      <p:pic>
        <p:nvPicPr>
          <p:cNvPr id="2" name="图片 1">
            <a:extLst>
              <a:ext uri="{FF2B5EF4-FFF2-40B4-BE49-F238E27FC236}">
                <a16:creationId xmlns:a16="http://schemas.microsoft.com/office/drawing/2014/main" id="{9F4110FE-6DDF-4F2C-A9B5-D29012FEF16E}"/>
              </a:ext>
            </a:extLst>
          </p:cNvPr>
          <p:cNvPicPr>
            <a:picLocks noChangeAspect="1"/>
          </p:cNvPicPr>
          <p:nvPr/>
        </p:nvPicPr>
        <p:blipFill>
          <a:blip r:embed="rId4"/>
          <a:stretch>
            <a:fillRect/>
          </a:stretch>
        </p:blipFill>
        <p:spPr>
          <a:xfrm>
            <a:off x="7206760" y="13255"/>
            <a:ext cx="6012160" cy="6858000"/>
          </a:xfrm>
          <a:prstGeom prst="rect">
            <a:avLst/>
          </a:prstGeom>
        </p:spPr>
      </p:pic>
    </p:spTree>
    <p:extLst>
      <p:ext uri="{BB962C8B-B14F-4D97-AF65-F5344CB8AC3E}">
        <p14:creationId xmlns:p14="http://schemas.microsoft.com/office/powerpoint/2010/main" val="123277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FE792077-56F3-4B67-A3B6-050762D510B9}"/>
              </a:ext>
            </a:extLst>
          </p:cNvPr>
          <p:cNvPicPr>
            <a:picLocks noChangeAspect="1"/>
          </p:cNvPicPr>
          <p:nvPr/>
        </p:nvPicPr>
        <p:blipFill>
          <a:blip r:embed="rId2"/>
          <a:stretch>
            <a:fillRect/>
          </a:stretch>
        </p:blipFill>
        <p:spPr>
          <a:xfrm>
            <a:off x="864393" y="1587"/>
            <a:ext cx="5919788" cy="6869668"/>
          </a:xfrm>
          <a:prstGeom prst="rect">
            <a:avLst/>
          </a:prstGeom>
        </p:spPr>
      </p:pic>
      <p:sp>
        <p:nvSpPr>
          <p:cNvPr id="39" name="矩形 38">
            <a:extLst>
              <a:ext uri="{FF2B5EF4-FFF2-40B4-BE49-F238E27FC236}">
                <a16:creationId xmlns:a16="http://schemas.microsoft.com/office/drawing/2014/main" id="{3C494005-5B8A-4507-A65C-1F1236EEC51E}"/>
              </a:ext>
            </a:extLst>
          </p:cNvPr>
          <p:cNvSpPr/>
          <p:nvPr/>
        </p:nvSpPr>
        <p:spPr>
          <a:xfrm>
            <a:off x="4620967" y="120996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出口状态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1</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92A5D8EF-C134-45BD-A66E-72B9AC1C70CE}"/>
              </a:ext>
            </a:extLst>
          </p:cNvPr>
          <p:cNvSpPr/>
          <p:nvPr/>
        </p:nvSpPr>
        <p:spPr>
          <a:xfrm>
            <a:off x="5499328" y="3410847"/>
            <a:ext cx="1234053" cy="6466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虚喷管状态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2</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grpSp>
        <p:nvGrpSpPr>
          <p:cNvPr id="49" name="组合 48">
            <a:extLst>
              <a:ext uri="{FF2B5EF4-FFF2-40B4-BE49-F238E27FC236}">
                <a16:creationId xmlns:a16="http://schemas.microsoft.com/office/drawing/2014/main" id="{605A9A20-207B-42A2-A297-287C4E0E3BF0}"/>
              </a:ext>
            </a:extLst>
          </p:cNvPr>
          <p:cNvGrpSpPr/>
          <p:nvPr/>
        </p:nvGrpSpPr>
        <p:grpSpPr>
          <a:xfrm>
            <a:off x="813593" y="1258809"/>
            <a:ext cx="5721082" cy="2272720"/>
            <a:chOff x="919162" y="443416"/>
            <a:chExt cx="5721082" cy="2272720"/>
          </a:xfrm>
        </p:grpSpPr>
        <p:pic>
          <p:nvPicPr>
            <p:cNvPr id="31" name="图片 30">
              <a:extLst>
                <a:ext uri="{FF2B5EF4-FFF2-40B4-BE49-F238E27FC236}">
                  <a16:creationId xmlns:a16="http://schemas.microsoft.com/office/drawing/2014/main" id="{74B01674-093A-4BD4-BCD7-2DC0115B759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9162" y="443416"/>
              <a:ext cx="4629149" cy="2272720"/>
            </a:xfrm>
            <a:prstGeom prst="rect">
              <a:avLst/>
            </a:prstGeom>
          </p:spPr>
        </p:pic>
        <p:sp>
          <p:nvSpPr>
            <p:cNvPr id="34" name="任意多边形: 形状 33">
              <a:extLst>
                <a:ext uri="{FF2B5EF4-FFF2-40B4-BE49-F238E27FC236}">
                  <a16:creationId xmlns:a16="http://schemas.microsoft.com/office/drawing/2014/main" id="{DF4E8E64-3F97-4C77-B001-07705A6FFFBF}"/>
                </a:ext>
              </a:extLst>
            </p:cNvPr>
            <p:cNvSpPr/>
            <p:nvPr/>
          </p:nvSpPr>
          <p:spPr>
            <a:xfrm>
              <a:off x="5274030" y="829756"/>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04B3A0FA-7DFB-4A6E-8656-AC0A44D7FB04}"/>
                </a:ext>
              </a:extLst>
            </p:cNvPr>
            <p:cNvSpPr/>
            <p:nvPr/>
          </p:nvSpPr>
          <p:spPr>
            <a:xfrm flipV="1">
              <a:off x="5274030" y="1753031"/>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F28F8C6B-5DA6-4EFC-9767-32CE71D68E8A}"/>
                </a:ext>
              </a:extLst>
            </p:cNvPr>
            <p:cNvCxnSpPr/>
            <p:nvPr/>
          </p:nvCxnSpPr>
          <p:spPr>
            <a:xfrm>
              <a:off x="5274030" y="1404791"/>
              <a:ext cx="0" cy="34824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E55C6C1-AB4C-4CE9-97DB-B6CB7801AC4E}"/>
                </a:ext>
              </a:extLst>
            </p:cNvPr>
            <p:cNvCxnSpPr>
              <a:cxnSpLocks/>
            </p:cNvCxnSpPr>
            <p:nvPr/>
          </p:nvCxnSpPr>
          <p:spPr>
            <a:xfrm>
              <a:off x="6606739" y="829756"/>
              <a:ext cx="0" cy="149831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3DDBC91-4323-48D3-A22C-6B92AB0F661B}"/>
                </a:ext>
              </a:extLst>
            </p:cNvPr>
            <p:cNvSpPr/>
            <p:nvPr/>
          </p:nvSpPr>
          <p:spPr>
            <a:xfrm>
              <a:off x="4912083" y="1383699"/>
              <a:ext cx="369012"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e</a:t>
              </a:r>
              <a:endParaRPr lang="zh-CN" altLang="en-US" dirty="0"/>
            </a:p>
          </p:txBody>
        </p:sp>
        <p:sp>
          <p:nvSpPr>
            <p:cNvPr id="48" name="矩形 47">
              <a:extLst>
                <a:ext uri="{FF2B5EF4-FFF2-40B4-BE49-F238E27FC236}">
                  <a16:creationId xmlns:a16="http://schemas.microsoft.com/office/drawing/2014/main" id="{87572FE3-CE46-4118-AA85-DAE934E02D19}"/>
                </a:ext>
              </a:extLst>
            </p:cNvPr>
            <p:cNvSpPr/>
            <p:nvPr/>
          </p:nvSpPr>
          <p:spPr>
            <a:xfrm>
              <a:off x="6203906" y="1383699"/>
              <a:ext cx="436338" cy="369332"/>
            </a:xfrm>
            <a:prstGeom prst="rect">
              <a:avLst/>
            </a:prstGeom>
          </p:spPr>
          <p:txBody>
            <a:bodyPr wrap="none">
              <a:spAutoFit/>
            </a:bodyPr>
            <a:lstStyle/>
            <a:p>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ps</a:t>
              </a:r>
              <a:endParaRPr lang="zh-CN" altLang="en-US" dirty="0"/>
            </a:p>
          </p:txBody>
        </p:sp>
      </p:grpSp>
      <p:sp>
        <p:nvSpPr>
          <p:cNvPr id="36" name="矩形 35">
            <a:extLst>
              <a:ext uri="{FF2B5EF4-FFF2-40B4-BE49-F238E27FC236}">
                <a16:creationId xmlns:a16="http://schemas.microsoft.com/office/drawing/2014/main" id="{F46C0158-D3A7-46B6-B367-25D57C27CC65}"/>
              </a:ext>
            </a:extLst>
          </p:cNvPr>
          <p:cNvSpPr/>
          <p:nvPr/>
        </p:nvSpPr>
        <p:spPr>
          <a:xfrm>
            <a:off x="2125017" y="2071859"/>
            <a:ext cx="1234053" cy="6466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滞止状态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0</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2B3BB68-53F4-4FD1-865D-2016E06B8B59}"/>
              </a:ext>
            </a:extLst>
          </p:cNvPr>
          <p:cNvSpPr/>
          <p:nvPr/>
        </p:nvSpPr>
        <p:spPr>
          <a:xfrm>
            <a:off x="2515986" y="4131818"/>
            <a:ext cx="2762295" cy="523220"/>
          </a:xfrm>
          <a:prstGeom prst="rect">
            <a:avLst/>
          </a:prstGeom>
        </p:spPr>
        <p:txBody>
          <a:bodyPr wrap="none">
            <a:spAutoFit/>
          </a:bodyPr>
          <a:lstStyle/>
          <a:p>
            <a:r>
              <a:rPr lang="en-US" altLang="zh-CN" sz="2800" b="1" dirty="0"/>
              <a:t>Yuceil2002</a:t>
            </a:r>
            <a:r>
              <a:rPr lang="zh-CN" altLang="en-US" sz="2800" b="1" dirty="0"/>
              <a:t> 模型</a:t>
            </a:r>
          </a:p>
        </p:txBody>
      </p:sp>
      <p:sp>
        <p:nvSpPr>
          <p:cNvPr id="51" name="矩形 50">
            <a:extLst>
              <a:ext uri="{FF2B5EF4-FFF2-40B4-BE49-F238E27FC236}">
                <a16:creationId xmlns:a16="http://schemas.microsoft.com/office/drawing/2014/main" id="{97E19B7A-2937-4A38-9891-B01A6AEAD910}"/>
              </a:ext>
            </a:extLst>
          </p:cNvPr>
          <p:cNvSpPr/>
          <p:nvPr/>
        </p:nvSpPr>
        <p:spPr>
          <a:xfrm>
            <a:off x="1035734" y="4655038"/>
            <a:ext cx="5498941" cy="1200329"/>
          </a:xfrm>
          <a:prstGeom prst="rect">
            <a:avLst/>
          </a:prstGeom>
        </p:spPr>
        <p:txBody>
          <a:bodyPr wrap="square">
            <a:spAutoFit/>
          </a:bodyPr>
          <a:lstStyle/>
          <a:p>
            <a:r>
              <a:rPr lang="zh-CN" altLang="en-US" b="1" dirty="0"/>
              <a:t>模型假设：</a:t>
            </a:r>
            <a:endParaRPr lang="en-US" altLang="zh-CN" b="1" dirty="0"/>
          </a:p>
          <a:p>
            <a:r>
              <a:rPr lang="zh-CN" altLang="en-US" dirty="0"/>
              <a:t>经过虚喷管出口处的气流流量与实际出口处的流量相同，假设在虚喷管出口处气流的压力等于环境大的压力。</a:t>
            </a:r>
          </a:p>
        </p:txBody>
      </p:sp>
      <p:sp>
        <p:nvSpPr>
          <p:cNvPr id="52" name="文本框 51">
            <a:extLst>
              <a:ext uri="{FF2B5EF4-FFF2-40B4-BE49-F238E27FC236}">
                <a16:creationId xmlns:a16="http://schemas.microsoft.com/office/drawing/2014/main" id="{14C19FE9-58B0-4476-B188-EFF0236DC64B}"/>
              </a:ext>
            </a:extLst>
          </p:cNvPr>
          <p:cNvSpPr txBox="1"/>
          <p:nvPr/>
        </p:nvSpPr>
        <p:spPr>
          <a:xfrm>
            <a:off x="2915867" y="5991272"/>
            <a:ext cx="1962531"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压力：</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a</a:t>
            </a:r>
            <a:endParaRPr lang="zh-CN" altLang="en-US" sz="2400" dirty="0"/>
          </a:p>
        </p:txBody>
      </p:sp>
      <p:sp>
        <p:nvSpPr>
          <p:cNvPr id="18" name="矩形 17">
            <a:extLst>
              <a:ext uri="{FF2B5EF4-FFF2-40B4-BE49-F238E27FC236}">
                <a16:creationId xmlns:a16="http://schemas.microsoft.com/office/drawing/2014/main" id="{0F718161-A7DE-497C-BF73-37B45A1D6CC5}"/>
              </a:ext>
            </a:extLst>
          </p:cNvPr>
          <p:cNvSpPr/>
          <p:nvPr/>
        </p:nvSpPr>
        <p:spPr>
          <a:xfrm>
            <a:off x="2081592" y="52128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环境状态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err="1">
                <a:solidFill>
                  <a:schemeClr val="tx1"/>
                </a:solidFill>
                <a:latin typeface="Times New Roman" panose="02020603050405020304" pitchFamily="18" charset="0"/>
                <a:cs typeface="Times New Roman" panose="02020603050405020304" pitchFamily="18" charset="0"/>
              </a:rPr>
              <a:t>ρ</a:t>
            </a:r>
            <a:r>
              <a:rPr lang="en-US" altLang="zh-CN" sz="1600" i="1" baseline="-25000" dirty="0" err="1">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i="1"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a</a:t>
            </a:r>
          </a:p>
        </p:txBody>
      </p:sp>
      <p:pic>
        <p:nvPicPr>
          <p:cNvPr id="2" name="图片 1">
            <a:extLst>
              <a:ext uri="{FF2B5EF4-FFF2-40B4-BE49-F238E27FC236}">
                <a16:creationId xmlns:a16="http://schemas.microsoft.com/office/drawing/2014/main" id="{2AE99655-384C-40BB-ADE3-20DF4FDEDFA6}"/>
              </a:ext>
            </a:extLst>
          </p:cNvPr>
          <p:cNvPicPr>
            <a:picLocks noChangeAspect="1"/>
          </p:cNvPicPr>
          <p:nvPr/>
        </p:nvPicPr>
        <p:blipFill>
          <a:blip r:embed="rId4"/>
          <a:stretch>
            <a:fillRect/>
          </a:stretch>
        </p:blipFill>
        <p:spPr>
          <a:xfrm>
            <a:off x="6834981" y="13255"/>
            <a:ext cx="5963479" cy="6858000"/>
          </a:xfrm>
          <a:prstGeom prst="rect">
            <a:avLst/>
          </a:prstGeom>
        </p:spPr>
      </p:pic>
    </p:spTree>
    <p:extLst>
      <p:ext uri="{BB962C8B-B14F-4D97-AF65-F5344CB8AC3E}">
        <p14:creationId xmlns:p14="http://schemas.microsoft.com/office/powerpoint/2010/main" val="379960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FE792077-56F3-4B67-A3B6-050762D510B9}"/>
              </a:ext>
            </a:extLst>
          </p:cNvPr>
          <p:cNvPicPr>
            <a:picLocks noChangeAspect="1"/>
          </p:cNvPicPr>
          <p:nvPr/>
        </p:nvPicPr>
        <p:blipFill>
          <a:blip r:embed="rId2"/>
          <a:stretch>
            <a:fillRect/>
          </a:stretch>
        </p:blipFill>
        <p:spPr>
          <a:xfrm>
            <a:off x="864393" y="1587"/>
            <a:ext cx="5919788" cy="6869668"/>
          </a:xfrm>
          <a:prstGeom prst="rect">
            <a:avLst/>
          </a:prstGeom>
        </p:spPr>
      </p:pic>
      <p:sp>
        <p:nvSpPr>
          <p:cNvPr id="39" name="矩形 38">
            <a:extLst>
              <a:ext uri="{FF2B5EF4-FFF2-40B4-BE49-F238E27FC236}">
                <a16:creationId xmlns:a16="http://schemas.microsoft.com/office/drawing/2014/main" id="{3C494005-5B8A-4507-A65C-1F1236EEC51E}"/>
              </a:ext>
            </a:extLst>
          </p:cNvPr>
          <p:cNvSpPr/>
          <p:nvPr/>
        </p:nvSpPr>
        <p:spPr>
          <a:xfrm>
            <a:off x="4620967" y="120996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出口状态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1</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1</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92A5D8EF-C134-45BD-A66E-72B9AC1C70CE}"/>
              </a:ext>
            </a:extLst>
          </p:cNvPr>
          <p:cNvSpPr/>
          <p:nvPr/>
        </p:nvSpPr>
        <p:spPr>
          <a:xfrm>
            <a:off x="5499328" y="3410847"/>
            <a:ext cx="1234053" cy="6466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虚喷管状态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2</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u</a:t>
            </a:r>
            <a:r>
              <a:rPr lang="en-US" altLang="zh-CN" sz="1600" baseline="-25000" dirty="0">
                <a:solidFill>
                  <a:schemeClr val="tx1"/>
                </a:solidFill>
                <a:latin typeface="Times New Roman" panose="02020603050405020304" pitchFamily="18" charset="0"/>
                <a:cs typeface="Times New Roman" panose="02020603050405020304" pitchFamily="18" charset="0"/>
              </a:rPr>
              <a:t>2</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grpSp>
        <p:nvGrpSpPr>
          <p:cNvPr id="49" name="组合 48">
            <a:extLst>
              <a:ext uri="{FF2B5EF4-FFF2-40B4-BE49-F238E27FC236}">
                <a16:creationId xmlns:a16="http://schemas.microsoft.com/office/drawing/2014/main" id="{605A9A20-207B-42A2-A297-287C4E0E3BF0}"/>
              </a:ext>
            </a:extLst>
          </p:cNvPr>
          <p:cNvGrpSpPr/>
          <p:nvPr/>
        </p:nvGrpSpPr>
        <p:grpSpPr>
          <a:xfrm>
            <a:off x="813593" y="1258809"/>
            <a:ext cx="5721082" cy="2272720"/>
            <a:chOff x="919162" y="443416"/>
            <a:chExt cx="5721082" cy="2272720"/>
          </a:xfrm>
        </p:grpSpPr>
        <p:pic>
          <p:nvPicPr>
            <p:cNvPr id="31" name="图片 30">
              <a:extLst>
                <a:ext uri="{FF2B5EF4-FFF2-40B4-BE49-F238E27FC236}">
                  <a16:creationId xmlns:a16="http://schemas.microsoft.com/office/drawing/2014/main" id="{74B01674-093A-4BD4-BCD7-2DC0115B759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9162" y="443416"/>
              <a:ext cx="4629149" cy="2272720"/>
            </a:xfrm>
            <a:prstGeom prst="rect">
              <a:avLst/>
            </a:prstGeom>
          </p:spPr>
        </p:pic>
        <p:sp>
          <p:nvSpPr>
            <p:cNvPr id="34" name="任意多边形: 形状 33">
              <a:extLst>
                <a:ext uri="{FF2B5EF4-FFF2-40B4-BE49-F238E27FC236}">
                  <a16:creationId xmlns:a16="http://schemas.microsoft.com/office/drawing/2014/main" id="{DF4E8E64-3F97-4C77-B001-07705A6FFFBF}"/>
                </a:ext>
              </a:extLst>
            </p:cNvPr>
            <p:cNvSpPr/>
            <p:nvPr/>
          </p:nvSpPr>
          <p:spPr>
            <a:xfrm>
              <a:off x="5274030" y="829756"/>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04B3A0FA-7DFB-4A6E-8656-AC0A44D7FB04}"/>
                </a:ext>
              </a:extLst>
            </p:cNvPr>
            <p:cNvSpPr/>
            <p:nvPr/>
          </p:nvSpPr>
          <p:spPr>
            <a:xfrm flipV="1">
              <a:off x="5274030" y="1753031"/>
              <a:ext cx="1329179" cy="575035"/>
            </a:xfrm>
            <a:custGeom>
              <a:avLst/>
              <a:gdLst>
                <a:gd name="connsiteX0" fmla="*/ 0 w 1329179"/>
                <a:gd name="connsiteY0" fmla="*/ 575035 h 575035"/>
                <a:gd name="connsiteX1" fmla="*/ 471340 w 1329179"/>
                <a:gd name="connsiteY1" fmla="*/ 490193 h 575035"/>
                <a:gd name="connsiteX2" fmla="*/ 904973 w 1329179"/>
                <a:gd name="connsiteY2" fmla="*/ 282804 h 575035"/>
                <a:gd name="connsiteX3" fmla="*/ 1329179 w 1329179"/>
                <a:gd name="connsiteY3" fmla="*/ 0 h 575035"/>
              </a:gdLst>
              <a:ahLst/>
              <a:cxnLst>
                <a:cxn ang="0">
                  <a:pos x="connsiteX0" y="connsiteY0"/>
                </a:cxn>
                <a:cxn ang="0">
                  <a:pos x="connsiteX1" y="connsiteY1"/>
                </a:cxn>
                <a:cxn ang="0">
                  <a:pos x="connsiteX2" y="connsiteY2"/>
                </a:cxn>
                <a:cxn ang="0">
                  <a:pos x="connsiteX3" y="connsiteY3"/>
                </a:cxn>
              </a:cxnLst>
              <a:rect l="l" t="t" r="r" b="b"/>
              <a:pathLst>
                <a:path w="1329179" h="575035">
                  <a:moveTo>
                    <a:pt x="0" y="575035"/>
                  </a:moveTo>
                  <a:cubicBezTo>
                    <a:pt x="160255" y="556966"/>
                    <a:pt x="320511" y="538898"/>
                    <a:pt x="471340" y="490193"/>
                  </a:cubicBezTo>
                  <a:cubicBezTo>
                    <a:pt x="622169" y="441488"/>
                    <a:pt x="762000" y="364503"/>
                    <a:pt x="904973" y="282804"/>
                  </a:cubicBezTo>
                  <a:cubicBezTo>
                    <a:pt x="1047946" y="201105"/>
                    <a:pt x="1188562" y="100552"/>
                    <a:pt x="1329179"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F28F8C6B-5DA6-4EFC-9767-32CE71D68E8A}"/>
                </a:ext>
              </a:extLst>
            </p:cNvPr>
            <p:cNvCxnSpPr/>
            <p:nvPr/>
          </p:nvCxnSpPr>
          <p:spPr>
            <a:xfrm>
              <a:off x="5274030" y="1404791"/>
              <a:ext cx="0" cy="34824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E55C6C1-AB4C-4CE9-97DB-B6CB7801AC4E}"/>
                </a:ext>
              </a:extLst>
            </p:cNvPr>
            <p:cNvCxnSpPr>
              <a:cxnSpLocks/>
            </p:cNvCxnSpPr>
            <p:nvPr/>
          </p:nvCxnSpPr>
          <p:spPr>
            <a:xfrm>
              <a:off x="6606739" y="829756"/>
              <a:ext cx="0" cy="1498310"/>
            </a:xfrm>
            <a:prstGeom prst="straightConnector1">
              <a:avLst/>
            </a:prstGeom>
            <a:ln w="12700">
              <a:headEnd type="stealth" w="sm" len="med"/>
              <a:tailEnd type="stealth" w="sm"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3DDBC91-4323-48D3-A22C-6B92AB0F661B}"/>
                </a:ext>
              </a:extLst>
            </p:cNvPr>
            <p:cNvSpPr/>
            <p:nvPr/>
          </p:nvSpPr>
          <p:spPr>
            <a:xfrm>
              <a:off x="4912083" y="1383699"/>
              <a:ext cx="369012" cy="369332"/>
            </a:xfrm>
            <a:prstGeom prst="rect">
              <a:avLst/>
            </a:prstGeom>
          </p:spPr>
          <p:txBody>
            <a:bodyPr wrap="none">
              <a:spAutoFit/>
            </a:bodyPr>
            <a:lstStyle/>
            <a:p>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e</a:t>
              </a:r>
              <a:endParaRPr lang="zh-CN" altLang="en-US" dirty="0"/>
            </a:p>
          </p:txBody>
        </p:sp>
        <p:sp>
          <p:nvSpPr>
            <p:cNvPr id="48" name="矩形 47">
              <a:extLst>
                <a:ext uri="{FF2B5EF4-FFF2-40B4-BE49-F238E27FC236}">
                  <a16:creationId xmlns:a16="http://schemas.microsoft.com/office/drawing/2014/main" id="{87572FE3-CE46-4118-AA85-DAE934E02D19}"/>
                </a:ext>
              </a:extLst>
            </p:cNvPr>
            <p:cNvSpPr/>
            <p:nvPr/>
          </p:nvSpPr>
          <p:spPr>
            <a:xfrm>
              <a:off x="6203906" y="1383699"/>
              <a:ext cx="436338" cy="369332"/>
            </a:xfrm>
            <a:prstGeom prst="rect">
              <a:avLst/>
            </a:prstGeom>
          </p:spPr>
          <p:txBody>
            <a:bodyPr wrap="none">
              <a:spAutoFit/>
            </a:bodyPr>
            <a:lstStyle/>
            <a:p>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ps</a:t>
              </a:r>
              <a:endParaRPr lang="zh-CN" altLang="en-US" dirty="0"/>
            </a:p>
          </p:txBody>
        </p:sp>
      </p:grpSp>
      <p:sp>
        <p:nvSpPr>
          <p:cNvPr id="36" name="矩形 35">
            <a:extLst>
              <a:ext uri="{FF2B5EF4-FFF2-40B4-BE49-F238E27FC236}">
                <a16:creationId xmlns:a16="http://schemas.microsoft.com/office/drawing/2014/main" id="{F46C0158-D3A7-46B6-B367-25D57C27CC65}"/>
              </a:ext>
            </a:extLst>
          </p:cNvPr>
          <p:cNvSpPr/>
          <p:nvPr/>
        </p:nvSpPr>
        <p:spPr>
          <a:xfrm>
            <a:off x="2125017" y="2071859"/>
            <a:ext cx="1234053" cy="6466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滞止状态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ρ</a:t>
            </a:r>
            <a:r>
              <a:rPr lang="en-US" altLang="zh-CN" sz="1600" baseline="-25000" dirty="0">
                <a:solidFill>
                  <a:schemeClr val="tx1"/>
                </a:solidFill>
                <a:latin typeface="Times New Roman" panose="02020603050405020304" pitchFamily="18" charset="0"/>
                <a:cs typeface="Times New Roman" panose="02020603050405020304" pitchFamily="18" charset="0"/>
              </a:rPr>
              <a:t>0</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baseline="-25000" dirty="0">
                <a:solidFill>
                  <a:schemeClr val="tx1"/>
                </a:solidFill>
                <a:latin typeface="Times New Roman" panose="02020603050405020304" pitchFamily="18" charset="0"/>
                <a:cs typeface="Times New Roman" panose="02020603050405020304" pitchFamily="18" charset="0"/>
              </a:rPr>
              <a:t>0</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2B3BB68-53F4-4FD1-865D-2016E06B8B59}"/>
              </a:ext>
            </a:extLst>
          </p:cNvPr>
          <p:cNvSpPr/>
          <p:nvPr/>
        </p:nvSpPr>
        <p:spPr>
          <a:xfrm>
            <a:off x="2709238" y="4157521"/>
            <a:ext cx="2230098" cy="523220"/>
          </a:xfrm>
          <a:prstGeom prst="rect">
            <a:avLst/>
          </a:prstGeom>
        </p:spPr>
        <p:txBody>
          <a:bodyPr wrap="none">
            <a:spAutoFit/>
          </a:bodyPr>
          <a:lstStyle/>
          <a:p>
            <a:r>
              <a:rPr lang="en-US" altLang="zh-CN" sz="2800" b="1" dirty="0" err="1"/>
              <a:t>Molkov</a:t>
            </a:r>
            <a:r>
              <a:rPr lang="zh-CN" altLang="en-US" sz="2800" b="1" dirty="0"/>
              <a:t> 模型</a:t>
            </a:r>
          </a:p>
        </p:txBody>
      </p:sp>
      <p:sp>
        <p:nvSpPr>
          <p:cNvPr id="51" name="矩形 50">
            <a:extLst>
              <a:ext uri="{FF2B5EF4-FFF2-40B4-BE49-F238E27FC236}">
                <a16:creationId xmlns:a16="http://schemas.microsoft.com/office/drawing/2014/main" id="{97E19B7A-2937-4A38-9891-B01A6AEAD910}"/>
              </a:ext>
            </a:extLst>
          </p:cNvPr>
          <p:cNvSpPr/>
          <p:nvPr/>
        </p:nvSpPr>
        <p:spPr>
          <a:xfrm>
            <a:off x="1035734" y="4655038"/>
            <a:ext cx="5498941" cy="1200329"/>
          </a:xfrm>
          <a:prstGeom prst="rect">
            <a:avLst/>
          </a:prstGeom>
        </p:spPr>
        <p:txBody>
          <a:bodyPr wrap="square">
            <a:spAutoFit/>
          </a:bodyPr>
          <a:lstStyle/>
          <a:p>
            <a:r>
              <a:rPr lang="zh-CN" altLang="en-US" b="1" dirty="0"/>
              <a:t>模型假设：</a:t>
            </a:r>
            <a:endParaRPr lang="en-US" altLang="zh-CN" b="1" dirty="0"/>
          </a:p>
          <a:p>
            <a:r>
              <a:rPr lang="zh-CN" altLang="en-US" dirty="0"/>
              <a:t>经过虚喷管出口处的气流流量与实际出口处的流量相同，假设在虚喷管出口处气流的速度等于当地声速且压力等于环境大气压力。</a:t>
            </a:r>
          </a:p>
        </p:txBody>
      </p:sp>
      <p:sp>
        <p:nvSpPr>
          <p:cNvPr id="52" name="文本框 51">
            <a:extLst>
              <a:ext uri="{FF2B5EF4-FFF2-40B4-BE49-F238E27FC236}">
                <a16:creationId xmlns:a16="http://schemas.microsoft.com/office/drawing/2014/main" id="{14C19FE9-58B0-4476-B188-EFF0236DC64B}"/>
              </a:ext>
            </a:extLst>
          </p:cNvPr>
          <p:cNvSpPr txBox="1"/>
          <p:nvPr/>
        </p:nvSpPr>
        <p:spPr>
          <a:xfrm>
            <a:off x="2081592" y="6105883"/>
            <a:ext cx="4131572"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速度 </a:t>
            </a:r>
            <a:r>
              <a:rPr lang="en-US" altLang="zh-CN" sz="2400" i="1" dirty="0">
                <a:latin typeface="Times New Roman" panose="02020603050405020304" pitchFamily="18" charset="0"/>
                <a:cs typeface="Times New Roman" panose="02020603050405020304" pitchFamily="18" charset="0"/>
              </a:rPr>
              <a:t>u</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压力：</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a</a:t>
            </a:r>
            <a:endParaRPr lang="zh-CN" altLang="en-US" sz="2400" dirty="0"/>
          </a:p>
        </p:txBody>
      </p:sp>
      <p:sp>
        <p:nvSpPr>
          <p:cNvPr id="18" name="矩形 17">
            <a:extLst>
              <a:ext uri="{FF2B5EF4-FFF2-40B4-BE49-F238E27FC236}">
                <a16:creationId xmlns:a16="http://schemas.microsoft.com/office/drawing/2014/main" id="{0F718161-A7DE-497C-BF73-37B45A1D6CC5}"/>
              </a:ext>
            </a:extLst>
          </p:cNvPr>
          <p:cNvSpPr/>
          <p:nvPr/>
        </p:nvSpPr>
        <p:spPr>
          <a:xfrm>
            <a:off x="2081592" y="521284"/>
            <a:ext cx="1224608" cy="64662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环境状态</a:t>
            </a:r>
            <a:endParaRPr lang="en-US" altLang="zh-CN" sz="1600" dirty="0">
              <a:solidFill>
                <a:schemeClr val="tx1"/>
              </a:solidFill>
            </a:endParaRPr>
          </a:p>
          <a:p>
            <a:pPr algn="ctr"/>
            <a:r>
              <a:rPr lang="en-US" altLang="zh-CN" sz="1600" i="1" dirty="0">
                <a:solidFill>
                  <a:schemeClr val="tx1"/>
                </a:solidFill>
                <a:latin typeface="Times New Roman" panose="02020603050405020304" pitchFamily="18" charset="0"/>
                <a:cs typeface="Times New Roman" panose="02020603050405020304" pitchFamily="18" charset="0"/>
              </a:rPr>
              <a:t>p</a:t>
            </a:r>
            <a:r>
              <a:rPr lang="en-US" altLang="zh-CN" sz="1600"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err="1">
                <a:solidFill>
                  <a:schemeClr val="tx1"/>
                </a:solidFill>
                <a:latin typeface="Times New Roman" panose="02020603050405020304" pitchFamily="18" charset="0"/>
                <a:cs typeface="Times New Roman" panose="02020603050405020304" pitchFamily="18" charset="0"/>
              </a:rPr>
              <a:t>ρ</a:t>
            </a:r>
            <a:r>
              <a:rPr lang="en-US" altLang="zh-CN" sz="1600" i="1" baseline="-25000" dirty="0" err="1">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T</a:t>
            </a:r>
            <a:r>
              <a:rPr lang="en-US" altLang="zh-CN" sz="1600" i="1" baseline="-25000" dirty="0">
                <a:solidFill>
                  <a:schemeClr val="tx1"/>
                </a:solidFill>
                <a:latin typeface="Times New Roman" panose="02020603050405020304" pitchFamily="18" charset="0"/>
                <a:cs typeface="Times New Roman" panose="02020603050405020304" pitchFamily="18" charset="0"/>
              </a:rPr>
              <a:t>a</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a</a:t>
            </a:r>
          </a:p>
        </p:txBody>
      </p:sp>
      <p:pic>
        <p:nvPicPr>
          <p:cNvPr id="2" name="图片 1">
            <a:extLst>
              <a:ext uri="{FF2B5EF4-FFF2-40B4-BE49-F238E27FC236}">
                <a16:creationId xmlns:a16="http://schemas.microsoft.com/office/drawing/2014/main" id="{74386507-0257-406F-BA0D-6267640C9DA1}"/>
              </a:ext>
            </a:extLst>
          </p:cNvPr>
          <p:cNvPicPr>
            <a:picLocks noChangeAspect="1"/>
          </p:cNvPicPr>
          <p:nvPr/>
        </p:nvPicPr>
        <p:blipFill>
          <a:blip r:embed="rId4"/>
          <a:stretch>
            <a:fillRect/>
          </a:stretch>
        </p:blipFill>
        <p:spPr>
          <a:xfrm>
            <a:off x="8306810" y="2078157"/>
            <a:ext cx="1440000" cy="1656000"/>
          </a:xfrm>
          <a:prstGeom prst="rect">
            <a:avLst/>
          </a:prstGeom>
        </p:spPr>
      </p:pic>
    </p:spTree>
    <p:extLst>
      <p:ext uri="{BB962C8B-B14F-4D97-AF65-F5344CB8AC3E}">
        <p14:creationId xmlns:p14="http://schemas.microsoft.com/office/powerpoint/2010/main" val="1154624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421</Words>
  <Application>Microsoft Office PowerPoint</Application>
  <PresentationFormat>宽屏</PresentationFormat>
  <Paragraphs>70</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cp:revision>
  <dcterms:created xsi:type="dcterms:W3CDTF">2020-11-02T01:51:16Z</dcterms:created>
  <dcterms:modified xsi:type="dcterms:W3CDTF">2020-11-02T09:06:31Z</dcterms:modified>
</cp:coreProperties>
</file>