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84" r:id="rId4"/>
    <p:sldId id="258" r:id="rId6"/>
    <p:sldId id="261" r:id="rId7"/>
    <p:sldId id="262" r:id="rId8"/>
    <p:sldId id="263" r:id="rId9"/>
    <p:sldId id="264" r:id="rId10"/>
    <p:sldId id="269" r:id="rId11"/>
    <p:sldId id="270" r:id="rId12"/>
    <p:sldId id="279" r:id="rId13"/>
    <p:sldId id="271" r:id="rId14"/>
    <p:sldId id="277" r:id="rId15"/>
    <p:sldId id="272" r:id="rId16"/>
    <p:sldId id="273" r:id="rId17"/>
    <p:sldId id="276" r:id="rId18"/>
    <p:sldId id="280" r:id="rId19"/>
    <p:sldId id="283" r:id="rId20"/>
    <p:sldId id="275" r:id="rId2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png"/><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2" Type="http://schemas.openxmlformats.org/officeDocument/2006/relationships/notesSlide" Target="../notesSlides/notesSlide8.xml"/><Relationship Id="rId11" Type="http://schemas.openxmlformats.org/officeDocument/2006/relationships/slideLayout" Target="../slideLayouts/slideLayout7.xml"/><Relationship Id="rId10" Type="http://schemas.openxmlformats.org/officeDocument/2006/relationships/image" Target="../media/image22.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3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4" name="文本框 3"/>
          <p:cNvSpPr txBox="1"/>
          <p:nvPr/>
        </p:nvSpPr>
        <p:spPr>
          <a:xfrm>
            <a:off x="635635" y="720725"/>
            <a:ext cx="11332210" cy="860425"/>
          </a:xfrm>
          <a:prstGeom prst="rect">
            <a:avLst/>
          </a:prstGeom>
          <a:noFill/>
        </p:spPr>
        <p:txBody>
          <a:bodyPr wrap="square" rtlCol="0">
            <a:spAutoFit/>
          </a:bodyPr>
          <a:p>
            <a:pPr algn="ctr"/>
            <a:r>
              <a:rPr lang="zh-CN" altLang="en-US" sz="2500"/>
              <a:t>Next Generation Energy-Aware In-house WiFi Router based Computing Strategy for handling Large-Scale workloads</a:t>
            </a:r>
            <a:endParaRPr lang="zh-CN" altLang="en-US" sz="2500"/>
          </a:p>
        </p:txBody>
      </p:sp>
      <p:pic>
        <p:nvPicPr>
          <p:cNvPr id="5" name="图片 4"/>
          <p:cNvPicPr>
            <a:picLocks noChangeAspect="1"/>
          </p:cNvPicPr>
          <p:nvPr/>
        </p:nvPicPr>
        <p:blipFill>
          <a:blip r:embed="rId1"/>
          <a:stretch>
            <a:fillRect/>
          </a:stretch>
        </p:blipFill>
        <p:spPr>
          <a:xfrm>
            <a:off x="4801235" y="2221865"/>
            <a:ext cx="2589530" cy="1272540"/>
          </a:xfrm>
          <a:prstGeom prst="rect">
            <a:avLst/>
          </a:prstGeom>
        </p:spPr>
      </p:pic>
      <p:sp>
        <p:nvSpPr>
          <p:cNvPr id="6" name="文本框 5"/>
          <p:cNvSpPr txBox="1"/>
          <p:nvPr/>
        </p:nvSpPr>
        <p:spPr>
          <a:xfrm rot="10800000" flipV="1">
            <a:off x="2386965" y="3910330"/>
            <a:ext cx="7418070" cy="1753235"/>
          </a:xfrm>
          <a:prstGeom prst="rect">
            <a:avLst/>
          </a:prstGeom>
          <a:noFill/>
        </p:spPr>
        <p:txBody>
          <a:bodyPr wrap="square" rtlCol="0">
            <a:spAutoFit/>
          </a:bodyPr>
          <a:p>
            <a:pPr algn="ctr"/>
            <a:endParaRPr lang="zh-CN" altLang="en-US"/>
          </a:p>
          <a:p>
            <a:pPr algn="ctr"/>
            <a:r>
              <a:rPr lang="zh-CN" altLang="en-US"/>
              <a:t>Module Code:  EE5003</a:t>
            </a:r>
            <a:endParaRPr lang="zh-CN" altLang="en-US"/>
          </a:p>
          <a:p>
            <a:pPr algn="ctr"/>
            <a:endParaRPr lang="zh-CN" altLang="en-US"/>
          </a:p>
          <a:p>
            <a:pPr algn="ctr"/>
            <a:r>
              <a:rPr lang="zh-CN" altLang="en-US"/>
              <a:t>Calendar Year:  2021</a:t>
            </a:r>
            <a:endParaRPr lang="zh-CN" altLang="en-US"/>
          </a:p>
          <a:p>
            <a:pPr algn="ctr"/>
            <a:endParaRPr lang="zh-CN" altLang="en-US"/>
          </a:p>
          <a:p>
            <a:pPr algn="ctr"/>
            <a:r>
              <a:rPr lang="zh-CN" altLang="en-US"/>
              <a:t>Dept of Electrical &amp; Computer Engineering, NUS</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7475" y="95885"/>
            <a:ext cx="4225925" cy="398780"/>
          </a:xfrm>
          <a:prstGeom prst="rect">
            <a:avLst/>
          </a:prstGeom>
          <a:noFill/>
        </p:spPr>
        <p:txBody>
          <a:bodyPr wrap="none" rtlCol="0">
            <a:spAutoFit/>
          </a:bodyPr>
          <a:p>
            <a:pPr algn="l"/>
            <a:r>
              <a:rPr lang="en-US" altLang="zh-CN" sz="2000" b="1"/>
              <a:t>Simulation Results - comparation</a:t>
            </a:r>
            <a:endParaRPr lang="en-US" altLang="zh-CN" sz="2000" b="1"/>
          </a:p>
        </p:txBody>
      </p:sp>
      <p:sp>
        <p:nvSpPr>
          <p:cNvPr id="4" name="文本框 3"/>
          <p:cNvSpPr txBox="1"/>
          <p:nvPr/>
        </p:nvSpPr>
        <p:spPr>
          <a:xfrm>
            <a:off x="135890" y="645795"/>
            <a:ext cx="2687955" cy="368300"/>
          </a:xfrm>
          <a:prstGeom prst="rect">
            <a:avLst/>
          </a:prstGeom>
          <a:noFill/>
        </p:spPr>
        <p:txBody>
          <a:bodyPr wrap="none" rtlCol="0">
            <a:spAutoFit/>
          </a:bodyPr>
          <a:p>
            <a:r>
              <a:rPr lang="en-US" altLang="zh-CN" b="1"/>
              <a:t>Dynamic Programming</a:t>
            </a:r>
            <a:endParaRPr lang="en-US" altLang="zh-CN" b="1"/>
          </a:p>
        </p:txBody>
      </p:sp>
      <p:grpSp>
        <p:nvGrpSpPr>
          <p:cNvPr id="21" name="组合 20"/>
          <p:cNvGrpSpPr/>
          <p:nvPr/>
        </p:nvGrpSpPr>
        <p:grpSpPr>
          <a:xfrm>
            <a:off x="135890" y="1021715"/>
            <a:ext cx="5313045" cy="4293235"/>
            <a:chOff x="185" y="1817"/>
            <a:chExt cx="8367" cy="6761"/>
          </a:xfrm>
        </p:grpSpPr>
        <p:pic>
          <p:nvPicPr>
            <p:cNvPr id="3" name="图片 2"/>
            <p:cNvPicPr>
              <a:picLocks noChangeAspect="1"/>
            </p:cNvPicPr>
            <p:nvPr/>
          </p:nvPicPr>
          <p:blipFill>
            <a:blip r:embed="rId1"/>
            <a:stretch>
              <a:fillRect/>
            </a:stretch>
          </p:blipFill>
          <p:spPr>
            <a:xfrm>
              <a:off x="312" y="2329"/>
              <a:ext cx="8240" cy="380"/>
            </a:xfrm>
            <a:prstGeom prst="rect">
              <a:avLst/>
            </a:prstGeom>
          </p:spPr>
        </p:pic>
        <p:sp>
          <p:nvSpPr>
            <p:cNvPr id="5" name="文本框 4"/>
            <p:cNvSpPr txBox="1"/>
            <p:nvPr/>
          </p:nvSpPr>
          <p:spPr>
            <a:xfrm>
              <a:off x="185" y="1817"/>
              <a:ext cx="5024" cy="507"/>
            </a:xfrm>
            <a:prstGeom prst="rect">
              <a:avLst/>
            </a:prstGeom>
            <a:noFill/>
          </p:spPr>
          <p:txBody>
            <a:bodyPr wrap="none" rtlCol="0">
              <a:spAutoFit/>
            </a:bodyPr>
            <a:p>
              <a:r>
                <a:rPr lang="en-US" altLang="zh-CN" sz="1500"/>
                <a:t>Sort all the energy units in the table</a:t>
              </a:r>
              <a:endParaRPr lang="en-US" altLang="zh-CN" sz="1500"/>
            </a:p>
          </p:txBody>
        </p:sp>
        <p:pic>
          <p:nvPicPr>
            <p:cNvPr id="6" name="图片 5"/>
            <p:cNvPicPr>
              <a:picLocks noChangeAspect="1"/>
            </p:cNvPicPr>
            <p:nvPr/>
          </p:nvPicPr>
          <p:blipFill>
            <a:blip r:embed="rId2"/>
            <a:stretch>
              <a:fillRect/>
            </a:stretch>
          </p:blipFill>
          <p:spPr>
            <a:xfrm>
              <a:off x="312" y="3378"/>
              <a:ext cx="5372" cy="784"/>
            </a:xfrm>
            <a:prstGeom prst="rect">
              <a:avLst/>
            </a:prstGeom>
          </p:spPr>
        </p:pic>
        <p:sp>
          <p:nvSpPr>
            <p:cNvPr id="7" name="文本框 6"/>
            <p:cNvSpPr txBox="1"/>
            <p:nvPr/>
          </p:nvSpPr>
          <p:spPr>
            <a:xfrm>
              <a:off x="223" y="2852"/>
              <a:ext cx="5550" cy="507"/>
            </a:xfrm>
            <a:prstGeom prst="rect">
              <a:avLst/>
            </a:prstGeom>
            <a:noFill/>
          </p:spPr>
          <p:txBody>
            <a:bodyPr wrap="none" rtlCol="0">
              <a:spAutoFit/>
            </a:bodyPr>
            <a:p>
              <a:r>
                <a:rPr lang="en-US" altLang="zh-CN" sz="1500"/>
                <a:t>Traverse all the energy units and nodes</a:t>
              </a:r>
              <a:endParaRPr lang="en-US" altLang="zh-CN" sz="1500"/>
            </a:p>
          </p:txBody>
        </p:sp>
        <p:sp>
          <p:nvSpPr>
            <p:cNvPr id="8" name="右弧形箭头 7"/>
            <p:cNvSpPr/>
            <p:nvPr/>
          </p:nvSpPr>
          <p:spPr>
            <a:xfrm>
              <a:off x="6452" y="2714"/>
              <a:ext cx="619" cy="1157"/>
            </a:xfrm>
            <a:prstGeom prst="curved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pic>
          <p:nvPicPr>
            <p:cNvPr id="9" name="图片 8"/>
            <p:cNvPicPr>
              <a:picLocks noChangeAspect="1"/>
            </p:cNvPicPr>
            <p:nvPr/>
          </p:nvPicPr>
          <p:blipFill>
            <a:blip r:embed="rId3"/>
            <a:stretch>
              <a:fillRect/>
            </a:stretch>
          </p:blipFill>
          <p:spPr>
            <a:xfrm>
              <a:off x="312" y="4831"/>
              <a:ext cx="6140" cy="480"/>
            </a:xfrm>
            <a:prstGeom prst="rect">
              <a:avLst/>
            </a:prstGeom>
          </p:spPr>
        </p:pic>
        <p:sp>
          <p:nvSpPr>
            <p:cNvPr id="10" name="文本框 9"/>
            <p:cNvSpPr txBox="1"/>
            <p:nvPr/>
          </p:nvSpPr>
          <p:spPr>
            <a:xfrm>
              <a:off x="223" y="4344"/>
              <a:ext cx="8174" cy="507"/>
            </a:xfrm>
            <a:prstGeom prst="rect">
              <a:avLst/>
            </a:prstGeom>
            <a:noFill/>
          </p:spPr>
          <p:txBody>
            <a:bodyPr wrap="none" rtlCol="0">
              <a:spAutoFit/>
            </a:bodyPr>
            <a:p>
              <a:r>
                <a:rPr lang="en-US" altLang="zh-CN" sz="1500"/>
                <a:t>Whether the chosen energy unit less than available energy </a:t>
              </a:r>
              <a:endParaRPr lang="en-US" altLang="zh-CN" sz="1500"/>
            </a:p>
          </p:txBody>
        </p:sp>
        <p:sp>
          <p:nvSpPr>
            <p:cNvPr id="11" name="右弧形箭头 10"/>
            <p:cNvSpPr/>
            <p:nvPr/>
          </p:nvSpPr>
          <p:spPr>
            <a:xfrm>
              <a:off x="7933" y="3872"/>
              <a:ext cx="619" cy="1411"/>
            </a:xfrm>
            <a:prstGeom prst="curved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pic>
          <p:nvPicPr>
            <p:cNvPr id="12" name="图片 11"/>
            <p:cNvPicPr>
              <a:picLocks noChangeAspect="1"/>
            </p:cNvPicPr>
            <p:nvPr/>
          </p:nvPicPr>
          <p:blipFill>
            <a:blip r:embed="rId4"/>
            <a:stretch>
              <a:fillRect/>
            </a:stretch>
          </p:blipFill>
          <p:spPr>
            <a:xfrm>
              <a:off x="313" y="5980"/>
              <a:ext cx="4560" cy="380"/>
            </a:xfrm>
            <a:prstGeom prst="rect">
              <a:avLst/>
            </a:prstGeom>
          </p:spPr>
        </p:pic>
        <p:sp>
          <p:nvSpPr>
            <p:cNvPr id="13" name="文本框 12"/>
            <p:cNvSpPr txBox="1"/>
            <p:nvPr/>
          </p:nvSpPr>
          <p:spPr>
            <a:xfrm>
              <a:off x="223" y="5486"/>
              <a:ext cx="4214" cy="507"/>
            </a:xfrm>
            <a:prstGeom prst="rect">
              <a:avLst/>
            </a:prstGeom>
            <a:noFill/>
          </p:spPr>
          <p:txBody>
            <a:bodyPr wrap="none" rtlCol="0">
              <a:spAutoFit/>
            </a:bodyPr>
            <a:p>
              <a:r>
                <a:rPr lang="en-US" altLang="zh-CN" sz="1500"/>
                <a:t>Obtain last phase's table(k-1)</a:t>
              </a:r>
              <a:endParaRPr lang="en-US" altLang="zh-CN" sz="1500"/>
            </a:p>
          </p:txBody>
        </p:sp>
        <p:sp>
          <p:nvSpPr>
            <p:cNvPr id="14" name="右弧形箭头 13"/>
            <p:cNvSpPr/>
            <p:nvPr/>
          </p:nvSpPr>
          <p:spPr>
            <a:xfrm>
              <a:off x="6840" y="5033"/>
              <a:ext cx="619" cy="1157"/>
            </a:xfrm>
            <a:prstGeom prst="curved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pic>
          <p:nvPicPr>
            <p:cNvPr id="15" name="图片 14"/>
            <p:cNvPicPr>
              <a:picLocks noChangeAspect="1"/>
            </p:cNvPicPr>
            <p:nvPr/>
          </p:nvPicPr>
          <p:blipFill>
            <a:blip r:embed="rId5"/>
            <a:stretch>
              <a:fillRect/>
            </a:stretch>
          </p:blipFill>
          <p:spPr>
            <a:xfrm>
              <a:off x="313" y="7029"/>
              <a:ext cx="5100" cy="380"/>
            </a:xfrm>
            <a:prstGeom prst="rect">
              <a:avLst/>
            </a:prstGeom>
          </p:spPr>
        </p:pic>
        <p:sp>
          <p:nvSpPr>
            <p:cNvPr id="16" name="文本框 15"/>
            <p:cNvSpPr txBox="1"/>
            <p:nvPr/>
          </p:nvSpPr>
          <p:spPr>
            <a:xfrm>
              <a:off x="223" y="6547"/>
              <a:ext cx="7384" cy="507"/>
            </a:xfrm>
            <a:prstGeom prst="rect">
              <a:avLst/>
            </a:prstGeom>
            <a:noFill/>
          </p:spPr>
          <p:txBody>
            <a:bodyPr wrap="none" rtlCol="0">
              <a:spAutoFit/>
            </a:bodyPr>
            <a:p>
              <a:r>
                <a:rPr lang="en-US" altLang="zh-CN" sz="1500"/>
                <a:t>Locate the index of the biggest available Energy unit </a:t>
              </a:r>
              <a:endParaRPr lang="en-US" altLang="zh-CN" sz="1500"/>
            </a:p>
          </p:txBody>
        </p:sp>
        <p:sp>
          <p:nvSpPr>
            <p:cNvPr id="17" name="右弧形箭头 16"/>
            <p:cNvSpPr/>
            <p:nvPr/>
          </p:nvSpPr>
          <p:spPr>
            <a:xfrm>
              <a:off x="7740" y="6190"/>
              <a:ext cx="619" cy="1157"/>
            </a:xfrm>
            <a:prstGeom prst="curved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pic>
          <p:nvPicPr>
            <p:cNvPr id="18" name="图片 17"/>
            <p:cNvPicPr>
              <a:picLocks noChangeAspect="1"/>
            </p:cNvPicPr>
            <p:nvPr/>
          </p:nvPicPr>
          <p:blipFill>
            <a:blip r:embed="rId6"/>
            <a:stretch>
              <a:fillRect/>
            </a:stretch>
          </p:blipFill>
          <p:spPr>
            <a:xfrm>
              <a:off x="313" y="8178"/>
              <a:ext cx="6200" cy="400"/>
            </a:xfrm>
            <a:prstGeom prst="rect">
              <a:avLst/>
            </a:prstGeom>
          </p:spPr>
        </p:pic>
        <p:sp>
          <p:nvSpPr>
            <p:cNvPr id="19" name="文本框 18"/>
            <p:cNvSpPr txBox="1"/>
            <p:nvPr/>
          </p:nvSpPr>
          <p:spPr>
            <a:xfrm>
              <a:off x="223" y="7608"/>
              <a:ext cx="6136" cy="507"/>
            </a:xfrm>
            <a:prstGeom prst="rect">
              <a:avLst/>
            </a:prstGeom>
            <a:noFill/>
          </p:spPr>
          <p:txBody>
            <a:bodyPr wrap="none" rtlCol="0">
              <a:spAutoFit/>
            </a:bodyPr>
            <a:p>
              <a:r>
                <a:rPr lang="en-US" altLang="zh-CN" sz="1500"/>
                <a:t>Find the biggest nodes and fill in the table k</a:t>
              </a:r>
              <a:endParaRPr lang="en-US" altLang="zh-CN" sz="1500"/>
            </a:p>
          </p:txBody>
        </p:sp>
        <p:sp>
          <p:nvSpPr>
            <p:cNvPr id="20" name="右弧形箭头 19"/>
            <p:cNvSpPr/>
            <p:nvPr/>
          </p:nvSpPr>
          <p:spPr>
            <a:xfrm>
              <a:off x="6840" y="7333"/>
              <a:ext cx="619" cy="1157"/>
            </a:xfrm>
            <a:prstGeom prst="curved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grpSp>
        <p:nvGrpSpPr>
          <p:cNvPr id="30" name="组合 29"/>
          <p:cNvGrpSpPr/>
          <p:nvPr/>
        </p:nvGrpSpPr>
        <p:grpSpPr>
          <a:xfrm>
            <a:off x="6924040" y="210820"/>
            <a:ext cx="4801235" cy="1019810"/>
            <a:chOff x="10856" y="1029"/>
            <a:chExt cx="7561" cy="1606"/>
          </a:xfrm>
        </p:grpSpPr>
        <p:sp>
          <p:nvSpPr>
            <p:cNvPr id="22" name="文本框 21"/>
            <p:cNvSpPr txBox="1"/>
            <p:nvPr/>
          </p:nvSpPr>
          <p:spPr>
            <a:xfrm>
              <a:off x="10856" y="1029"/>
              <a:ext cx="3394" cy="580"/>
            </a:xfrm>
            <a:prstGeom prst="rect">
              <a:avLst/>
            </a:prstGeom>
            <a:noFill/>
          </p:spPr>
          <p:txBody>
            <a:bodyPr wrap="none" rtlCol="0">
              <a:spAutoFit/>
            </a:bodyPr>
            <a:p>
              <a:r>
                <a:rPr lang="en-US" altLang="zh-CN" b="1"/>
                <a:t>Random selection</a:t>
              </a:r>
              <a:endParaRPr lang="en-US" altLang="zh-CN" b="1"/>
            </a:p>
          </p:txBody>
        </p:sp>
        <p:pic>
          <p:nvPicPr>
            <p:cNvPr id="23" name="图片 22"/>
            <p:cNvPicPr>
              <a:picLocks noChangeAspect="1"/>
            </p:cNvPicPr>
            <p:nvPr/>
          </p:nvPicPr>
          <p:blipFill>
            <a:blip r:embed="rId7"/>
            <a:stretch>
              <a:fillRect/>
            </a:stretch>
          </p:blipFill>
          <p:spPr>
            <a:xfrm>
              <a:off x="10967" y="1609"/>
              <a:ext cx="7451" cy="1026"/>
            </a:xfrm>
            <a:prstGeom prst="rect">
              <a:avLst/>
            </a:prstGeom>
          </p:spPr>
        </p:pic>
      </p:grpSp>
      <p:grpSp>
        <p:nvGrpSpPr>
          <p:cNvPr id="29" name="组合 28"/>
          <p:cNvGrpSpPr/>
          <p:nvPr/>
        </p:nvGrpSpPr>
        <p:grpSpPr>
          <a:xfrm>
            <a:off x="6964045" y="1230630"/>
            <a:ext cx="4276090" cy="1161415"/>
            <a:chOff x="10856" y="3531"/>
            <a:chExt cx="6734" cy="1829"/>
          </a:xfrm>
        </p:grpSpPr>
        <p:sp>
          <p:nvSpPr>
            <p:cNvPr id="24" name="文本框 23"/>
            <p:cNvSpPr txBox="1"/>
            <p:nvPr/>
          </p:nvSpPr>
          <p:spPr>
            <a:xfrm>
              <a:off x="10856" y="3531"/>
              <a:ext cx="2001" cy="580"/>
            </a:xfrm>
            <a:prstGeom prst="rect">
              <a:avLst/>
            </a:prstGeom>
            <a:noFill/>
          </p:spPr>
          <p:txBody>
            <a:bodyPr wrap="none" rtlCol="0">
              <a:spAutoFit/>
            </a:bodyPr>
            <a:p>
              <a:r>
                <a:rPr lang="en-US" altLang="zh-CN" b="1"/>
                <a:t>Local first</a:t>
              </a:r>
              <a:endParaRPr lang="en-US" altLang="zh-CN" b="1"/>
            </a:p>
          </p:txBody>
        </p:sp>
        <p:pic>
          <p:nvPicPr>
            <p:cNvPr id="25" name="图片 24"/>
            <p:cNvPicPr>
              <a:picLocks noChangeAspect="1"/>
            </p:cNvPicPr>
            <p:nvPr/>
          </p:nvPicPr>
          <p:blipFill>
            <a:blip r:embed="rId8"/>
            <a:stretch>
              <a:fillRect/>
            </a:stretch>
          </p:blipFill>
          <p:spPr>
            <a:xfrm>
              <a:off x="10940" y="4138"/>
              <a:ext cx="6650" cy="1222"/>
            </a:xfrm>
            <a:prstGeom prst="rect">
              <a:avLst/>
            </a:prstGeom>
          </p:spPr>
        </p:pic>
      </p:grpSp>
      <p:grpSp>
        <p:nvGrpSpPr>
          <p:cNvPr id="28" name="组合 27"/>
          <p:cNvGrpSpPr/>
          <p:nvPr/>
        </p:nvGrpSpPr>
        <p:grpSpPr>
          <a:xfrm>
            <a:off x="6964045" y="2409190"/>
            <a:ext cx="4624705" cy="1132840"/>
            <a:chOff x="10863" y="5812"/>
            <a:chExt cx="7283" cy="1784"/>
          </a:xfrm>
        </p:grpSpPr>
        <p:sp>
          <p:nvSpPr>
            <p:cNvPr id="26" name="文本框 25"/>
            <p:cNvSpPr txBox="1"/>
            <p:nvPr/>
          </p:nvSpPr>
          <p:spPr>
            <a:xfrm>
              <a:off x="10863" y="5812"/>
              <a:ext cx="2420" cy="580"/>
            </a:xfrm>
            <a:prstGeom prst="rect">
              <a:avLst/>
            </a:prstGeom>
            <a:noFill/>
          </p:spPr>
          <p:txBody>
            <a:bodyPr wrap="none" rtlCol="0">
              <a:spAutoFit/>
            </a:bodyPr>
            <a:p>
              <a:r>
                <a:rPr lang="en-US" altLang="zh-CN" b="1"/>
                <a:t>RoundRobin</a:t>
              </a:r>
              <a:endParaRPr lang="en-US" altLang="zh-CN" b="1"/>
            </a:p>
          </p:txBody>
        </p:sp>
        <p:pic>
          <p:nvPicPr>
            <p:cNvPr id="27" name="图片 26"/>
            <p:cNvPicPr>
              <a:picLocks noChangeAspect="1"/>
            </p:cNvPicPr>
            <p:nvPr/>
          </p:nvPicPr>
          <p:blipFill>
            <a:blip r:embed="rId9"/>
            <a:stretch>
              <a:fillRect/>
            </a:stretch>
          </p:blipFill>
          <p:spPr>
            <a:xfrm>
              <a:off x="10940" y="6522"/>
              <a:ext cx="7207" cy="1075"/>
            </a:xfrm>
            <a:prstGeom prst="rect">
              <a:avLst/>
            </a:prstGeom>
          </p:spPr>
        </p:pic>
      </p:grpSp>
      <p:graphicFrame>
        <p:nvGraphicFramePr>
          <p:cNvPr id="31" name="表格 30"/>
          <p:cNvGraphicFramePr/>
          <p:nvPr/>
        </p:nvGraphicFramePr>
        <p:xfrm>
          <a:off x="6284595" y="5356225"/>
          <a:ext cx="5704840" cy="365760"/>
        </p:xfrm>
        <a:graphic>
          <a:graphicData uri="http://schemas.openxmlformats.org/drawingml/2006/table">
            <a:tbl>
              <a:tblPr firstRow="1" bandRow="1">
                <a:tableStyleId>{5C22544A-7EE6-4342-B048-85BDC9FD1C3A}</a:tableStyleId>
              </a:tblPr>
              <a:tblGrid>
                <a:gridCol w="713105"/>
                <a:gridCol w="713105"/>
                <a:gridCol w="713105"/>
                <a:gridCol w="713105"/>
                <a:gridCol w="713105"/>
                <a:gridCol w="713105"/>
                <a:gridCol w="713105"/>
                <a:gridCol w="713105"/>
              </a:tblGrid>
              <a:tr h="365760">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r>
                        <a:rPr lang="en-US" altLang="zh-CN" sz="1200"/>
                        <a:t>entry_1</a:t>
                      </a:r>
                      <a:endParaRPr lang="en-US" altLang="zh-CN" sz="1200"/>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bl>
          </a:graphicData>
        </a:graphic>
      </p:graphicFrame>
      <p:sp>
        <p:nvSpPr>
          <p:cNvPr id="32" name="文本框 31"/>
          <p:cNvSpPr txBox="1"/>
          <p:nvPr/>
        </p:nvSpPr>
        <p:spPr>
          <a:xfrm>
            <a:off x="7271385" y="3918585"/>
            <a:ext cx="963295" cy="306705"/>
          </a:xfrm>
          <a:prstGeom prst="rect">
            <a:avLst/>
          </a:prstGeom>
          <a:noFill/>
        </p:spPr>
        <p:txBody>
          <a:bodyPr wrap="none" rtlCol="0">
            <a:spAutoFit/>
          </a:bodyPr>
          <a:p>
            <a:r>
              <a:rPr lang="en-US" altLang="zh-CN" sz="1400" b="1">
                <a:solidFill>
                  <a:srgbClr val="FF0000"/>
                </a:solidFill>
              </a:rPr>
              <a:t>Energy_1</a:t>
            </a:r>
            <a:endParaRPr lang="en-US" altLang="zh-CN" sz="1400" b="1">
              <a:solidFill>
                <a:srgbClr val="FF0000"/>
              </a:solidFill>
            </a:endParaRPr>
          </a:p>
        </p:txBody>
      </p:sp>
      <p:sp>
        <p:nvSpPr>
          <p:cNvPr id="33" name="文本框 32"/>
          <p:cNvSpPr txBox="1"/>
          <p:nvPr/>
        </p:nvSpPr>
        <p:spPr>
          <a:xfrm>
            <a:off x="8647430" y="3919220"/>
            <a:ext cx="963295" cy="306705"/>
          </a:xfrm>
          <a:prstGeom prst="rect">
            <a:avLst/>
          </a:prstGeom>
          <a:noFill/>
        </p:spPr>
        <p:txBody>
          <a:bodyPr wrap="none" rtlCol="0">
            <a:spAutoFit/>
          </a:bodyPr>
          <a:p>
            <a:r>
              <a:rPr lang="en-US" altLang="zh-CN" sz="1400" b="1">
                <a:solidFill>
                  <a:srgbClr val="FF0000"/>
                </a:solidFill>
              </a:rPr>
              <a:t>Energy_2</a:t>
            </a:r>
            <a:endParaRPr lang="en-US" altLang="zh-CN" sz="1400" b="1">
              <a:solidFill>
                <a:srgbClr val="FF0000"/>
              </a:solidFill>
            </a:endParaRPr>
          </a:p>
        </p:txBody>
      </p:sp>
      <p:sp>
        <p:nvSpPr>
          <p:cNvPr id="34" name="文本框 33"/>
          <p:cNvSpPr txBox="1"/>
          <p:nvPr/>
        </p:nvSpPr>
        <p:spPr>
          <a:xfrm>
            <a:off x="7922895" y="4524375"/>
            <a:ext cx="469900" cy="306705"/>
          </a:xfrm>
          <a:prstGeom prst="rect">
            <a:avLst/>
          </a:prstGeom>
          <a:noFill/>
        </p:spPr>
        <p:txBody>
          <a:bodyPr wrap="none" rtlCol="0">
            <a:spAutoFit/>
          </a:bodyPr>
          <a:p>
            <a:r>
              <a:rPr lang="en-US" altLang="zh-CN" sz="1400">
                <a:solidFill>
                  <a:schemeClr val="tx1"/>
                </a:solidFill>
              </a:rPr>
              <a:t>F(x)</a:t>
            </a:r>
            <a:endParaRPr lang="en-US" altLang="zh-CN" sz="1400">
              <a:solidFill>
                <a:schemeClr val="tx1"/>
              </a:solidFill>
            </a:endParaRPr>
          </a:p>
        </p:txBody>
      </p:sp>
      <p:sp>
        <p:nvSpPr>
          <p:cNvPr id="35" name="文本框 34"/>
          <p:cNvSpPr txBox="1"/>
          <p:nvPr/>
        </p:nvSpPr>
        <p:spPr>
          <a:xfrm>
            <a:off x="8647430" y="4498975"/>
            <a:ext cx="469900" cy="306705"/>
          </a:xfrm>
          <a:prstGeom prst="rect">
            <a:avLst/>
          </a:prstGeom>
          <a:noFill/>
        </p:spPr>
        <p:txBody>
          <a:bodyPr wrap="none" rtlCol="0">
            <a:spAutoFit/>
          </a:bodyPr>
          <a:p>
            <a:r>
              <a:rPr lang="en-US" altLang="zh-CN" sz="1400">
                <a:solidFill>
                  <a:schemeClr val="tx1"/>
                </a:solidFill>
              </a:rPr>
              <a:t>F(x)</a:t>
            </a:r>
            <a:endParaRPr lang="en-US" altLang="zh-CN" sz="1400">
              <a:solidFill>
                <a:schemeClr val="tx1"/>
              </a:solidFill>
            </a:endParaRPr>
          </a:p>
        </p:txBody>
      </p:sp>
      <p:sp>
        <p:nvSpPr>
          <p:cNvPr id="36" name="文本框 35"/>
          <p:cNvSpPr txBox="1"/>
          <p:nvPr/>
        </p:nvSpPr>
        <p:spPr>
          <a:xfrm>
            <a:off x="9951085" y="4533265"/>
            <a:ext cx="1257300" cy="306705"/>
          </a:xfrm>
          <a:prstGeom prst="rect">
            <a:avLst/>
          </a:prstGeom>
          <a:noFill/>
        </p:spPr>
        <p:txBody>
          <a:bodyPr wrap="none" rtlCol="0">
            <a:spAutoFit/>
          </a:bodyPr>
          <a:p>
            <a:r>
              <a:rPr lang="en-US" altLang="zh-CN" sz="1400">
                <a:solidFill>
                  <a:schemeClr val="tx1"/>
                </a:solidFill>
              </a:rPr>
              <a:t>hash function</a:t>
            </a:r>
            <a:endParaRPr lang="en-US" altLang="zh-CN" sz="1400">
              <a:solidFill>
                <a:schemeClr val="tx1"/>
              </a:solidFill>
            </a:endParaRPr>
          </a:p>
        </p:txBody>
      </p:sp>
      <p:sp>
        <p:nvSpPr>
          <p:cNvPr id="38" name="文本框 37"/>
          <p:cNvSpPr txBox="1"/>
          <p:nvPr/>
        </p:nvSpPr>
        <p:spPr>
          <a:xfrm>
            <a:off x="5661025" y="5020945"/>
            <a:ext cx="6537325" cy="321945"/>
          </a:xfrm>
          <a:prstGeom prst="rect">
            <a:avLst/>
          </a:prstGeom>
          <a:noFill/>
        </p:spPr>
        <p:txBody>
          <a:bodyPr wrap="square" rtlCol="0">
            <a:spAutoFit/>
          </a:bodyPr>
          <a:p>
            <a:r>
              <a:rPr lang="en-US" altLang="zh-CN" sz="1500">
                <a:solidFill>
                  <a:schemeClr val="accent1">
                    <a:lumMod val="75000"/>
                  </a:schemeClr>
                </a:solidFill>
              </a:rPr>
              <a:t>Index     200       205       210        215        220       275       280       285</a:t>
            </a:r>
            <a:endParaRPr lang="en-US" altLang="zh-CN" sz="1500">
              <a:solidFill>
                <a:schemeClr val="accent1">
                  <a:lumMod val="75000"/>
                </a:schemeClr>
              </a:solidFill>
            </a:endParaRPr>
          </a:p>
        </p:txBody>
      </p:sp>
      <p:graphicFrame>
        <p:nvGraphicFramePr>
          <p:cNvPr id="41" name="表格 40"/>
          <p:cNvGraphicFramePr/>
          <p:nvPr/>
        </p:nvGraphicFramePr>
        <p:xfrm>
          <a:off x="8001000" y="6137910"/>
          <a:ext cx="3239135" cy="323215"/>
        </p:xfrm>
        <a:graphic>
          <a:graphicData uri="http://schemas.openxmlformats.org/drawingml/2006/table">
            <a:tbl>
              <a:tblPr firstRow="1" bandRow="1">
                <a:tableStyleId>{5C22544A-7EE6-4342-B048-85BDC9FD1C3A}</a:tableStyleId>
              </a:tblPr>
              <a:tblGrid>
                <a:gridCol w="540385"/>
                <a:gridCol w="539115"/>
                <a:gridCol w="540385"/>
                <a:gridCol w="539750"/>
                <a:gridCol w="655955"/>
                <a:gridCol w="423545"/>
              </a:tblGrid>
              <a:tr h="323215">
                <a:tc>
                  <a:txBody>
                    <a:bodyPr/>
                    <a:p>
                      <a:pPr>
                        <a:buNone/>
                      </a:pPr>
                      <a:r>
                        <a:rPr lang="en-US" altLang="zh-CN" sz="1200"/>
                        <a:t>X</a:t>
                      </a:r>
                      <a:r>
                        <a:rPr lang="en-US" altLang="zh-CN" sz="1200" baseline="-25000"/>
                        <a:t>1</a:t>
                      </a:r>
                      <a:r>
                        <a:rPr lang="en-US" altLang="zh-CN" sz="1200"/>
                        <a:t>=0</a:t>
                      </a:r>
                      <a:endParaRPr lang="en-US" altLang="zh-CN" sz="1200"/>
                    </a:p>
                  </a:txBody>
                  <a:tcPr/>
                </a:tc>
                <a:tc>
                  <a:txBody>
                    <a:bodyPr/>
                    <a:p>
                      <a:pPr>
                        <a:buNone/>
                      </a:pPr>
                      <a:r>
                        <a:rPr lang="en-US" altLang="zh-CN" sz="1200"/>
                        <a:t>X</a:t>
                      </a:r>
                      <a:r>
                        <a:rPr lang="en-US" altLang="zh-CN" sz="1200" baseline="-25000"/>
                        <a:t>1</a:t>
                      </a:r>
                      <a:r>
                        <a:rPr lang="en-US" altLang="zh-CN" sz="1200"/>
                        <a:t>=1</a:t>
                      </a:r>
                      <a:endParaRPr lang="en-US" altLang="zh-CN" sz="1200"/>
                    </a:p>
                  </a:txBody>
                  <a:tcPr/>
                </a:tc>
                <a:tc>
                  <a:txBody>
                    <a:bodyPr/>
                    <a:p>
                      <a:pPr>
                        <a:buNone/>
                      </a:pPr>
                      <a:r>
                        <a:rPr lang="en-US" altLang="zh-CN" sz="1200"/>
                        <a:t>X</a:t>
                      </a:r>
                      <a:r>
                        <a:rPr lang="en-US" altLang="zh-CN" sz="1200" baseline="-25000"/>
                        <a:t>1</a:t>
                      </a:r>
                      <a:r>
                        <a:rPr lang="en-US" altLang="zh-CN" sz="1200"/>
                        <a:t>=2</a:t>
                      </a:r>
                      <a:endParaRPr lang="en-US" altLang="zh-CN" sz="1200"/>
                    </a:p>
                  </a:txBody>
                  <a:tcPr/>
                </a:tc>
                <a:tc>
                  <a:txBody>
                    <a:bodyPr/>
                    <a:p>
                      <a:pPr>
                        <a:buNone/>
                      </a:pPr>
                      <a:r>
                        <a:rPr lang="en-US" altLang="zh-CN" sz="1200"/>
                        <a:t>X</a:t>
                      </a:r>
                      <a:r>
                        <a:rPr lang="en-US" altLang="zh-CN" sz="1200" baseline="-25000"/>
                        <a:t>1</a:t>
                      </a:r>
                      <a:r>
                        <a:rPr lang="en-US" altLang="zh-CN" sz="1200"/>
                        <a:t>=3</a:t>
                      </a:r>
                      <a:endParaRPr lang="en-US" altLang="zh-CN" sz="1200"/>
                    </a:p>
                  </a:txBody>
                  <a:tcPr/>
                </a:tc>
                <a:tc>
                  <a:txBody>
                    <a:bodyPr/>
                    <a:p>
                      <a:pPr>
                        <a:buNone/>
                      </a:pPr>
                      <a:r>
                        <a:rPr lang="zh-CN" altLang="en-US" sz="1200"/>
                        <a:t>f</a:t>
                      </a:r>
                      <a:r>
                        <a:rPr lang="zh-CN" altLang="en-US" sz="1200" baseline="30000"/>
                        <a:t>∗</a:t>
                      </a:r>
                      <a:r>
                        <a:rPr lang="zh-CN" altLang="en-US" sz="1200" baseline="-25000"/>
                        <a:t>1</a:t>
                      </a:r>
                      <a:r>
                        <a:rPr lang="zh-CN" altLang="en-US" sz="1200"/>
                        <a:t>(</a:t>
                      </a:r>
                      <a:r>
                        <a:rPr lang="en-US" altLang="zh-CN" sz="1200"/>
                        <a:t>E</a:t>
                      </a:r>
                      <a:r>
                        <a:rPr lang="zh-CN" altLang="en-US" sz="1200" baseline="-25000"/>
                        <a:t>1</a:t>
                      </a:r>
                      <a:r>
                        <a:rPr lang="zh-CN" altLang="en-US" sz="1200"/>
                        <a:t>)</a:t>
                      </a:r>
                      <a:endParaRPr lang="zh-CN" altLang="en-US" sz="1200"/>
                    </a:p>
                  </a:txBody>
                  <a:tcPr/>
                </a:tc>
                <a:tc>
                  <a:txBody>
                    <a:bodyPr/>
                    <a:p>
                      <a:pPr>
                        <a:buNone/>
                      </a:pPr>
                      <a:r>
                        <a:rPr lang="zh-CN" altLang="en-US" sz="1200"/>
                        <a:t>X</a:t>
                      </a:r>
                      <a:r>
                        <a:rPr lang="zh-CN" altLang="en-US" sz="1200" baseline="30000"/>
                        <a:t>∗</a:t>
                      </a:r>
                      <a:r>
                        <a:rPr lang="en-US" altLang="zh-CN" sz="1200" baseline="-25000"/>
                        <a:t>1</a:t>
                      </a:r>
                      <a:endParaRPr lang="en-US" altLang="zh-CN" sz="1200" baseline="-25000"/>
                    </a:p>
                  </a:txBody>
                  <a:tcPr/>
                </a:tc>
              </a:tr>
            </a:tbl>
          </a:graphicData>
        </a:graphic>
      </p:graphicFrame>
      <p:cxnSp>
        <p:nvCxnSpPr>
          <p:cNvPr id="42" name="直接箭头连接符 41"/>
          <p:cNvCxnSpPr/>
          <p:nvPr/>
        </p:nvCxnSpPr>
        <p:spPr>
          <a:xfrm>
            <a:off x="7753350" y="4225290"/>
            <a:ext cx="169545" cy="45275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8223250" y="4803775"/>
            <a:ext cx="393700" cy="28194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endCxn id="35" idx="3"/>
          </p:cNvCxnSpPr>
          <p:nvPr/>
        </p:nvCxnSpPr>
        <p:spPr>
          <a:xfrm flipH="1">
            <a:off x="9117330" y="4225290"/>
            <a:ext cx="99060" cy="42735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H="1">
            <a:off x="8788400" y="4748530"/>
            <a:ext cx="187325" cy="3111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V="1">
            <a:off x="9097010" y="4686935"/>
            <a:ext cx="854075" cy="165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H="1">
            <a:off x="8154670" y="5711190"/>
            <a:ext cx="462280" cy="431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41" idx="1"/>
          </p:cNvCxnSpPr>
          <p:nvPr/>
        </p:nvCxnSpPr>
        <p:spPr>
          <a:xfrm flipH="1">
            <a:off x="7613015" y="6299835"/>
            <a:ext cx="38798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6952615" y="6142990"/>
            <a:ext cx="631190" cy="321945"/>
          </a:xfrm>
          <a:prstGeom prst="rect">
            <a:avLst/>
          </a:prstGeom>
          <a:noFill/>
        </p:spPr>
        <p:txBody>
          <a:bodyPr wrap="none" rtlCol="0">
            <a:spAutoFit/>
          </a:bodyPr>
          <a:p>
            <a:r>
              <a:rPr lang="en-US" altLang="zh-CN" sz="1500"/>
              <a:t>value</a:t>
            </a:r>
            <a:endParaRPr lang="en-US" altLang="zh-CN" sz="1500"/>
          </a:p>
        </p:txBody>
      </p:sp>
      <p:cxnSp>
        <p:nvCxnSpPr>
          <p:cNvPr id="50" name="直接箭头连接符 49"/>
          <p:cNvCxnSpPr>
            <a:stCxn id="3" idx="3"/>
          </p:cNvCxnSpPr>
          <p:nvPr/>
        </p:nvCxnSpPr>
        <p:spPr>
          <a:xfrm>
            <a:off x="5448935" y="1467485"/>
            <a:ext cx="856615" cy="3354070"/>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rot="4260000">
            <a:off x="5662295" y="2773045"/>
            <a:ext cx="741680" cy="368300"/>
          </a:xfrm>
          <a:prstGeom prst="rect">
            <a:avLst/>
          </a:prstGeom>
          <a:noFill/>
        </p:spPr>
        <p:txBody>
          <a:bodyPr wrap="none" rtlCol="0">
            <a:spAutoFit/>
          </a:bodyPr>
          <a:p>
            <a:r>
              <a:rPr lang="en-US" altLang="zh-CN" b="1">
                <a:solidFill>
                  <a:schemeClr val="tx1"/>
                </a:solidFill>
              </a:rPr>
              <a:t>Hash</a:t>
            </a:r>
            <a:endParaRPr lang="en-US" altLang="zh-CN" b="1">
              <a:solidFill>
                <a:schemeClr val="tx1"/>
              </a:solidFill>
            </a:endParaRPr>
          </a:p>
        </p:txBody>
      </p:sp>
      <p:pic>
        <p:nvPicPr>
          <p:cNvPr id="52" name="图片 51"/>
          <p:cNvPicPr>
            <a:picLocks noChangeAspect="1"/>
          </p:cNvPicPr>
          <p:nvPr/>
        </p:nvPicPr>
        <p:blipFill>
          <a:blip r:embed="rId10"/>
          <a:stretch>
            <a:fillRect/>
          </a:stretch>
        </p:blipFill>
        <p:spPr>
          <a:xfrm>
            <a:off x="3101340" y="6197600"/>
            <a:ext cx="3822700" cy="203200"/>
          </a:xfrm>
          <a:prstGeom prst="rect">
            <a:avLst/>
          </a:prstGeom>
        </p:spPr>
      </p:pic>
      <p:sp>
        <p:nvSpPr>
          <p:cNvPr id="37" name="文本框 36"/>
          <p:cNvSpPr txBox="1"/>
          <p:nvPr/>
        </p:nvSpPr>
        <p:spPr>
          <a:xfrm>
            <a:off x="9805035" y="4020185"/>
            <a:ext cx="2025650" cy="291465"/>
          </a:xfrm>
          <a:prstGeom prst="rect">
            <a:avLst/>
          </a:prstGeom>
          <a:noFill/>
        </p:spPr>
        <p:txBody>
          <a:bodyPr wrap="none" rtlCol="0">
            <a:spAutoFit/>
          </a:bodyPr>
          <a:p>
            <a:r>
              <a:rPr lang="en-US" altLang="zh-CN" sz="1300" b="1"/>
              <a:t>time complexity: O(1) !!!</a:t>
            </a:r>
            <a:endParaRPr lang="en-US" altLang="zh-CN" sz="13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7475" y="95885"/>
            <a:ext cx="4225925" cy="398780"/>
          </a:xfrm>
          <a:prstGeom prst="rect">
            <a:avLst/>
          </a:prstGeom>
          <a:noFill/>
        </p:spPr>
        <p:txBody>
          <a:bodyPr wrap="none" rtlCol="0">
            <a:spAutoFit/>
          </a:bodyPr>
          <a:p>
            <a:pPr algn="l"/>
            <a:r>
              <a:rPr lang="en-US" altLang="zh-CN" sz="2000" b="1"/>
              <a:t>Simulation Results - comparation</a:t>
            </a:r>
            <a:endParaRPr lang="en-US" altLang="zh-CN" sz="2000" b="1"/>
          </a:p>
        </p:txBody>
      </p:sp>
      <p:pic>
        <p:nvPicPr>
          <p:cNvPr id="6" name="图片 5"/>
          <p:cNvPicPr>
            <a:picLocks noChangeAspect="1"/>
          </p:cNvPicPr>
          <p:nvPr/>
        </p:nvPicPr>
        <p:blipFill>
          <a:blip r:embed="rId1"/>
          <a:stretch>
            <a:fillRect/>
          </a:stretch>
        </p:blipFill>
        <p:spPr>
          <a:xfrm>
            <a:off x="1811655" y="494665"/>
            <a:ext cx="3797300" cy="3175000"/>
          </a:xfrm>
          <a:prstGeom prst="rect">
            <a:avLst/>
          </a:prstGeom>
        </p:spPr>
      </p:pic>
      <p:pic>
        <p:nvPicPr>
          <p:cNvPr id="7" name="图片 6"/>
          <p:cNvPicPr>
            <a:picLocks noChangeAspect="1"/>
          </p:cNvPicPr>
          <p:nvPr/>
        </p:nvPicPr>
        <p:blipFill>
          <a:blip r:embed="rId2"/>
          <a:stretch>
            <a:fillRect/>
          </a:stretch>
        </p:blipFill>
        <p:spPr>
          <a:xfrm>
            <a:off x="7535545" y="255270"/>
            <a:ext cx="3365500" cy="3136900"/>
          </a:xfrm>
          <a:prstGeom prst="rect">
            <a:avLst/>
          </a:prstGeom>
        </p:spPr>
      </p:pic>
      <p:pic>
        <p:nvPicPr>
          <p:cNvPr id="8" name="图片 7"/>
          <p:cNvPicPr>
            <a:picLocks noChangeAspect="1"/>
          </p:cNvPicPr>
          <p:nvPr/>
        </p:nvPicPr>
        <p:blipFill>
          <a:blip r:embed="rId3"/>
          <a:stretch>
            <a:fillRect/>
          </a:stretch>
        </p:blipFill>
        <p:spPr>
          <a:xfrm>
            <a:off x="2033270" y="3632200"/>
            <a:ext cx="3746500" cy="3225800"/>
          </a:xfrm>
          <a:prstGeom prst="rect">
            <a:avLst/>
          </a:prstGeom>
        </p:spPr>
      </p:pic>
      <p:pic>
        <p:nvPicPr>
          <p:cNvPr id="34" name="图片 33"/>
          <p:cNvPicPr>
            <a:picLocks noChangeAspect="1"/>
          </p:cNvPicPr>
          <p:nvPr/>
        </p:nvPicPr>
        <p:blipFill>
          <a:blip r:embed="rId4"/>
          <a:stretch>
            <a:fillRect/>
          </a:stretch>
        </p:blipFill>
        <p:spPr>
          <a:xfrm>
            <a:off x="7535545" y="3454400"/>
            <a:ext cx="3365500" cy="3403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7475" y="95885"/>
            <a:ext cx="4225925" cy="398780"/>
          </a:xfrm>
          <a:prstGeom prst="rect">
            <a:avLst/>
          </a:prstGeom>
          <a:noFill/>
        </p:spPr>
        <p:txBody>
          <a:bodyPr wrap="none" rtlCol="0">
            <a:spAutoFit/>
          </a:bodyPr>
          <a:p>
            <a:pPr algn="l"/>
            <a:r>
              <a:rPr lang="en-US" altLang="zh-CN" sz="2000" b="1"/>
              <a:t>Simulation Results - comparation</a:t>
            </a:r>
            <a:endParaRPr lang="en-US" altLang="zh-CN" sz="2000" b="1"/>
          </a:p>
        </p:txBody>
      </p:sp>
      <p:pic>
        <p:nvPicPr>
          <p:cNvPr id="3" name="图片 2"/>
          <p:cNvPicPr>
            <a:picLocks noChangeAspect="1"/>
          </p:cNvPicPr>
          <p:nvPr/>
        </p:nvPicPr>
        <p:blipFill>
          <a:blip r:embed="rId1"/>
          <a:stretch>
            <a:fillRect/>
          </a:stretch>
        </p:blipFill>
        <p:spPr>
          <a:xfrm>
            <a:off x="2807970" y="494665"/>
            <a:ext cx="6576060" cy="63607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7475" y="95885"/>
            <a:ext cx="4098290" cy="398780"/>
          </a:xfrm>
          <a:prstGeom prst="rect">
            <a:avLst/>
          </a:prstGeom>
          <a:noFill/>
        </p:spPr>
        <p:txBody>
          <a:bodyPr wrap="none" rtlCol="0">
            <a:spAutoFit/>
          </a:bodyPr>
          <a:p>
            <a:pPr algn="l"/>
            <a:r>
              <a:rPr lang="en-US" altLang="zh-CN" sz="2000" b="1"/>
              <a:t>Time complexity and Reusability</a:t>
            </a:r>
            <a:endParaRPr lang="en-US" altLang="zh-CN" sz="2000" b="1"/>
          </a:p>
        </p:txBody>
      </p:sp>
      <p:pic>
        <p:nvPicPr>
          <p:cNvPr id="4" name="图片 3"/>
          <p:cNvPicPr>
            <a:picLocks noChangeAspect="1"/>
          </p:cNvPicPr>
          <p:nvPr/>
        </p:nvPicPr>
        <p:blipFill>
          <a:blip r:embed="rId1"/>
          <a:stretch>
            <a:fillRect/>
          </a:stretch>
        </p:blipFill>
        <p:spPr>
          <a:xfrm>
            <a:off x="2160270" y="1087755"/>
            <a:ext cx="7349490" cy="3247390"/>
          </a:xfrm>
          <a:prstGeom prst="rect">
            <a:avLst/>
          </a:prstGeom>
        </p:spPr>
      </p:pic>
      <p:sp>
        <p:nvSpPr>
          <p:cNvPr id="6" name="文本框 5"/>
          <p:cNvSpPr txBox="1"/>
          <p:nvPr/>
        </p:nvSpPr>
        <p:spPr>
          <a:xfrm>
            <a:off x="873760" y="4637405"/>
            <a:ext cx="10444480" cy="1198880"/>
          </a:xfrm>
          <a:prstGeom prst="rect">
            <a:avLst/>
          </a:prstGeom>
          <a:noFill/>
        </p:spPr>
        <p:txBody>
          <a:bodyPr wrap="square" rtlCol="0">
            <a:spAutoFit/>
          </a:bodyPr>
          <a:p>
            <a:pPr algn="l"/>
            <a:r>
              <a:rPr lang="en-US" altLang="zh-CN"/>
              <a:t>        B</a:t>
            </a:r>
            <a:r>
              <a:rPr lang="zh-CN" altLang="en-US"/>
              <a:t>ecause of the Calculation reusability of </a:t>
            </a:r>
            <a:r>
              <a:rPr lang="en-US" altLang="zh-CN"/>
              <a:t>Dynymic programming</a:t>
            </a:r>
            <a:r>
              <a:rPr lang="zh-CN" altLang="en-US"/>
              <a:t>, we can save table of every phase and when we need to calculate table K, we just easily search for table K-1,which has been saved in advance. Therefore the time complexity by using Calculation reusability is </a:t>
            </a:r>
            <a:r>
              <a:rPr lang="en-US" altLang="zh-CN"/>
              <a:t>N</a:t>
            </a:r>
            <a:r>
              <a:rPr lang="en-US" altLang="zh-CN" baseline="30000"/>
              <a:t>k</a:t>
            </a:r>
            <a:r>
              <a:rPr lang="en-US" altLang="zh-CN"/>
              <a:t>*N</a:t>
            </a:r>
            <a:r>
              <a:rPr lang="en-US" altLang="zh-CN" baseline="30000"/>
              <a:t>k-1</a:t>
            </a:r>
            <a:r>
              <a:rPr lang="en-US" altLang="zh-CN"/>
              <a:t>*N</a:t>
            </a:r>
            <a:r>
              <a:rPr lang="zh-CN" altLang="en-US"/>
              <a:t>. The result is shown in </a:t>
            </a:r>
            <a:r>
              <a:rPr lang="en-US" altLang="zh-CN"/>
              <a:t>above figure</a:t>
            </a:r>
            <a:r>
              <a:rPr lang="zh-CN" altLang="en-US"/>
              <a:t>, losts of time have been saved.</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7475" y="95885"/>
            <a:ext cx="3787775" cy="398780"/>
          </a:xfrm>
          <a:prstGeom prst="rect">
            <a:avLst/>
          </a:prstGeom>
          <a:noFill/>
        </p:spPr>
        <p:txBody>
          <a:bodyPr wrap="none" rtlCol="0">
            <a:spAutoFit/>
          </a:bodyPr>
          <a:p>
            <a:pPr algn="l"/>
            <a:r>
              <a:rPr lang="en-US" altLang="zh-CN" sz="2000" b="1"/>
              <a:t>Task Transmission simulation</a:t>
            </a:r>
            <a:endParaRPr lang="en-US" altLang="zh-CN" sz="2000" b="1"/>
          </a:p>
        </p:txBody>
      </p:sp>
      <p:sp>
        <p:nvSpPr>
          <p:cNvPr id="6" name="文本框 5"/>
          <p:cNvSpPr txBox="1"/>
          <p:nvPr/>
        </p:nvSpPr>
        <p:spPr>
          <a:xfrm>
            <a:off x="513080" y="1788160"/>
            <a:ext cx="5712460" cy="2061210"/>
          </a:xfrm>
          <a:prstGeom prst="rect">
            <a:avLst/>
          </a:prstGeom>
          <a:noFill/>
        </p:spPr>
        <p:txBody>
          <a:bodyPr wrap="square" rtlCol="0">
            <a:spAutoFit/>
          </a:bodyPr>
          <a:p>
            <a:pPr algn="just"/>
            <a:r>
              <a:rPr lang="zh-CN" altLang="en-US" sz="1600"/>
              <a:t>In this part, </a:t>
            </a:r>
            <a:r>
              <a:rPr lang="en-US" altLang="zh-CN" sz="1600"/>
              <a:t>w</a:t>
            </a:r>
            <a:r>
              <a:rPr lang="zh-CN" altLang="en-US" sz="1600"/>
              <a:t>e use the same experiments settings with the first part, using </a:t>
            </a:r>
            <a:r>
              <a:rPr lang="en-US" altLang="zh-CN" sz="1600"/>
              <a:t>a</a:t>
            </a:r>
            <a:r>
              <a:rPr lang="zh-CN" altLang="en-US" sz="1600"/>
              <a:t> data size of 50GBytes, and the energy constraints are also from 100 to 1200 units. The Figure shows that given </a:t>
            </a:r>
            <a:r>
              <a:rPr lang="en-US" altLang="zh-CN" sz="1600"/>
              <a:t>a </a:t>
            </a:r>
            <a:r>
              <a:rPr lang="zh-CN" altLang="en-US" sz="1600"/>
              <a:t>certain workload if </a:t>
            </a:r>
            <a:r>
              <a:rPr lang="en-US" altLang="zh-CN" sz="1600"/>
              <a:t>the </a:t>
            </a:r>
            <a:r>
              <a:rPr lang="zh-CN" altLang="en-US" sz="1600"/>
              <a:t>energy constraint increases, there will be less time spent. And among all the algorithms, DP always achieve</a:t>
            </a:r>
            <a:r>
              <a:rPr lang="en-US" altLang="zh-CN" sz="1600"/>
              <a:t>s</a:t>
            </a:r>
            <a:r>
              <a:rPr lang="zh-CN" altLang="en-US" sz="1600"/>
              <a:t> less time spent performance, especially in a lower Energy Constraint, proving that </a:t>
            </a:r>
            <a:r>
              <a:rPr lang="en-US" altLang="zh-CN" sz="1600"/>
              <a:t>the </a:t>
            </a:r>
            <a:r>
              <a:rPr lang="zh-CN" altLang="en-US" sz="1600"/>
              <a:t>DP algorithm works well in Energy-aware computing strategy.</a:t>
            </a:r>
            <a:endParaRPr lang="zh-CN" altLang="en-US" sz="1600"/>
          </a:p>
        </p:txBody>
      </p:sp>
      <p:pic>
        <p:nvPicPr>
          <p:cNvPr id="3" name="图片 2" descr="wl"/>
          <p:cNvPicPr>
            <a:picLocks noChangeAspect="1"/>
          </p:cNvPicPr>
          <p:nvPr/>
        </p:nvPicPr>
        <p:blipFill>
          <a:blip r:embed="rId1"/>
          <a:stretch>
            <a:fillRect/>
          </a:stretch>
        </p:blipFill>
        <p:spPr>
          <a:xfrm>
            <a:off x="6819900" y="1343660"/>
            <a:ext cx="4364990" cy="32359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7475" y="95885"/>
            <a:ext cx="1460500" cy="398780"/>
          </a:xfrm>
          <a:prstGeom prst="rect">
            <a:avLst/>
          </a:prstGeom>
          <a:noFill/>
        </p:spPr>
        <p:txBody>
          <a:bodyPr wrap="none" rtlCol="0">
            <a:spAutoFit/>
          </a:bodyPr>
          <a:p>
            <a:pPr algn="l"/>
            <a:r>
              <a:rPr lang="en-US" altLang="zh-CN" sz="2000" b="1"/>
              <a:t>In addition</a:t>
            </a:r>
            <a:endParaRPr lang="en-US" altLang="zh-CN" sz="2000" b="1"/>
          </a:p>
        </p:txBody>
      </p:sp>
      <p:pic>
        <p:nvPicPr>
          <p:cNvPr id="3" name="图片 2"/>
          <p:cNvPicPr>
            <a:picLocks noChangeAspect="1"/>
          </p:cNvPicPr>
          <p:nvPr/>
        </p:nvPicPr>
        <p:blipFill>
          <a:blip r:embed="rId1"/>
          <a:stretch>
            <a:fillRect/>
          </a:stretch>
        </p:blipFill>
        <p:spPr>
          <a:xfrm>
            <a:off x="309880" y="2862580"/>
            <a:ext cx="6208395" cy="1418590"/>
          </a:xfrm>
          <a:prstGeom prst="rect">
            <a:avLst/>
          </a:prstGeom>
        </p:spPr>
      </p:pic>
      <p:pic>
        <p:nvPicPr>
          <p:cNvPr id="4" name="图片 3"/>
          <p:cNvPicPr>
            <a:picLocks noChangeAspect="1"/>
          </p:cNvPicPr>
          <p:nvPr/>
        </p:nvPicPr>
        <p:blipFill>
          <a:blip r:embed="rId2"/>
          <a:stretch>
            <a:fillRect/>
          </a:stretch>
        </p:blipFill>
        <p:spPr>
          <a:xfrm>
            <a:off x="454660" y="4746625"/>
            <a:ext cx="4034155" cy="1454785"/>
          </a:xfrm>
          <a:prstGeom prst="rect">
            <a:avLst/>
          </a:prstGeom>
        </p:spPr>
      </p:pic>
      <p:pic>
        <p:nvPicPr>
          <p:cNvPr id="5" name="图片 4"/>
          <p:cNvPicPr>
            <a:picLocks noChangeAspect="1"/>
          </p:cNvPicPr>
          <p:nvPr/>
        </p:nvPicPr>
        <p:blipFill>
          <a:blip r:embed="rId3"/>
          <a:stretch>
            <a:fillRect/>
          </a:stretch>
        </p:blipFill>
        <p:spPr>
          <a:xfrm>
            <a:off x="7152005" y="2113280"/>
            <a:ext cx="4747260" cy="4298315"/>
          </a:xfrm>
          <a:prstGeom prst="rect">
            <a:avLst/>
          </a:prstGeom>
        </p:spPr>
      </p:pic>
      <p:sp>
        <p:nvSpPr>
          <p:cNvPr id="7" name="文本框 6"/>
          <p:cNvSpPr txBox="1"/>
          <p:nvPr/>
        </p:nvSpPr>
        <p:spPr>
          <a:xfrm>
            <a:off x="155575" y="494665"/>
            <a:ext cx="12035790" cy="553085"/>
          </a:xfrm>
          <a:prstGeom prst="rect">
            <a:avLst/>
          </a:prstGeom>
          <a:noFill/>
        </p:spPr>
        <p:txBody>
          <a:bodyPr wrap="square" rtlCol="0">
            <a:spAutoFit/>
          </a:bodyPr>
          <a:p>
            <a:pPr algn="l"/>
            <a:r>
              <a:rPr lang="zh-CN" altLang="en-US" sz="1500"/>
              <a:t>Dynamic programming algorithm can be widely used in many multi-stage decision-making problems</a:t>
            </a:r>
            <a:r>
              <a:rPr lang="en-US" altLang="zh-CN" sz="1500"/>
              <a:t>, which has a good generalization performance</a:t>
            </a:r>
            <a:endParaRPr lang="en-US" altLang="zh-CN" sz="1500"/>
          </a:p>
        </p:txBody>
      </p:sp>
      <p:sp>
        <p:nvSpPr>
          <p:cNvPr id="8" name="文本框 7"/>
          <p:cNvSpPr txBox="1"/>
          <p:nvPr/>
        </p:nvSpPr>
        <p:spPr>
          <a:xfrm>
            <a:off x="155575" y="1336040"/>
            <a:ext cx="5958205" cy="1060450"/>
          </a:xfrm>
          <a:prstGeom prst="rect">
            <a:avLst/>
          </a:prstGeom>
          <a:noFill/>
        </p:spPr>
        <p:txBody>
          <a:bodyPr wrap="none" rtlCol="0">
            <a:spAutoFit/>
          </a:bodyPr>
          <a:p>
            <a:r>
              <a:rPr lang="en-US" altLang="zh-CN" b="1"/>
              <a:t>For example</a:t>
            </a:r>
            <a:endParaRPr lang="en-US" altLang="zh-CN" sz="2000" b="1"/>
          </a:p>
          <a:p>
            <a:pPr marL="285750" indent="-285750">
              <a:buFont typeface="Arial" panose="020B0604020202090204" pitchFamily="34" charset="0"/>
              <a:buChar char="•"/>
            </a:pPr>
            <a:r>
              <a:rPr lang="en-US" altLang="zh-CN" sz="1500"/>
              <a:t>Task t(GBytes)</a:t>
            </a:r>
            <a:endParaRPr lang="en-US" altLang="zh-CN" sz="1500"/>
          </a:p>
          <a:p>
            <a:pPr marL="285750" indent="-285750">
              <a:buFont typeface="Arial" panose="020B0604020202090204" pitchFamily="34" charset="0"/>
              <a:buChar char="•"/>
            </a:pPr>
            <a:r>
              <a:rPr lang="en-US" altLang="zh-CN" sz="1500"/>
              <a:t>CP means computation power(or CPU power) (seconds/MBytes)</a:t>
            </a:r>
            <a:endParaRPr lang="en-US" altLang="zh-CN" sz="1500"/>
          </a:p>
          <a:p>
            <a:pPr marL="285750" indent="-285750">
              <a:buFont typeface="Arial" panose="020B0604020202090204" pitchFamily="34" charset="0"/>
              <a:buChar char="•"/>
            </a:pPr>
            <a:r>
              <a:rPr lang="en-US" altLang="zh-CN" sz="1500"/>
              <a:t>Energy unit constraints</a:t>
            </a:r>
            <a:endParaRPr lang="en-US" altLang="zh-CN" sz="1500"/>
          </a:p>
        </p:txBody>
      </p:sp>
      <p:sp>
        <p:nvSpPr>
          <p:cNvPr id="9" name="文本框 8"/>
          <p:cNvSpPr txBox="1"/>
          <p:nvPr/>
        </p:nvSpPr>
        <p:spPr>
          <a:xfrm>
            <a:off x="269240" y="2540635"/>
            <a:ext cx="1393825" cy="321945"/>
          </a:xfrm>
          <a:prstGeom prst="rect">
            <a:avLst/>
          </a:prstGeom>
          <a:noFill/>
        </p:spPr>
        <p:txBody>
          <a:bodyPr wrap="none" rtlCol="0">
            <a:spAutoFit/>
          </a:bodyPr>
          <a:p>
            <a:r>
              <a:rPr lang="en-US" altLang="zh-CN" sz="1500" b="1"/>
              <a:t>Original table</a:t>
            </a:r>
            <a:endParaRPr lang="en-US" altLang="zh-CN" sz="1500" b="1"/>
          </a:p>
        </p:txBody>
      </p:sp>
      <p:sp>
        <p:nvSpPr>
          <p:cNvPr id="10" name="文本框 9"/>
          <p:cNvSpPr txBox="1"/>
          <p:nvPr/>
        </p:nvSpPr>
        <p:spPr>
          <a:xfrm>
            <a:off x="454660" y="4508500"/>
            <a:ext cx="1064895" cy="321945"/>
          </a:xfrm>
          <a:prstGeom prst="rect">
            <a:avLst/>
          </a:prstGeom>
          <a:noFill/>
        </p:spPr>
        <p:txBody>
          <a:bodyPr wrap="none" rtlCol="0">
            <a:spAutoFit/>
          </a:bodyPr>
          <a:p>
            <a:r>
              <a:rPr lang="en-US" altLang="zh-CN" sz="1500" b="1"/>
              <a:t>Table k=3</a:t>
            </a:r>
            <a:endParaRPr lang="en-US" altLang="zh-CN" sz="1500" b="1"/>
          </a:p>
        </p:txBody>
      </p:sp>
      <p:sp>
        <p:nvSpPr>
          <p:cNvPr id="11" name="文本框 10"/>
          <p:cNvSpPr txBox="1"/>
          <p:nvPr/>
        </p:nvSpPr>
        <p:spPr>
          <a:xfrm>
            <a:off x="7152005" y="1791335"/>
            <a:ext cx="1064895" cy="321945"/>
          </a:xfrm>
          <a:prstGeom prst="rect">
            <a:avLst/>
          </a:prstGeom>
          <a:noFill/>
        </p:spPr>
        <p:txBody>
          <a:bodyPr wrap="none" rtlCol="0">
            <a:spAutoFit/>
          </a:bodyPr>
          <a:p>
            <a:r>
              <a:rPr lang="en-US" altLang="zh-CN" sz="1500" b="1"/>
              <a:t>Table k=2</a:t>
            </a:r>
            <a:endParaRPr lang="en-US" altLang="zh-CN" sz="15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p:cNvPicPr>
            <a:picLocks noChangeAspect="1"/>
          </p:cNvPicPr>
          <p:nvPr/>
        </p:nvPicPr>
        <p:blipFill>
          <a:blip r:embed="rId1"/>
          <a:stretch>
            <a:fillRect/>
          </a:stretch>
        </p:blipFill>
        <p:spPr>
          <a:xfrm>
            <a:off x="117475" y="455930"/>
            <a:ext cx="3557905" cy="6231255"/>
          </a:xfrm>
          <a:prstGeom prst="rect">
            <a:avLst/>
          </a:prstGeom>
        </p:spPr>
      </p:pic>
      <p:sp>
        <p:nvSpPr>
          <p:cNvPr id="8" name="文本框 7"/>
          <p:cNvSpPr txBox="1"/>
          <p:nvPr/>
        </p:nvSpPr>
        <p:spPr>
          <a:xfrm>
            <a:off x="117475" y="95885"/>
            <a:ext cx="1545590" cy="398780"/>
          </a:xfrm>
          <a:prstGeom prst="rect">
            <a:avLst/>
          </a:prstGeom>
          <a:noFill/>
        </p:spPr>
        <p:txBody>
          <a:bodyPr wrap="none" rtlCol="0">
            <a:spAutoFit/>
          </a:bodyPr>
          <a:p>
            <a:pPr algn="l"/>
            <a:r>
              <a:rPr lang="en-US" altLang="zh-CN" sz="2000" b="1"/>
              <a:t>Conclusion</a:t>
            </a:r>
            <a:endParaRPr lang="en-US" altLang="zh-CN" sz="2000" b="1"/>
          </a:p>
        </p:txBody>
      </p:sp>
      <p:sp>
        <p:nvSpPr>
          <p:cNvPr id="10" name="文本框 9"/>
          <p:cNvSpPr txBox="1"/>
          <p:nvPr/>
        </p:nvSpPr>
        <p:spPr>
          <a:xfrm>
            <a:off x="2610485" y="172720"/>
            <a:ext cx="1064895" cy="321945"/>
          </a:xfrm>
          <a:prstGeom prst="rect">
            <a:avLst/>
          </a:prstGeom>
          <a:noFill/>
        </p:spPr>
        <p:txBody>
          <a:bodyPr wrap="none" rtlCol="0">
            <a:spAutoFit/>
          </a:bodyPr>
          <a:p>
            <a:r>
              <a:rPr lang="en-US" altLang="zh-CN" sz="1500" b="1"/>
              <a:t>Table k=1</a:t>
            </a:r>
            <a:endParaRPr lang="en-US" altLang="zh-CN" sz="1500" b="1"/>
          </a:p>
        </p:txBody>
      </p:sp>
      <p:graphicFrame>
        <p:nvGraphicFramePr>
          <p:cNvPr id="9" name="表格 8"/>
          <p:cNvGraphicFramePr/>
          <p:nvPr>
            <p:custDataLst>
              <p:tags r:id="rId2"/>
            </p:custDataLst>
          </p:nvPr>
        </p:nvGraphicFramePr>
        <p:xfrm>
          <a:off x="4145280" y="1281430"/>
          <a:ext cx="7466965" cy="958850"/>
        </p:xfrm>
        <a:graphic>
          <a:graphicData uri="http://schemas.openxmlformats.org/drawingml/2006/table">
            <a:tbl>
              <a:tblPr firstRow="1" bandRow="1">
                <a:tableStyleId>{5C22544A-7EE6-4342-B048-85BDC9FD1C3A}</a:tableStyleId>
              </a:tblPr>
              <a:tblGrid>
                <a:gridCol w="678815"/>
                <a:gridCol w="678815"/>
                <a:gridCol w="678815"/>
                <a:gridCol w="678815"/>
                <a:gridCol w="678815"/>
                <a:gridCol w="678815"/>
                <a:gridCol w="678815"/>
                <a:gridCol w="678815"/>
                <a:gridCol w="678815"/>
                <a:gridCol w="678815"/>
                <a:gridCol w="678815"/>
              </a:tblGrid>
              <a:tr h="487680">
                <a:tc>
                  <a:txBody>
                    <a:bodyPr/>
                    <a:p>
                      <a:pPr algn="ctr">
                        <a:buNone/>
                      </a:pPr>
                      <a:r>
                        <a:rPr lang="en-US" altLang="zh-CN" sz="1300"/>
                        <a:t>Tasks</a:t>
                      </a:r>
                      <a:endParaRPr lang="en-US" altLang="zh-CN" sz="1300"/>
                    </a:p>
                    <a:p>
                      <a:pPr algn="ctr">
                        <a:buNone/>
                      </a:pPr>
                      <a:r>
                        <a:rPr lang="en-US" altLang="zh-CN" sz="1300"/>
                        <a:t>size</a:t>
                      </a:r>
                      <a:endParaRPr lang="en-US" altLang="zh-CN" sz="1300"/>
                    </a:p>
                  </a:txBody>
                  <a:tcPr/>
                </a:tc>
                <a:tc>
                  <a:txBody>
                    <a:bodyPr/>
                    <a:p>
                      <a:pPr algn="ctr">
                        <a:buNone/>
                      </a:pPr>
                      <a:r>
                        <a:rPr lang="en-US" altLang="zh-CN" sz="1500"/>
                        <a:t>12</a:t>
                      </a:r>
                      <a:endParaRPr lang="en-US" altLang="zh-CN" sz="1500"/>
                    </a:p>
                  </a:txBody>
                  <a:tcPr/>
                </a:tc>
                <a:tc>
                  <a:txBody>
                    <a:bodyPr/>
                    <a:p>
                      <a:pPr algn="ctr">
                        <a:buNone/>
                      </a:pPr>
                      <a:r>
                        <a:rPr lang="en-US" altLang="zh-CN" sz="1500"/>
                        <a:t>17</a:t>
                      </a:r>
                      <a:endParaRPr lang="en-US" altLang="zh-CN" sz="1500"/>
                    </a:p>
                  </a:txBody>
                  <a:tcPr/>
                </a:tc>
                <a:tc>
                  <a:txBody>
                    <a:bodyPr/>
                    <a:p>
                      <a:pPr algn="ctr">
                        <a:buNone/>
                      </a:pPr>
                      <a:r>
                        <a:rPr lang="en-US" altLang="zh-CN" sz="1500"/>
                        <a:t>19</a:t>
                      </a:r>
                      <a:endParaRPr lang="en-US" altLang="zh-CN" sz="1500"/>
                    </a:p>
                  </a:txBody>
                  <a:tcPr/>
                </a:tc>
                <a:tc>
                  <a:txBody>
                    <a:bodyPr/>
                    <a:p>
                      <a:pPr algn="ctr">
                        <a:buNone/>
                      </a:pPr>
                      <a:r>
                        <a:rPr lang="en-US" altLang="zh-CN" sz="1500"/>
                        <a:t>19</a:t>
                      </a:r>
                      <a:endParaRPr lang="en-US" altLang="zh-CN" sz="1500"/>
                    </a:p>
                  </a:txBody>
                  <a:tcPr/>
                </a:tc>
                <a:tc>
                  <a:txBody>
                    <a:bodyPr/>
                    <a:p>
                      <a:pPr algn="ctr">
                        <a:buNone/>
                      </a:pPr>
                      <a:r>
                        <a:rPr lang="en-US" altLang="zh-CN" sz="1500"/>
                        <a:t>20</a:t>
                      </a:r>
                      <a:endParaRPr lang="en-US" altLang="zh-CN" sz="1500"/>
                    </a:p>
                  </a:txBody>
                  <a:tcPr/>
                </a:tc>
                <a:tc>
                  <a:txBody>
                    <a:bodyPr/>
                    <a:p>
                      <a:pPr algn="ctr">
                        <a:buNone/>
                      </a:pPr>
                      <a:r>
                        <a:rPr lang="en-US" altLang="zh-CN" sz="1500"/>
                        <a:t>21</a:t>
                      </a:r>
                      <a:endParaRPr lang="en-US" altLang="zh-CN" sz="1500"/>
                    </a:p>
                  </a:txBody>
                  <a:tcPr/>
                </a:tc>
                <a:tc>
                  <a:txBody>
                    <a:bodyPr/>
                    <a:p>
                      <a:pPr algn="ctr">
                        <a:buNone/>
                      </a:pPr>
                      <a:r>
                        <a:rPr lang="en-US" altLang="zh-CN" sz="1500"/>
                        <a:t>23</a:t>
                      </a:r>
                      <a:endParaRPr lang="en-US" altLang="zh-CN" sz="1500"/>
                    </a:p>
                  </a:txBody>
                  <a:tcPr/>
                </a:tc>
                <a:tc>
                  <a:txBody>
                    <a:bodyPr/>
                    <a:p>
                      <a:pPr algn="ctr">
                        <a:buNone/>
                      </a:pPr>
                      <a:r>
                        <a:rPr lang="en-US" altLang="zh-CN" sz="1500"/>
                        <a:t>26</a:t>
                      </a:r>
                      <a:endParaRPr lang="en-US" altLang="zh-CN" sz="1500"/>
                    </a:p>
                  </a:txBody>
                  <a:tcPr/>
                </a:tc>
                <a:tc>
                  <a:txBody>
                    <a:bodyPr/>
                    <a:p>
                      <a:pPr algn="ctr">
                        <a:buNone/>
                      </a:pPr>
                      <a:r>
                        <a:rPr lang="en-US" altLang="zh-CN" sz="1500"/>
                        <a:t>27</a:t>
                      </a:r>
                      <a:endParaRPr lang="en-US" altLang="zh-CN" sz="1500"/>
                    </a:p>
                  </a:txBody>
                  <a:tcPr/>
                </a:tc>
                <a:tc>
                  <a:txBody>
                    <a:bodyPr/>
                    <a:p>
                      <a:pPr algn="ctr">
                        <a:buNone/>
                      </a:pPr>
                      <a:r>
                        <a:rPr lang="en-US" altLang="zh-CN" sz="1500"/>
                        <a:t>30</a:t>
                      </a:r>
                      <a:endParaRPr lang="en-US" altLang="zh-CN" sz="1500"/>
                    </a:p>
                  </a:txBody>
                  <a:tcPr/>
                </a:tc>
              </a:tr>
              <a:tr h="410210">
                <a:tc>
                  <a:txBody>
                    <a:bodyPr/>
                    <a:p>
                      <a:pPr algn="ctr">
                        <a:buNone/>
                      </a:pPr>
                      <a:r>
                        <a:rPr lang="en-US" altLang="zh-CN" sz="1500"/>
                        <a:t>Time</a:t>
                      </a:r>
                      <a:endParaRPr lang="en-US" altLang="zh-CN" sz="1500"/>
                    </a:p>
                  </a:txBody>
                  <a:tcPr/>
                </a:tc>
                <a:tc>
                  <a:txBody>
                    <a:bodyPr/>
                    <a:p>
                      <a:pPr algn="ctr">
                        <a:buNone/>
                      </a:pPr>
                      <a:r>
                        <a:rPr lang="en-US" altLang="zh-CN" sz="1500"/>
                        <a:t>100.8</a:t>
                      </a:r>
                      <a:endParaRPr lang="en-US" altLang="zh-CN" sz="1500"/>
                    </a:p>
                  </a:txBody>
                  <a:tcPr/>
                </a:tc>
                <a:tc>
                  <a:txBody>
                    <a:bodyPr/>
                    <a:p>
                      <a:pPr algn="ctr">
                        <a:buNone/>
                      </a:pPr>
                      <a:r>
                        <a:rPr lang="en-US" altLang="zh-CN" sz="1500"/>
                        <a:t>142.8</a:t>
                      </a:r>
                      <a:endParaRPr lang="en-US" altLang="zh-CN" sz="1500"/>
                    </a:p>
                  </a:txBody>
                  <a:tcPr/>
                </a:tc>
                <a:tc>
                  <a:txBody>
                    <a:bodyPr/>
                    <a:p>
                      <a:pPr algn="ctr">
                        <a:buNone/>
                      </a:pPr>
                      <a:r>
                        <a:rPr lang="en-US" altLang="zh-CN" sz="1500"/>
                        <a:t>159.6</a:t>
                      </a:r>
                      <a:endParaRPr lang="en-US" altLang="zh-CN" sz="1500"/>
                    </a:p>
                  </a:txBody>
                  <a:tcPr/>
                </a:tc>
                <a:tc>
                  <a:txBody>
                    <a:bodyPr/>
                    <a:p>
                      <a:pPr algn="ctr">
                        <a:buNone/>
                      </a:pPr>
                      <a:r>
                        <a:rPr lang="en-US" altLang="zh-CN" sz="1500"/>
                        <a:t>159.6</a:t>
                      </a:r>
                      <a:endParaRPr lang="en-US" altLang="zh-CN" sz="1500"/>
                    </a:p>
                  </a:txBody>
                  <a:tcPr/>
                </a:tc>
                <a:tc>
                  <a:txBody>
                    <a:bodyPr/>
                    <a:p>
                      <a:pPr algn="ctr">
                        <a:buNone/>
                      </a:pPr>
                      <a:r>
                        <a:rPr lang="en-US" altLang="zh-CN" sz="1500"/>
                        <a:t>168</a:t>
                      </a:r>
                      <a:endParaRPr lang="en-US" altLang="zh-CN" sz="1500"/>
                    </a:p>
                  </a:txBody>
                  <a:tcPr/>
                </a:tc>
                <a:tc>
                  <a:txBody>
                    <a:bodyPr/>
                    <a:p>
                      <a:pPr algn="ctr">
                        <a:buNone/>
                      </a:pPr>
                      <a:r>
                        <a:rPr lang="en-US" altLang="zh-CN" sz="1500"/>
                        <a:t>176.4</a:t>
                      </a:r>
                      <a:endParaRPr lang="en-US" altLang="zh-CN" sz="1500"/>
                    </a:p>
                  </a:txBody>
                  <a:tcPr/>
                </a:tc>
                <a:tc>
                  <a:txBody>
                    <a:bodyPr/>
                    <a:p>
                      <a:pPr algn="ctr">
                        <a:buNone/>
                      </a:pPr>
                      <a:r>
                        <a:rPr lang="en-US" altLang="zh-CN" sz="1500"/>
                        <a:t>193.2</a:t>
                      </a:r>
                      <a:endParaRPr lang="en-US" altLang="zh-CN" sz="1500"/>
                    </a:p>
                  </a:txBody>
                  <a:tcPr/>
                </a:tc>
                <a:tc>
                  <a:txBody>
                    <a:bodyPr/>
                    <a:p>
                      <a:pPr algn="ctr">
                        <a:buNone/>
                      </a:pPr>
                      <a:r>
                        <a:rPr lang="en-US" altLang="zh-CN" sz="1500"/>
                        <a:t>218.4</a:t>
                      </a:r>
                      <a:endParaRPr lang="en-US" altLang="zh-CN" sz="1500"/>
                    </a:p>
                  </a:txBody>
                  <a:tcPr/>
                </a:tc>
                <a:tc>
                  <a:txBody>
                    <a:bodyPr/>
                    <a:p>
                      <a:pPr algn="ctr">
                        <a:buNone/>
                      </a:pPr>
                      <a:r>
                        <a:rPr lang="en-US" altLang="zh-CN" sz="1500"/>
                        <a:t>226.8</a:t>
                      </a:r>
                      <a:endParaRPr lang="en-US" altLang="zh-CN" sz="1500"/>
                    </a:p>
                  </a:txBody>
                  <a:tcPr/>
                </a:tc>
                <a:tc>
                  <a:txBody>
                    <a:bodyPr/>
                    <a:p>
                      <a:pPr algn="ctr">
                        <a:buNone/>
                      </a:pPr>
                      <a:r>
                        <a:rPr lang="en-US" altLang="zh-CN" sz="1500"/>
                        <a:t>252</a:t>
                      </a:r>
                      <a:endParaRPr lang="en-US" altLang="zh-CN" sz="1500"/>
                    </a:p>
                  </a:txBody>
                  <a:tcPr/>
                </a:tc>
              </a:tr>
            </a:tbl>
          </a:graphicData>
        </a:graphic>
      </p:graphicFrame>
      <p:graphicFrame>
        <p:nvGraphicFramePr>
          <p:cNvPr id="11" name="表格 10"/>
          <p:cNvGraphicFramePr/>
          <p:nvPr>
            <p:custDataLst>
              <p:tags r:id="rId3"/>
            </p:custDataLst>
          </p:nvPr>
        </p:nvGraphicFramePr>
        <p:xfrm>
          <a:off x="4211320" y="3732530"/>
          <a:ext cx="7466965" cy="1460500"/>
        </p:xfrm>
        <a:graphic>
          <a:graphicData uri="http://schemas.openxmlformats.org/drawingml/2006/table">
            <a:tbl>
              <a:tblPr firstRow="1" bandRow="1">
                <a:tableStyleId>{5C22544A-7EE6-4342-B048-85BDC9FD1C3A}</a:tableStyleId>
              </a:tblPr>
              <a:tblGrid>
                <a:gridCol w="678815"/>
                <a:gridCol w="678815"/>
                <a:gridCol w="678815"/>
                <a:gridCol w="678815"/>
                <a:gridCol w="678815"/>
                <a:gridCol w="678815"/>
                <a:gridCol w="678815"/>
                <a:gridCol w="678815"/>
                <a:gridCol w="678815"/>
                <a:gridCol w="678815"/>
                <a:gridCol w="678815"/>
              </a:tblGrid>
              <a:tr h="423545">
                <a:tc>
                  <a:txBody>
                    <a:bodyPr/>
                    <a:p>
                      <a:pPr algn="ctr">
                        <a:buNone/>
                      </a:pPr>
                      <a:r>
                        <a:rPr lang="en-US" altLang="zh-CN" sz="1200"/>
                        <a:t>Ener  units</a:t>
                      </a:r>
                      <a:endParaRPr lang="en-US" altLang="zh-CN" sz="1200"/>
                    </a:p>
                  </a:txBody>
                  <a:tcPr/>
                </a:tc>
                <a:tc>
                  <a:txBody>
                    <a:bodyPr/>
                    <a:p>
                      <a:pPr algn="ctr">
                        <a:buNone/>
                      </a:pPr>
                      <a:r>
                        <a:rPr lang="en-US" altLang="zh-CN" sz="1500"/>
                        <a:t>85</a:t>
                      </a:r>
                      <a:endParaRPr lang="en-US" altLang="zh-CN" sz="1500"/>
                    </a:p>
                  </a:txBody>
                  <a:tcPr/>
                </a:tc>
                <a:tc>
                  <a:txBody>
                    <a:bodyPr/>
                    <a:p>
                      <a:pPr algn="ctr">
                        <a:buNone/>
                      </a:pPr>
                      <a:r>
                        <a:rPr lang="en-US" altLang="zh-CN" sz="1500"/>
                        <a:t>99</a:t>
                      </a:r>
                      <a:endParaRPr lang="en-US" altLang="zh-CN" sz="1500"/>
                    </a:p>
                  </a:txBody>
                  <a:tcPr/>
                </a:tc>
                <a:tc>
                  <a:txBody>
                    <a:bodyPr/>
                    <a:p>
                      <a:pPr algn="ctr">
                        <a:buNone/>
                      </a:pPr>
                      <a:r>
                        <a:rPr lang="en-US" altLang="zh-CN" sz="1500"/>
                        <a:t>164</a:t>
                      </a:r>
                      <a:endParaRPr lang="en-US" altLang="zh-CN" sz="1500"/>
                    </a:p>
                  </a:txBody>
                  <a:tcPr/>
                </a:tc>
                <a:tc>
                  <a:txBody>
                    <a:bodyPr/>
                    <a:p>
                      <a:pPr algn="ctr">
                        <a:buNone/>
                      </a:pPr>
                      <a:r>
                        <a:rPr lang="en-US" altLang="zh-CN" sz="1500"/>
                        <a:t>176</a:t>
                      </a:r>
                      <a:endParaRPr lang="en-US" altLang="zh-CN" sz="1500"/>
                    </a:p>
                  </a:txBody>
                  <a:tcPr/>
                </a:tc>
                <a:tc>
                  <a:txBody>
                    <a:bodyPr/>
                    <a:p>
                      <a:pPr algn="ctr">
                        <a:buNone/>
                      </a:pPr>
                      <a:r>
                        <a:rPr lang="en-US" altLang="zh-CN" sz="1500"/>
                        <a:t>196</a:t>
                      </a:r>
                      <a:endParaRPr lang="en-US" altLang="zh-CN" sz="1500"/>
                    </a:p>
                  </a:txBody>
                  <a:tcPr/>
                </a:tc>
                <a:tc>
                  <a:txBody>
                    <a:bodyPr/>
                    <a:p>
                      <a:pPr algn="ctr">
                        <a:buNone/>
                      </a:pPr>
                      <a:r>
                        <a:rPr lang="en-US" altLang="zh-CN" sz="1500"/>
                        <a:t>200</a:t>
                      </a:r>
                      <a:endParaRPr lang="en-US" altLang="zh-CN" sz="1500"/>
                    </a:p>
                  </a:txBody>
                  <a:tcPr/>
                </a:tc>
                <a:tc>
                  <a:txBody>
                    <a:bodyPr/>
                    <a:p>
                      <a:pPr algn="ctr">
                        <a:buNone/>
                      </a:pPr>
                      <a:r>
                        <a:rPr lang="en-US" altLang="zh-CN" sz="1500"/>
                        <a:t>234</a:t>
                      </a:r>
                      <a:endParaRPr lang="en-US" altLang="zh-CN" sz="1500"/>
                    </a:p>
                  </a:txBody>
                  <a:tcPr/>
                </a:tc>
                <a:tc>
                  <a:txBody>
                    <a:bodyPr/>
                    <a:p>
                      <a:pPr algn="ctr">
                        <a:buNone/>
                      </a:pPr>
                      <a:r>
                        <a:rPr lang="en-US" altLang="zh-CN" sz="1500"/>
                        <a:t>258</a:t>
                      </a:r>
                      <a:endParaRPr lang="en-US" altLang="zh-CN" sz="1500"/>
                    </a:p>
                  </a:txBody>
                  <a:tcPr/>
                </a:tc>
                <a:tc>
                  <a:txBody>
                    <a:bodyPr/>
                    <a:p>
                      <a:pPr algn="ctr">
                        <a:buNone/>
                      </a:pPr>
                      <a:r>
                        <a:rPr lang="en-US" altLang="zh-CN" sz="1500"/>
                        <a:t>276</a:t>
                      </a:r>
                      <a:endParaRPr lang="en-US" altLang="zh-CN" sz="1500"/>
                    </a:p>
                  </a:txBody>
                  <a:tcPr/>
                </a:tc>
                <a:tc>
                  <a:txBody>
                    <a:bodyPr/>
                    <a:p>
                      <a:pPr algn="ctr">
                        <a:buNone/>
                      </a:pPr>
                      <a:r>
                        <a:rPr lang="en-US" altLang="zh-CN" sz="1500"/>
                        <a:t>287</a:t>
                      </a:r>
                      <a:endParaRPr lang="en-US" altLang="zh-CN" sz="1500"/>
                    </a:p>
                  </a:txBody>
                  <a:tcPr/>
                </a:tc>
              </a:tr>
              <a:tr h="410210">
                <a:tc>
                  <a:txBody>
                    <a:bodyPr/>
                    <a:p>
                      <a:pPr algn="ctr">
                        <a:buNone/>
                      </a:pPr>
                      <a:r>
                        <a:rPr lang="en-US" altLang="zh-CN" sz="1500"/>
                        <a:t>CP</a:t>
                      </a:r>
                      <a:endParaRPr lang="en-US" altLang="zh-CN" sz="1500"/>
                    </a:p>
                  </a:txBody>
                  <a:tcPr/>
                </a:tc>
                <a:tc>
                  <a:txBody>
                    <a:bodyPr/>
                    <a:p>
                      <a:pPr algn="ctr">
                        <a:buNone/>
                      </a:pPr>
                      <a:r>
                        <a:rPr lang="en-US" altLang="zh-CN" sz="1500"/>
                        <a:t>1.6</a:t>
                      </a:r>
                      <a:endParaRPr lang="en-US" altLang="zh-CN" sz="1500"/>
                    </a:p>
                  </a:txBody>
                  <a:tcPr/>
                </a:tc>
                <a:tc>
                  <a:txBody>
                    <a:bodyPr/>
                    <a:p>
                      <a:pPr algn="ctr">
                        <a:buNone/>
                      </a:pPr>
                      <a:r>
                        <a:rPr lang="en-US" altLang="zh-CN" sz="1500"/>
                        <a:t>2.5</a:t>
                      </a:r>
                      <a:endParaRPr lang="en-US" altLang="zh-CN" sz="1500"/>
                    </a:p>
                  </a:txBody>
                  <a:tcPr/>
                </a:tc>
                <a:tc>
                  <a:txBody>
                    <a:bodyPr/>
                    <a:p>
                      <a:pPr algn="ctr">
                        <a:buNone/>
                      </a:pPr>
                      <a:r>
                        <a:rPr lang="en-US" altLang="zh-CN" sz="1500"/>
                        <a:t>3.1</a:t>
                      </a:r>
                      <a:endParaRPr lang="en-US" altLang="zh-CN" sz="1500"/>
                    </a:p>
                  </a:txBody>
                  <a:tcPr/>
                </a:tc>
                <a:tc>
                  <a:txBody>
                    <a:bodyPr/>
                    <a:p>
                      <a:pPr algn="ctr">
                        <a:buNone/>
                      </a:pPr>
                      <a:r>
                        <a:rPr lang="en-US" altLang="zh-CN" sz="1500"/>
                        <a:t>4.1</a:t>
                      </a:r>
                      <a:endParaRPr lang="en-US" altLang="zh-CN" sz="1500"/>
                    </a:p>
                  </a:txBody>
                  <a:tcPr/>
                </a:tc>
                <a:tc>
                  <a:txBody>
                    <a:bodyPr/>
                    <a:p>
                      <a:pPr algn="ctr">
                        <a:buNone/>
                      </a:pPr>
                      <a:r>
                        <a:rPr lang="en-US" altLang="zh-CN" sz="1500"/>
                        <a:t>5.3</a:t>
                      </a:r>
                      <a:endParaRPr lang="en-US" altLang="zh-CN" sz="1500"/>
                    </a:p>
                  </a:txBody>
                  <a:tcPr/>
                </a:tc>
                <a:tc>
                  <a:txBody>
                    <a:bodyPr/>
                    <a:p>
                      <a:pPr algn="ctr">
                        <a:buNone/>
                      </a:pPr>
                      <a:r>
                        <a:rPr lang="en-US" altLang="zh-CN" sz="1500"/>
                        <a:t>5.6</a:t>
                      </a:r>
                      <a:endParaRPr lang="en-US" altLang="zh-CN" sz="1500"/>
                    </a:p>
                  </a:txBody>
                  <a:tcPr/>
                </a:tc>
                <a:tc>
                  <a:txBody>
                    <a:bodyPr/>
                    <a:p>
                      <a:pPr algn="ctr">
                        <a:buNone/>
                      </a:pPr>
                      <a:r>
                        <a:rPr lang="en-US" altLang="zh-CN" sz="1500"/>
                        <a:t>6.1</a:t>
                      </a:r>
                      <a:endParaRPr lang="en-US" altLang="zh-CN" sz="1500"/>
                    </a:p>
                  </a:txBody>
                  <a:tcPr/>
                </a:tc>
                <a:tc>
                  <a:txBody>
                    <a:bodyPr/>
                    <a:p>
                      <a:pPr algn="ctr">
                        <a:buNone/>
                      </a:pPr>
                      <a:r>
                        <a:rPr lang="en-US" altLang="zh-CN" sz="1500"/>
                        <a:t>6.1</a:t>
                      </a:r>
                      <a:endParaRPr lang="en-US" altLang="zh-CN" sz="1500"/>
                    </a:p>
                  </a:txBody>
                  <a:tcPr/>
                </a:tc>
                <a:tc>
                  <a:txBody>
                    <a:bodyPr/>
                    <a:p>
                      <a:pPr algn="ctr">
                        <a:buNone/>
                      </a:pPr>
                      <a:r>
                        <a:rPr lang="en-US" altLang="zh-CN" sz="1500"/>
                        <a:t>7.0</a:t>
                      </a:r>
                      <a:endParaRPr lang="en-US" altLang="zh-CN" sz="1500"/>
                    </a:p>
                  </a:txBody>
                  <a:tcPr/>
                </a:tc>
                <a:tc>
                  <a:txBody>
                    <a:bodyPr/>
                    <a:p>
                      <a:pPr algn="ctr">
                        <a:buNone/>
                      </a:pPr>
                      <a:r>
                        <a:rPr lang="en-US" altLang="zh-CN" sz="1500"/>
                        <a:t>7.1</a:t>
                      </a:r>
                      <a:endParaRPr lang="en-US" altLang="zh-CN" sz="1500"/>
                    </a:p>
                  </a:txBody>
                  <a:tcPr/>
                </a:tc>
              </a:tr>
              <a:tr h="410210">
                <a:tc>
                  <a:txBody>
                    <a:bodyPr/>
                    <a:p>
                      <a:pPr algn="ctr">
                        <a:buNone/>
                      </a:pPr>
                      <a:r>
                        <a:rPr lang="en-US" altLang="zh-CN" sz="1200"/>
                        <a:t>Allcation</a:t>
                      </a:r>
                      <a:endParaRPr lang="en-US" altLang="zh-CN" sz="1200"/>
                    </a:p>
                  </a:txBody>
                  <a:tcPr/>
                </a:tc>
                <a:tc>
                  <a:txBody>
                    <a:bodyPr/>
                    <a:p>
                      <a:pPr algn="ctr">
                        <a:buNone/>
                      </a:pPr>
                      <a:r>
                        <a:rPr lang="en-US" altLang="zh-CN" sz="1500"/>
                        <a:t>010</a:t>
                      </a:r>
                      <a:endParaRPr lang="en-US" altLang="zh-CN" sz="1500"/>
                    </a:p>
                  </a:txBody>
                  <a:tcPr/>
                </a:tc>
                <a:tc>
                  <a:txBody>
                    <a:bodyPr/>
                    <a:p>
                      <a:pPr algn="ctr">
                        <a:buNone/>
                      </a:pPr>
                      <a:r>
                        <a:rPr lang="en-US" altLang="zh-CN" sz="1500"/>
                        <a:t>002</a:t>
                      </a:r>
                      <a:endParaRPr lang="en-US" altLang="zh-CN" sz="1500"/>
                    </a:p>
                  </a:txBody>
                  <a:tcPr/>
                </a:tc>
                <a:tc>
                  <a:txBody>
                    <a:bodyPr/>
                    <a:p>
                      <a:pPr algn="ctr">
                        <a:buNone/>
                      </a:pPr>
                      <a:r>
                        <a:rPr lang="en-US" altLang="zh-CN" sz="1500"/>
                        <a:t>030</a:t>
                      </a:r>
                      <a:endParaRPr lang="en-US" altLang="zh-CN" sz="1500"/>
                    </a:p>
                  </a:txBody>
                  <a:tcPr/>
                </a:tc>
                <a:tc>
                  <a:txBody>
                    <a:bodyPr/>
                    <a:p>
                      <a:pPr algn="ctr">
                        <a:buNone/>
                      </a:pPr>
                      <a:r>
                        <a:rPr lang="en-US" altLang="zh-CN" sz="1500"/>
                        <a:t>012</a:t>
                      </a:r>
                      <a:endParaRPr lang="en-US" altLang="zh-CN" sz="1500"/>
                    </a:p>
                  </a:txBody>
                  <a:tcPr/>
                </a:tc>
                <a:tc>
                  <a:txBody>
                    <a:bodyPr/>
                    <a:p>
                      <a:pPr algn="ctr">
                        <a:buNone/>
                      </a:pPr>
                      <a:r>
                        <a:rPr lang="en-US" altLang="zh-CN" sz="1500"/>
                        <a:t>302</a:t>
                      </a:r>
                      <a:endParaRPr lang="en-US" altLang="zh-CN" sz="1500"/>
                    </a:p>
                  </a:txBody>
                  <a:tcPr/>
                </a:tc>
                <a:tc>
                  <a:txBody>
                    <a:bodyPr/>
                    <a:p>
                      <a:pPr algn="ctr">
                        <a:buNone/>
                      </a:pPr>
                      <a:r>
                        <a:rPr lang="en-US" altLang="zh-CN" sz="1500"/>
                        <a:t>032</a:t>
                      </a:r>
                      <a:endParaRPr lang="en-US" altLang="zh-CN" sz="1500"/>
                    </a:p>
                  </a:txBody>
                  <a:tcPr/>
                </a:tc>
                <a:tc>
                  <a:txBody>
                    <a:bodyPr/>
                    <a:p>
                      <a:pPr algn="ctr">
                        <a:buNone/>
                      </a:pPr>
                      <a:r>
                        <a:rPr lang="en-US" altLang="zh-CN" sz="1500"/>
                        <a:t>033</a:t>
                      </a:r>
                      <a:endParaRPr lang="en-US" altLang="zh-CN" sz="1500"/>
                    </a:p>
                  </a:txBody>
                  <a:tcPr/>
                </a:tc>
                <a:tc>
                  <a:txBody>
                    <a:bodyPr/>
                    <a:p>
                      <a:pPr algn="ctr">
                        <a:buNone/>
                      </a:pPr>
                      <a:r>
                        <a:rPr lang="en-US" altLang="zh-CN" sz="1500"/>
                        <a:t>033</a:t>
                      </a:r>
                      <a:endParaRPr lang="en-US" altLang="zh-CN" sz="1500"/>
                    </a:p>
                  </a:txBody>
                  <a:tcPr/>
                </a:tc>
                <a:tc>
                  <a:txBody>
                    <a:bodyPr/>
                    <a:p>
                      <a:pPr algn="ctr">
                        <a:buNone/>
                      </a:pPr>
                      <a:r>
                        <a:rPr lang="en-US" altLang="zh-CN" sz="1500"/>
                        <a:t>132</a:t>
                      </a:r>
                      <a:endParaRPr lang="en-US" altLang="zh-CN" sz="1500"/>
                    </a:p>
                  </a:txBody>
                  <a:tcPr/>
                </a:tc>
                <a:tc>
                  <a:txBody>
                    <a:bodyPr/>
                    <a:p>
                      <a:pPr algn="ctr">
                        <a:buNone/>
                      </a:pPr>
                      <a:r>
                        <a:rPr lang="en-US" altLang="zh-CN" sz="1500"/>
                        <a:t>321</a:t>
                      </a:r>
                      <a:endParaRPr lang="en-US" altLang="zh-CN" sz="1500"/>
                    </a:p>
                  </a:txBody>
                  <a:tcPr/>
                </a:tc>
              </a:tr>
            </a:tbl>
          </a:graphicData>
        </a:graphic>
      </p:graphicFrame>
      <p:sp>
        <p:nvSpPr>
          <p:cNvPr id="12" name="文本框 11"/>
          <p:cNvSpPr txBox="1"/>
          <p:nvPr/>
        </p:nvSpPr>
        <p:spPr>
          <a:xfrm>
            <a:off x="4037330" y="898525"/>
            <a:ext cx="6755765" cy="321945"/>
          </a:xfrm>
          <a:prstGeom prst="rect">
            <a:avLst/>
          </a:prstGeom>
          <a:noFill/>
        </p:spPr>
        <p:txBody>
          <a:bodyPr wrap="none" rtlCol="0">
            <a:spAutoFit/>
          </a:bodyPr>
          <a:p>
            <a:r>
              <a:rPr lang="en-US" altLang="zh-CN" sz="1500"/>
              <a:t>Given energy cost 300 units, randomly generate tasks size, return time (10</a:t>
            </a:r>
            <a:r>
              <a:rPr lang="en-US" altLang="zh-CN" sz="1500" baseline="30000"/>
              <a:t>3</a:t>
            </a:r>
            <a:r>
              <a:rPr lang="en-US" altLang="zh-CN" sz="1500"/>
              <a:t> s)</a:t>
            </a:r>
            <a:endParaRPr lang="en-US" altLang="zh-CN" sz="1500"/>
          </a:p>
        </p:txBody>
      </p:sp>
      <p:sp>
        <p:nvSpPr>
          <p:cNvPr id="13" name="文本框 12"/>
          <p:cNvSpPr txBox="1"/>
          <p:nvPr/>
        </p:nvSpPr>
        <p:spPr>
          <a:xfrm>
            <a:off x="4137025" y="3410585"/>
            <a:ext cx="8054975" cy="321945"/>
          </a:xfrm>
          <a:prstGeom prst="rect">
            <a:avLst/>
          </a:prstGeom>
          <a:noFill/>
        </p:spPr>
        <p:txBody>
          <a:bodyPr wrap="none" rtlCol="0">
            <a:spAutoFit/>
          </a:bodyPr>
          <a:p>
            <a:r>
              <a:rPr lang="en-US" altLang="zh-CN" sz="1500"/>
              <a:t>Randomly set energy constraints, search DP table to maximize CP, return allocation strategy</a:t>
            </a:r>
            <a:endParaRPr lang="en-US" altLang="zh-CN" sz="1500"/>
          </a:p>
        </p:txBody>
      </p:sp>
      <p:sp>
        <p:nvSpPr>
          <p:cNvPr id="14" name="矩形 13"/>
          <p:cNvSpPr/>
          <p:nvPr/>
        </p:nvSpPr>
        <p:spPr>
          <a:xfrm>
            <a:off x="9514840" y="1237615"/>
            <a:ext cx="752475" cy="986155"/>
          </a:xfrm>
          <a:prstGeom prst="rect">
            <a:avLst/>
          </a:prstGeom>
          <a:noFill/>
          <a:ln w="28575" cmpd="thickThin">
            <a:solidFill>
              <a:srgbClr val="FF0000"/>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7" name="组合 16"/>
          <p:cNvGrpSpPr/>
          <p:nvPr/>
        </p:nvGrpSpPr>
        <p:grpSpPr>
          <a:xfrm>
            <a:off x="4801235" y="2360930"/>
            <a:ext cx="5030470" cy="521970"/>
            <a:chOff x="7206" y="3718"/>
            <a:chExt cx="7922" cy="822"/>
          </a:xfrm>
        </p:grpSpPr>
        <p:sp>
          <p:nvSpPr>
            <p:cNvPr id="15" name="矩形 14"/>
            <p:cNvSpPr/>
            <p:nvPr/>
          </p:nvSpPr>
          <p:spPr>
            <a:xfrm>
              <a:off x="7206" y="3718"/>
              <a:ext cx="7779" cy="822"/>
            </a:xfrm>
            <a:prstGeom prst="rect">
              <a:avLst/>
            </a:prstGeom>
            <a:noFill/>
            <a:ln w="19050">
              <a:solidFill>
                <a:srgbClr val="FF0000"/>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7206" y="3718"/>
              <a:ext cx="7922" cy="822"/>
            </a:xfrm>
            <a:prstGeom prst="rect">
              <a:avLst/>
            </a:prstGeom>
            <a:noFill/>
          </p:spPr>
          <p:txBody>
            <a:bodyPr wrap="none" rtlCol="0">
              <a:spAutoFit/>
            </a:bodyPr>
            <a:p>
              <a:r>
                <a:rPr lang="en-US" altLang="zh-CN" sz="1400"/>
                <a:t>Task t=26 GBytes, Computation power=8.4 seconds/MBytes</a:t>
              </a:r>
              <a:endParaRPr lang="en-US" altLang="zh-CN" sz="1400"/>
            </a:p>
            <a:p>
              <a:r>
                <a:rPr lang="en-US" altLang="zh-CN" sz="1400"/>
                <a:t>Time = 26 * 8.4 = 218.4 * 10</a:t>
              </a:r>
              <a:r>
                <a:rPr lang="en-US" altLang="zh-CN" sz="1400" baseline="30000"/>
                <a:t>3 </a:t>
              </a:r>
              <a:r>
                <a:rPr lang="en-US" altLang="zh-CN" sz="1400"/>
                <a:t>= 2.184 * 10</a:t>
              </a:r>
              <a:r>
                <a:rPr lang="en-US" altLang="zh-CN" sz="1400" baseline="30000"/>
                <a:t>5 </a:t>
              </a:r>
              <a:r>
                <a:rPr lang="en-US" altLang="zh-CN" sz="1400"/>
                <a:t>s</a:t>
              </a:r>
              <a:endParaRPr lang="en-US" altLang="zh-CN" sz="1400"/>
            </a:p>
          </p:txBody>
        </p:sp>
      </p:grpSp>
      <p:cxnSp>
        <p:nvCxnSpPr>
          <p:cNvPr id="18" name="肘形连接符 17"/>
          <p:cNvCxnSpPr>
            <a:endCxn id="16" idx="3"/>
          </p:cNvCxnSpPr>
          <p:nvPr/>
        </p:nvCxnSpPr>
        <p:spPr>
          <a:xfrm rot="10800000" flipV="1">
            <a:off x="9831705" y="2240280"/>
            <a:ext cx="384810" cy="381635"/>
          </a:xfrm>
          <a:prstGeom prst="bentConnector3">
            <a:avLst>
              <a:gd name="adj1" fmla="val 1155"/>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0267315" y="3732530"/>
            <a:ext cx="753110" cy="1324610"/>
          </a:xfrm>
          <a:prstGeom prst="rect">
            <a:avLst/>
          </a:prstGeom>
          <a:noFill/>
          <a:ln w="28575" cmpd="thickThin">
            <a:solidFill>
              <a:srgbClr val="FF0000"/>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19"/>
          <p:cNvSpPr/>
          <p:nvPr/>
        </p:nvSpPr>
        <p:spPr>
          <a:xfrm>
            <a:off x="380365" y="5492115"/>
            <a:ext cx="3226435" cy="160020"/>
          </a:xfrm>
          <a:prstGeom prst="rect">
            <a:avLst/>
          </a:prstGeom>
          <a:noFill/>
          <a:ln w="19050" cmpd="sng">
            <a:solidFill>
              <a:srgbClr val="FF0000"/>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1" name="曲线连接符 20"/>
          <p:cNvCxnSpPr>
            <a:stCxn id="19" idx="1"/>
            <a:endCxn id="20" idx="0"/>
          </p:cNvCxnSpPr>
          <p:nvPr/>
        </p:nvCxnSpPr>
        <p:spPr>
          <a:xfrm rot="10800000" flipV="1">
            <a:off x="1993265" y="4394835"/>
            <a:ext cx="8273415" cy="1097280"/>
          </a:xfrm>
          <a:prstGeom prst="curvedConnector2">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4211320" y="5311140"/>
            <a:ext cx="6953250" cy="521970"/>
            <a:chOff x="6754" y="8364"/>
            <a:chExt cx="10950" cy="822"/>
          </a:xfrm>
        </p:grpSpPr>
        <p:sp>
          <p:nvSpPr>
            <p:cNvPr id="23" name="矩形 22"/>
            <p:cNvSpPr/>
            <p:nvPr/>
          </p:nvSpPr>
          <p:spPr>
            <a:xfrm>
              <a:off x="6754" y="8364"/>
              <a:ext cx="10950" cy="822"/>
            </a:xfrm>
            <a:prstGeom prst="rect">
              <a:avLst/>
            </a:prstGeom>
            <a:noFill/>
            <a:ln w="19050">
              <a:solidFill>
                <a:srgbClr val="FF0000"/>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文本框 23"/>
            <p:cNvSpPr txBox="1"/>
            <p:nvPr/>
          </p:nvSpPr>
          <p:spPr>
            <a:xfrm>
              <a:off x="6754" y="8364"/>
              <a:ext cx="10850" cy="822"/>
            </a:xfrm>
            <a:prstGeom prst="rect">
              <a:avLst/>
            </a:prstGeom>
            <a:noFill/>
          </p:spPr>
          <p:txBody>
            <a:bodyPr wrap="none" rtlCol="0">
              <a:spAutoFit/>
            </a:bodyPr>
            <a:p>
              <a:r>
                <a:rPr lang="en-US" altLang="zh-CN" sz="1400"/>
                <a:t>Energy Constraint e=276 units, Computation power=7.0 seconds/MBytes</a:t>
              </a:r>
              <a:endParaRPr lang="en-US" altLang="zh-CN" sz="1400"/>
            </a:p>
            <a:p>
              <a:r>
                <a:rPr lang="en-US" altLang="zh-CN" sz="1400"/>
                <a:t>Optimal allocation strategy: one from cluster1, three from cluster2, two from cluster3</a:t>
              </a:r>
              <a:endParaRPr lang="en-US" altLang="zh-CN" sz="1400"/>
            </a:p>
          </p:txBody>
        </p:sp>
      </p:grpSp>
      <p:cxnSp>
        <p:nvCxnSpPr>
          <p:cNvPr id="26" name="直接箭头连接符 25"/>
          <p:cNvCxnSpPr>
            <a:stCxn id="19" idx="2"/>
          </p:cNvCxnSpPr>
          <p:nvPr/>
        </p:nvCxnSpPr>
        <p:spPr>
          <a:xfrm>
            <a:off x="10643870" y="5057140"/>
            <a:ext cx="0" cy="2381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7475" y="95885"/>
            <a:ext cx="1567180" cy="398780"/>
          </a:xfrm>
          <a:prstGeom prst="rect">
            <a:avLst/>
          </a:prstGeom>
          <a:noFill/>
        </p:spPr>
        <p:txBody>
          <a:bodyPr wrap="none" rtlCol="0">
            <a:spAutoFit/>
          </a:bodyPr>
          <a:p>
            <a:pPr algn="l"/>
            <a:r>
              <a:rPr lang="en-US" altLang="zh-CN" sz="2000" b="1"/>
              <a:t>References</a:t>
            </a:r>
            <a:endParaRPr lang="en-US" altLang="zh-CN" sz="2000" b="1"/>
          </a:p>
        </p:txBody>
      </p:sp>
      <p:sp>
        <p:nvSpPr>
          <p:cNvPr id="3" name="文本框 2"/>
          <p:cNvSpPr txBox="1"/>
          <p:nvPr/>
        </p:nvSpPr>
        <p:spPr>
          <a:xfrm>
            <a:off x="254635" y="687705"/>
            <a:ext cx="11587480" cy="5446395"/>
          </a:xfrm>
          <a:prstGeom prst="rect">
            <a:avLst/>
          </a:prstGeom>
          <a:noFill/>
        </p:spPr>
        <p:txBody>
          <a:bodyPr wrap="square" rtlCol="0">
            <a:spAutoFit/>
          </a:bodyPr>
          <a:p>
            <a:pPr marL="228600" indent="-228600" algn="just">
              <a:buFont typeface="+mj-lt"/>
              <a:buAutoNum type="arabicPeriod"/>
            </a:pPr>
            <a:r>
              <a:rPr lang="zh-CN" altLang="en-US" sz="1200"/>
              <a:t>W. Shi, J. Cao, Q. Zhang, Y. Li and L. Xu, "Edge Computing: Vision and Challenges," in IEEE Internet of Things Journal, vol. 3, no. 5, pp. 637-646, Oct. 2016.</a:t>
            </a:r>
            <a:endParaRPr lang="zh-CN" altLang="en-US" sz="1200"/>
          </a:p>
          <a:p>
            <a:pPr marL="228600" indent="-228600" algn="just">
              <a:buFont typeface="+mj-lt"/>
              <a:buAutoNum type="arabicPeriod"/>
            </a:pPr>
            <a:r>
              <a:rPr lang="zh-CN" altLang="en-US" sz="1200"/>
              <a:t>Rashmi Sharma, Nitin, "Performance Evaluation of New Joint EDF-RM Scheduling Algorithm for Real Time Distributed System", Journal of Engineering, vol. 2014, Article ID 485361, 13 pages, 2014.</a:t>
            </a:r>
            <a:endParaRPr lang="zh-CN" altLang="en-US" sz="1200"/>
          </a:p>
          <a:p>
            <a:pPr marL="228600" indent="-228600" algn="just">
              <a:buFont typeface="+mj-lt"/>
              <a:buAutoNum type="arabicPeriod"/>
            </a:pPr>
            <a:r>
              <a:rPr lang="zh-CN" altLang="en-US" sz="1200"/>
              <a:t>Hongzi Mao, Mohammad Alizadeh, Ishai Menache, and Srikanth Kandula. 2016. Resource Management with Deep Reinforcement Learning. In Proceedings of the 15th ACM Workshop on Hot Topics in Networks (HotNets '16). Association for Computing Machinery, New York, NY, USA, 50–56.</a:t>
            </a:r>
            <a:endParaRPr lang="zh-CN" altLang="en-US" sz="1200"/>
          </a:p>
          <a:p>
            <a:pPr marL="228600" indent="-228600" algn="just">
              <a:buFont typeface="+mj-lt"/>
              <a:buAutoNum type="arabicPeriod"/>
            </a:pPr>
            <a:r>
              <a:rPr lang="zh-CN" altLang="en-US" sz="1200"/>
              <a:t>Peng, Yanghua \&amp; Bao, Yixin \&amp; Chen, Yangrui \&amp; wu, Chuan \&amp; Meng, Chen \&amp; Lin, Wei. (2019). DL2: A Deep Learning-driven Scheduler for Deep Learning Clusters. </a:t>
            </a:r>
            <a:endParaRPr lang="zh-CN" altLang="en-US" sz="1200"/>
          </a:p>
          <a:p>
            <a:pPr marL="228600" indent="-228600" algn="just">
              <a:buFont typeface="+mj-lt"/>
              <a:buAutoNum type="arabicPeriod"/>
            </a:pPr>
            <a:r>
              <a:rPr lang="zh-CN" altLang="en-US" sz="1200"/>
              <a:t>Y. Bao, Y. Peng and C. Wu, "Deep Learning-based Job Placement in Distributed Machine Learning Clusters," IEEE INFOCOM 2019 - IEEE Conference on Computer Communications, Paris, France, 2019, pp. 505-513</a:t>
            </a:r>
            <a:endParaRPr lang="zh-CN" altLang="en-US" sz="1200"/>
          </a:p>
          <a:p>
            <a:pPr marL="228600" indent="-228600" algn="just">
              <a:buFont typeface="+mj-lt"/>
              <a:buAutoNum type="arabicPeriod"/>
            </a:pPr>
            <a:r>
              <a:rPr lang="zh-CN" altLang="en-US" sz="1200"/>
              <a:t>L. Yazdanov and C. Fetzer, "VScaler: Autonomic Virtual Machine Scaling," 2013 IEEE Sixth International Conference on Cloud Computing, 2013, pp. 212-219</a:t>
            </a:r>
            <a:endParaRPr lang="zh-CN" altLang="en-US" sz="1200"/>
          </a:p>
          <a:p>
            <a:pPr marL="228600" indent="-228600" algn="just">
              <a:buFont typeface="+mj-lt"/>
              <a:buAutoNum type="arabicPeriod"/>
            </a:pPr>
            <a:r>
              <a:rPr lang="zh-CN" altLang="en-US" sz="1200"/>
              <a:t>Rao, Jia \&amp; Bu, Xiangping \&amp; Xu, Cheng-Zhong \&amp; Wang, Le \&amp; Yin, Gang. (2009). VCONF: A reinforcement learning approach to virtual machines auto-configuration. Proceedings of the 6th International Conference on Autonomic Computing, ICAC'09. 137-146. </a:t>
            </a:r>
            <a:endParaRPr lang="zh-CN" altLang="en-US" sz="1200"/>
          </a:p>
          <a:p>
            <a:pPr marL="228600" indent="-228600" algn="just">
              <a:buFont typeface="+mj-lt"/>
              <a:buAutoNum type="arabicPeriod"/>
            </a:pPr>
            <a:r>
              <a:rPr lang="zh-CN" altLang="en-US" sz="1200"/>
              <a:t>P. K. Sahoo, C. K. Dehury and B. Veeravalli, "LVRM: On the Design of Efficient Link Based Virtual Resource Management Algorithm for Cloud Platforms," in IEEE Transactions on Parallel and Distributed Systems, vol. 29, no. 4, pp. 887-900, 1 April 2018</a:t>
            </a:r>
            <a:endParaRPr lang="zh-CN" altLang="en-US" sz="1200"/>
          </a:p>
          <a:p>
            <a:pPr marL="228600" indent="-228600" algn="just">
              <a:buFont typeface="+mj-lt"/>
              <a:buAutoNum type="arabicPeriod"/>
            </a:pPr>
            <a:r>
              <a:rPr lang="zh-CN" altLang="en-US" sz="1200"/>
              <a:t>Y. Sun, S. Zhou and J. Xu, "EMM: Energy-Aware Mobility Management for Mobile Edge Computing in Ultra Dense Networks," in IEEE Journal on Selected Areas in Communications, vol. 35, no. 11, pp. 2637-2646, Nov. 2017</a:t>
            </a:r>
            <a:endParaRPr lang="zh-CN" altLang="en-US" sz="1200"/>
          </a:p>
          <a:p>
            <a:pPr marL="228600" indent="-228600" algn="just">
              <a:buFont typeface="+mj-lt"/>
              <a:buAutoNum type="arabicPeriod"/>
            </a:pPr>
            <a:r>
              <a:rPr lang="zh-CN" altLang="en-US" sz="1200"/>
              <a:t>Y. Mao, C. You, J. Zhang, K. Huang and K. B. Letaief, "A Survey on Mobile Edge Computing: The Communication Perspective," in IEEE Communications Surveys \&amp; Tutorials, vol. 19, no. 4, pp. 2322-2358, Fourthquarter 2017</a:t>
            </a:r>
            <a:endParaRPr lang="zh-CN" altLang="en-US" sz="1200"/>
          </a:p>
          <a:p>
            <a:pPr marL="228600" indent="-228600" algn="just">
              <a:buFont typeface="+mj-lt"/>
              <a:buAutoNum type="arabicPeriod"/>
            </a:pPr>
            <a:r>
              <a:rPr lang="zh-CN" altLang="en-US" sz="1200"/>
              <a:t>W. Zhang, Y. Wen, K. Guan, D. Kilper, H. Luo and D. O. Wu, "Energy-Optimal Mobile Cloud Computing under Stochastic Wireless Channel," in IEEE Transactions on Wireless Communications, vol. 12, no. 9, pp. 4569-4581, September 2013</a:t>
            </a:r>
            <a:endParaRPr lang="zh-CN" altLang="en-US" sz="1200"/>
          </a:p>
          <a:p>
            <a:pPr marL="228600" indent="-228600" algn="just">
              <a:buFont typeface="+mj-lt"/>
              <a:buAutoNum type="arabicPeriod"/>
            </a:pPr>
            <a:r>
              <a:rPr lang="zh-CN" altLang="en-US" sz="1200"/>
              <a:t>J. Liu, Y. Mao, J. Zhang and K. B. Letaief, "Delay-optimal computation task scheduling for mobile-edge computing systems," 2016 IEEE International Symposium on Information Theory (ISIT), 2016, pp. 1451-1455</a:t>
            </a:r>
            <a:endParaRPr lang="zh-CN" altLang="en-US" sz="1200"/>
          </a:p>
          <a:p>
            <a:pPr marL="228600" indent="-228600" algn="just">
              <a:buFont typeface="+mj-lt"/>
              <a:buAutoNum type="arabicPeriod"/>
            </a:pPr>
            <a:r>
              <a:rPr lang="zh-CN" altLang="en-US" sz="1200"/>
              <a:t>C. You, K. Huang, H. Chae and B. Kim, "Energy-Efficient Resource Allocation for Mobile-Edge Computation Offloading," in IEEE Transactions on Wireless Communications, vol. 16, no. 3, pp. 1397-1411, March 2017</a:t>
            </a:r>
            <a:endParaRPr lang="zh-CN" altLang="en-US" sz="1200"/>
          </a:p>
          <a:p>
            <a:pPr marL="228600" indent="-228600" algn="just">
              <a:buFont typeface="+mj-lt"/>
              <a:buAutoNum type="arabicPeriod"/>
            </a:pPr>
            <a:r>
              <a:rPr lang="zh-CN" altLang="en-US" sz="1200"/>
              <a:t>X. Chen, L. Jiao, W. Li and X. Fu, "Efficient Multi-User Computation Offloading for Mobile-Edge Cloud Computing," in IEEE/ACM Transactions on Networking, vol. 24, no. 5, pp. 2795-2808, October 2016</a:t>
            </a:r>
            <a:endParaRPr lang="zh-CN" altLang="en-US" sz="1200"/>
          </a:p>
          <a:p>
            <a:pPr marL="228600" indent="-228600" algn="just">
              <a:buFont typeface="+mj-lt"/>
              <a:buAutoNum type="arabicPeriod"/>
            </a:pPr>
            <a:r>
              <a:rPr lang="zh-CN" altLang="en-US" sz="1200"/>
              <a:t>Y. Tao, C. You, P. Zhang and K. Huang, "Stochastic Control of Computation Offloading to a Helper With a Dynamically Loaded CPU," in IEEE Transactions on Wireless Communications, vol. 18, no. 2, pp. 1247-1262, Feb. 2019</a:t>
            </a:r>
            <a:endParaRPr lang="zh-CN" altLang="en-US" sz="1200"/>
          </a:p>
          <a:p>
            <a:pPr marL="228600" indent="-228600" algn="just">
              <a:buFont typeface="+mj-lt"/>
              <a:buAutoNum type="arabicPeriod"/>
            </a:pPr>
            <a:r>
              <a:rPr lang="zh-CN" altLang="en-US" sz="1200"/>
              <a:t>Li, Shilin &amp; Tao, Yunzheng &amp; Qin, Xiaoqi &amp; Liu, Long &amp; Zhang, Zhi &amp; Zhang, Ping. (2019). Energy-Aware Mobile Edge Computation Offloading for IoT Over Heterogenous Networks</a:t>
            </a:r>
            <a:endParaRPr lang="zh-CN" altLang="en-US" sz="1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244850" y="2536190"/>
            <a:ext cx="5701665" cy="706755"/>
          </a:xfrm>
          <a:prstGeom prst="rect">
            <a:avLst/>
          </a:prstGeom>
          <a:noFill/>
        </p:spPr>
        <p:txBody>
          <a:bodyPr wrap="none" rtlCol="0">
            <a:spAutoFit/>
          </a:bodyPr>
          <a:p>
            <a:r>
              <a:rPr lang="en-US" altLang="zh-CN" sz="4000" b="1"/>
              <a:t>Thank you for listening</a:t>
            </a:r>
            <a:endParaRPr lang="en-US" altLang="zh-CN" sz="40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7475" y="95885"/>
            <a:ext cx="1903730" cy="398780"/>
          </a:xfrm>
          <a:prstGeom prst="rect">
            <a:avLst/>
          </a:prstGeom>
          <a:noFill/>
        </p:spPr>
        <p:txBody>
          <a:bodyPr wrap="none" rtlCol="0">
            <a:spAutoFit/>
          </a:bodyPr>
          <a:p>
            <a:r>
              <a:rPr lang="en-US" altLang="zh-CN" sz="2000" b="1"/>
              <a:t>System model</a:t>
            </a:r>
            <a:endParaRPr lang="en-US" altLang="zh-CN" sz="2000" b="1"/>
          </a:p>
        </p:txBody>
      </p:sp>
      <p:pic>
        <p:nvPicPr>
          <p:cNvPr id="11" name="图片 10"/>
          <p:cNvPicPr>
            <a:picLocks noChangeAspect="1"/>
          </p:cNvPicPr>
          <p:nvPr/>
        </p:nvPicPr>
        <p:blipFill>
          <a:blip r:embed="rId1"/>
          <a:stretch>
            <a:fillRect/>
          </a:stretch>
        </p:blipFill>
        <p:spPr>
          <a:xfrm>
            <a:off x="6457315" y="1449705"/>
            <a:ext cx="5222875" cy="3959225"/>
          </a:xfrm>
          <a:prstGeom prst="rect">
            <a:avLst/>
          </a:prstGeom>
        </p:spPr>
      </p:pic>
      <p:sp>
        <p:nvSpPr>
          <p:cNvPr id="12" name="文本框 11"/>
          <p:cNvSpPr txBox="1"/>
          <p:nvPr/>
        </p:nvSpPr>
        <p:spPr>
          <a:xfrm>
            <a:off x="253365" y="819150"/>
            <a:ext cx="5738495" cy="1198880"/>
          </a:xfrm>
          <a:prstGeom prst="rect">
            <a:avLst/>
          </a:prstGeom>
          <a:noFill/>
        </p:spPr>
        <p:txBody>
          <a:bodyPr wrap="square" rtlCol="0">
            <a:spAutoFit/>
          </a:bodyPr>
          <a:p>
            <a:pPr algn="just"/>
            <a:r>
              <a:rPr lang="en-US" altLang="zh-CN" sz="1500" b="1"/>
              <a:t>Switch layer:</a:t>
            </a:r>
            <a:endParaRPr lang="en-US" altLang="zh-CN" sz="1500" b="1"/>
          </a:p>
          <a:p>
            <a:pPr algn="just"/>
            <a:endParaRPr lang="en-US" altLang="zh-CN" sz="1500" b="1"/>
          </a:p>
          <a:p>
            <a:pPr algn="just"/>
            <a:r>
              <a:rPr lang="en-US" altLang="zh-CN" sz="1400"/>
              <a:t>The Switch layer acts as a management role in connecting all the wifi router clusters.  It is a logical abstraction of wifi routers that enables all alive routers to interconnect with each other.</a:t>
            </a:r>
            <a:endParaRPr lang="en-US" altLang="zh-CN" sz="1400"/>
          </a:p>
        </p:txBody>
      </p:sp>
      <p:sp>
        <p:nvSpPr>
          <p:cNvPr id="13" name="文本框 12"/>
          <p:cNvSpPr txBox="1"/>
          <p:nvPr/>
        </p:nvSpPr>
        <p:spPr>
          <a:xfrm>
            <a:off x="253365" y="2110740"/>
            <a:ext cx="5738495" cy="1414780"/>
          </a:xfrm>
          <a:prstGeom prst="rect">
            <a:avLst/>
          </a:prstGeom>
          <a:noFill/>
        </p:spPr>
        <p:txBody>
          <a:bodyPr wrap="square" rtlCol="0">
            <a:spAutoFit/>
          </a:bodyPr>
          <a:p>
            <a:pPr algn="just"/>
            <a:r>
              <a:rPr lang="en-US" altLang="zh-CN" sz="1500" b="1"/>
              <a:t>WiFi router layer:</a:t>
            </a:r>
            <a:endParaRPr lang="en-US" altLang="zh-CN" sz="1500" b="1"/>
          </a:p>
          <a:p>
            <a:pPr algn="just"/>
            <a:endParaRPr lang="en-US" altLang="zh-CN" sz="1500" b="1"/>
          </a:p>
          <a:p>
            <a:pPr algn="just"/>
            <a:r>
              <a:rPr lang="en-US" altLang="zh-CN" sz="1400"/>
              <a:t>It can receive offloaded tasks from users, calculate to match the optimal assignment strategy using the DP method, and schedule tasks to target worker nodes. Besides,  Wifi  routers  can  interconnect  with other  wifi routers  to  share  information.</a:t>
            </a:r>
            <a:endParaRPr lang="zh-CN" altLang="en-US" sz="1400"/>
          </a:p>
        </p:txBody>
      </p:sp>
      <p:sp>
        <p:nvSpPr>
          <p:cNvPr id="14" name="文本框 13"/>
          <p:cNvSpPr txBox="1"/>
          <p:nvPr/>
        </p:nvSpPr>
        <p:spPr>
          <a:xfrm>
            <a:off x="250190" y="3618230"/>
            <a:ext cx="5738495" cy="1414780"/>
          </a:xfrm>
          <a:prstGeom prst="rect">
            <a:avLst/>
          </a:prstGeom>
          <a:noFill/>
        </p:spPr>
        <p:txBody>
          <a:bodyPr wrap="square" rtlCol="0">
            <a:spAutoFit/>
          </a:bodyPr>
          <a:p>
            <a:pPr algn="just"/>
            <a:r>
              <a:rPr lang="en-US" altLang="zh-CN" sz="1500" b="1"/>
              <a:t>User Equipment layer:</a:t>
            </a:r>
            <a:endParaRPr lang="en-US" altLang="zh-CN" sz="1500" b="1"/>
          </a:p>
          <a:p>
            <a:pPr algn="just"/>
            <a:endParaRPr lang="en-US" altLang="zh-CN" sz="1500" b="1"/>
          </a:p>
          <a:p>
            <a:pPr algn="just"/>
            <a:r>
              <a:rPr lang="en-US" altLang="zh-CN" sz="1400"/>
              <a:t>User equipment layer is the devices that have limited computation power, such  as  IOT  devices,  phones,  computers.   Due  to  limited  battery-energy or computation power,  these user end devices need to offload tasks to wifi routers in a wireless way.</a:t>
            </a:r>
            <a:endParaRPr lang="en-US" altLang="zh-CN" sz="1400"/>
          </a:p>
        </p:txBody>
      </p:sp>
      <p:sp>
        <p:nvSpPr>
          <p:cNvPr id="15" name="文本框 14"/>
          <p:cNvSpPr txBox="1"/>
          <p:nvPr/>
        </p:nvSpPr>
        <p:spPr>
          <a:xfrm>
            <a:off x="264795" y="5141595"/>
            <a:ext cx="5738495" cy="1630045"/>
          </a:xfrm>
          <a:prstGeom prst="rect">
            <a:avLst/>
          </a:prstGeom>
          <a:noFill/>
        </p:spPr>
        <p:txBody>
          <a:bodyPr wrap="square" rtlCol="0">
            <a:spAutoFit/>
          </a:bodyPr>
          <a:p>
            <a:pPr algn="just"/>
            <a:r>
              <a:rPr lang="en-US" altLang="zh-CN" sz="1500" b="1"/>
              <a:t>Workers layer:</a:t>
            </a:r>
            <a:endParaRPr lang="en-US" altLang="zh-CN" sz="1500" b="1"/>
          </a:p>
          <a:p>
            <a:pPr algn="just"/>
            <a:endParaRPr lang="en-US" altLang="zh-CN" sz="1500" b="1"/>
          </a:p>
          <a:p>
            <a:pPr algn="just"/>
            <a:r>
              <a:rPr lang="en-US" altLang="zh-CN" sz="1400"/>
              <a:t>Workers are edge computing nodes in the system. Workers need to register themselves to the wifi router by heart beating.  Also, workers send Ping periodically to the wifi router updating bandwidth and energy cost of that specific device.  In our system, the workers can be servers, laptops, or any other computing nodes</a:t>
            </a:r>
            <a:endParaRPr lang="en-US" altLang="zh-CN"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7475" y="95885"/>
            <a:ext cx="1928495" cy="398780"/>
          </a:xfrm>
          <a:prstGeom prst="rect">
            <a:avLst/>
          </a:prstGeom>
          <a:noFill/>
        </p:spPr>
        <p:txBody>
          <a:bodyPr wrap="none" rtlCol="0">
            <a:spAutoFit/>
          </a:bodyPr>
          <a:p>
            <a:r>
              <a:rPr lang="en-US" altLang="zh-CN" sz="2000" b="1"/>
              <a:t>Related works</a:t>
            </a:r>
            <a:endParaRPr lang="en-US" altLang="zh-CN" sz="2000" b="1"/>
          </a:p>
        </p:txBody>
      </p:sp>
      <p:sp>
        <p:nvSpPr>
          <p:cNvPr id="3" name="文本框 2"/>
          <p:cNvSpPr txBox="1"/>
          <p:nvPr/>
        </p:nvSpPr>
        <p:spPr>
          <a:xfrm>
            <a:off x="678180" y="1131570"/>
            <a:ext cx="4648200" cy="4092575"/>
          </a:xfrm>
          <a:prstGeom prst="rect">
            <a:avLst/>
          </a:prstGeom>
          <a:noFill/>
        </p:spPr>
        <p:txBody>
          <a:bodyPr wrap="square" rtlCol="0">
            <a:spAutoFit/>
          </a:bodyPr>
          <a:p>
            <a:pPr algn="just"/>
            <a:r>
              <a:rPr lang="en-US" altLang="zh-CN" sz="2000" b="1"/>
              <a:t>Dynamic Programming</a:t>
            </a:r>
            <a:endParaRPr lang="en-US" altLang="zh-CN" sz="2000" b="1"/>
          </a:p>
          <a:p>
            <a:pPr algn="just"/>
            <a:endParaRPr lang="en-US" altLang="zh-CN" sz="1600"/>
          </a:p>
          <a:p>
            <a:pPr algn="just"/>
            <a:r>
              <a:rPr lang="en-US" altLang="zh-CN" sz="1600"/>
              <a:t>The object of dynamic programming research is a multi-stage decision-making problem, which can be transformed into a series of interrelated single-stage optimization problems.  Decisions need to be made at each stage.  After the decision of each stage is determined, a decision sequence is obtained, which is called a strategy.  The problem of multi-stage decision-making is to seek a strategy to optimize the overall goal of each stage.  The idea of dynamic programming is to divide the solution of a problem into n stages, and the strategy adopted from  the  current  stage  to  the  final  step  to  realize  the  goal  is  the  optimal stategy.</a:t>
            </a:r>
            <a:endParaRPr lang="en-US" altLang="zh-CN" sz="1600"/>
          </a:p>
        </p:txBody>
      </p:sp>
      <p:pic>
        <p:nvPicPr>
          <p:cNvPr id="4" name="图片 3"/>
          <p:cNvPicPr>
            <a:picLocks noChangeAspect="1"/>
          </p:cNvPicPr>
          <p:nvPr/>
        </p:nvPicPr>
        <p:blipFill>
          <a:blip r:embed="rId1"/>
          <a:stretch>
            <a:fillRect/>
          </a:stretch>
        </p:blipFill>
        <p:spPr>
          <a:xfrm>
            <a:off x="7633970" y="2016125"/>
            <a:ext cx="2166620" cy="566420"/>
          </a:xfrm>
          <a:prstGeom prst="rect">
            <a:avLst/>
          </a:prstGeom>
        </p:spPr>
      </p:pic>
      <p:pic>
        <p:nvPicPr>
          <p:cNvPr id="5" name="图片 4"/>
          <p:cNvPicPr>
            <a:picLocks noChangeAspect="1"/>
          </p:cNvPicPr>
          <p:nvPr/>
        </p:nvPicPr>
        <p:blipFill>
          <a:blip r:embed="rId2"/>
          <a:stretch>
            <a:fillRect/>
          </a:stretch>
        </p:blipFill>
        <p:spPr>
          <a:xfrm>
            <a:off x="7633970" y="3072765"/>
            <a:ext cx="2679700" cy="1346200"/>
          </a:xfrm>
          <a:prstGeom prst="rect">
            <a:avLst/>
          </a:prstGeom>
        </p:spPr>
      </p:pic>
      <p:pic>
        <p:nvPicPr>
          <p:cNvPr id="6" name="图片 5"/>
          <p:cNvPicPr>
            <a:picLocks noChangeAspect="1"/>
          </p:cNvPicPr>
          <p:nvPr/>
        </p:nvPicPr>
        <p:blipFill>
          <a:blip r:embed="rId3"/>
          <a:stretch>
            <a:fillRect/>
          </a:stretch>
        </p:blipFill>
        <p:spPr>
          <a:xfrm>
            <a:off x="6598920" y="4878070"/>
            <a:ext cx="3747135" cy="953135"/>
          </a:xfrm>
          <a:prstGeom prst="rect">
            <a:avLst/>
          </a:prstGeom>
        </p:spPr>
      </p:pic>
      <p:pic>
        <p:nvPicPr>
          <p:cNvPr id="7" name="图片 6"/>
          <p:cNvPicPr>
            <a:picLocks noChangeAspect="1"/>
          </p:cNvPicPr>
          <p:nvPr/>
        </p:nvPicPr>
        <p:blipFill>
          <a:blip r:embed="rId4"/>
          <a:stretch>
            <a:fillRect/>
          </a:stretch>
        </p:blipFill>
        <p:spPr>
          <a:xfrm>
            <a:off x="6034405" y="5876925"/>
            <a:ext cx="4876800" cy="711200"/>
          </a:xfrm>
          <a:prstGeom prst="rect">
            <a:avLst/>
          </a:prstGeom>
        </p:spPr>
      </p:pic>
      <p:sp>
        <p:nvSpPr>
          <p:cNvPr id="8" name="文本框 7"/>
          <p:cNvSpPr txBox="1"/>
          <p:nvPr/>
        </p:nvSpPr>
        <p:spPr>
          <a:xfrm>
            <a:off x="6148070" y="566420"/>
            <a:ext cx="4648200" cy="1322070"/>
          </a:xfrm>
          <a:prstGeom prst="rect">
            <a:avLst/>
          </a:prstGeom>
          <a:noFill/>
        </p:spPr>
        <p:txBody>
          <a:bodyPr wrap="square" rtlCol="0">
            <a:spAutoFit/>
          </a:bodyPr>
          <a:p>
            <a:pPr algn="l"/>
            <a:r>
              <a:rPr lang="zh-CN" altLang="en-US" sz="1600"/>
              <a:t>For example</a:t>
            </a:r>
            <a:r>
              <a:rPr lang="en-US" altLang="zh-CN" sz="1600"/>
              <a:t>:</a:t>
            </a:r>
            <a:endParaRPr lang="en-US" altLang="zh-CN" sz="1600"/>
          </a:p>
          <a:p>
            <a:pPr algn="l"/>
            <a:r>
              <a:rPr lang="en-US" altLang="zh-CN" sz="1600"/>
              <a:t>X</a:t>
            </a:r>
            <a:r>
              <a:rPr lang="en-US" altLang="zh-CN" sz="1600" baseline="-25000"/>
              <a:t>k </a:t>
            </a:r>
            <a:r>
              <a:rPr lang="en-US" altLang="zh-CN" sz="1600"/>
              <a:t>: total resource units in Kth stage</a:t>
            </a:r>
            <a:endParaRPr lang="en-US" altLang="zh-CN" sz="1600"/>
          </a:p>
          <a:p>
            <a:pPr algn="l"/>
            <a:r>
              <a:rPr lang="en-US" altLang="zh-CN" sz="1600"/>
              <a:t>Y</a:t>
            </a:r>
            <a:r>
              <a:rPr lang="en-US" altLang="zh-CN" sz="1600" baseline="-25000"/>
              <a:t>k </a:t>
            </a:r>
            <a:r>
              <a:rPr lang="en-US" altLang="zh-CN" sz="1600"/>
              <a:t>: assigned resources in Kth stage</a:t>
            </a:r>
            <a:endParaRPr lang="en-US" altLang="zh-CN" sz="1600"/>
          </a:p>
          <a:p>
            <a:pPr algn="l"/>
            <a:r>
              <a:rPr lang="en-US" altLang="zh-CN" sz="1600"/>
              <a:t>g</a:t>
            </a:r>
            <a:r>
              <a:rPr lang="en-US" altLang="zh-CN" sz="1600" baseline="-25000"/>
              <a:t>k </a:t>
            </a:r>
            <a:r>
              <a:rPr lang="en-US" altLang="zh-CN" sz="1600"/>
              <a:t>: immediate gain by assigning Y</a:t>
            </a:r>
            <a:r>
              <a:rPr lang="en-US" altLang="zh-CN" sz="1600" baseline="-25000"/>
              <a:t>k</a:t>
            </a:r>
            <a:endParaRPr lang="en-US" altLang="zh-CN" sz="1600"/>
          </a:p>
          <a:p>
            <a:pPr algn="l"/>
            <a:r>
              <a:rPr lang="en-US" altLang="zh-CN" sz="1600"/>
              <a:t>h</a:t>
            </a:r>
            <a:r>
              <a:rPr lang="en-US" altLang="zh-CN" sz="1600" baseline="-25000"/>
              <a:t>k</a:t>
            </a:r>
            <a:r>
              <a:rPr lang="en-US" altLang="zh-CN" sz="1600"/>
              <a:t> : accumulative gain with remaining resources</a:t>
            </a:r>
            <a:endParaRPr lang="en-US" altLang="zh-CN" sz="1600"/>
          </a:p>
        </p:txBody>
      </p:sp>
      <p:sp>
        <p:nvSpPr>
          <p:cNvPr id="9" name="文本框 8"/>
          <p:cNvSpPr txBox="1"/>
          <p:nvPr/>
        </p:nvSpPr>
        <p:spPr>
          <a:xfrm>
            <a:off x="6148070" y="2727325"/>
            <a:ext cx="1825625" cy="337185"/>
          </a:xfrm>
          <a:prstGeom prst="rect">
            <a:avLst/>
          </a:prstGeom>
          <a:noFill/>
        </p:spPr>
        <p:txBody>
          <a:bodyPr wrap="none" rtlCol="0">
            <a:spAutoFit/>
          </a:bodyPr>
          <a:p>
            <a:r>
              <a:rPr lang="en-US" altLang="zh-CN" sz="1600"/>
              <a:t>under constraints:</a:t>
            </a:r>
            <a:endParaRPr lang="en-US" altLang="zh-CN" sz="1600"/>
          </a:p>
        </p:txBody>
      </p:sp>
      <p:sp>
        <p:nvSpPr>
          <p:cNvPr id="10" name="文本框 9"/>
          <p:cNvSpPr txBox="1"/>
          <p:nvPr/>
        </p:nvSpPr>
        <p:spPr>
          <a:xfrm>
            <a:off x="6148070" y="4495165"/>
            <a:ext cx="2303780" cy="337185"/>
          </a:xfrm>
          <a:prstGeom prst="rect">
            <a:avLst/>
          </a:prstGeom>
          <a:noFill/>
        </p:spPr>
        <p:txBody>
          <a:bodyPr wrap="none" rtlCol="0">
            <a:spAutoFit/>
          </a:bodyPr>
          <a:p>
            <a:r>
              <a:rPr lang="en-US" altLang="zh-CN" sz="1600"/>
              <a:t>backward optimization:</a:t>
            </a:r>
            <a:endParaRPr lang="en-US" altLang="zh-CN"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7475" y="95885"/>
            <a:ext cx="2726690" cy="398780"/>
          </a:xfrm>
          <a:prstGeom prst="rect">
            <a:avLst/>
          </a:prstGeom>
          <a:noFill/>
        </p:spPr>
        <p:txBody>
          <a:bodyPr wrap="none" rtlCol="0">
            <a:spAutoFit/>
          </a:bodyPr>
          <a:p>
            <a:pPr algn="l"/>
            <a:r>
              <a:rPr lang="en-US" altLang="zh-CN" sz="2000" b="1"/>
              <a:t> Mathematical Model</a:t>
            </a:r>
            <a:endParaRPr lang="en-US" altLang="zh-CN" sz="2000" b="1"/>
          </a:p>
        </p:txBody>
      </p:sp>
      <p:sp>
        <p:nvSpPr>
          <p:cNvPr id="3" name="文本框 2"/>
          <p:cNvSpPr txBox="1"/>
          <p:nvPr/>
        </p:nvSpPr>
        <p:spPr>
          <a:xfrm>
            <a:off x="441325" y="1167765"/>
            <a:ext cx="6282055" cy="4523105"/>
          </a:xfrm>
          <a:prstGeom prst="rect">
            <a:avLst/>
          </a:prstGeom>
          <a:noFill/>
        </p:spPr>
        <p:txBody>
          <a:bodyPr wrap="square" rtlCol="0">
            <a:spAutoFit/>
          </a:bodyPr>
          <a:p>
            <a:pPr algn="just"/>
            <a:r>
              <a:rPr lang="en-US" altLang="zh-CN" sz="1600"/>
              <a:t>We have t tasks in the task set </a:t>
            </a:r>
            <a:endParaRPr lang="en-US" altLang="zh-CN" sz="1600"/>
          </a:p>
          <a:p>
            <a:pPr algn="just"/>
            <a:r>
              <a:rPr lang="en-US" altLang="zh-CN" sz="1600"/>
              <a:t>T = {T</a:t>
            </a:r>
            <a:r>
              <a:rPr lang="en-US" altLang="zh-CN" sz="1600" baseline="-25000"/>
              <a:t>1</a:t>
            </a:r>
            <a:r>
              <a:rPr lang="en-US" altLang="zh-CN" sz="1600"/>
              <a:t>, T</a:t>
            </a:r>
            <a:r>
              <a:rPr lang="en-US" altLang="zh-CN" sz="1600" baseline="-25000"/>
              <a:t>2</a:t>
            </a:r>
            <a:r>
              <a:rPr lang="en-US" altLang="zh-CN" sz="1600"/>
              <a:t>,</a:t>
            </a:r>
            <a:r>
              <a:rPr lang="en-US" altLang="zh-CN" sz="1600" baseline="-25000"/>
              <a:t> </a:t>
            </a:r>
            <a:r>
              <a:rPr lang="en-US" altLang="zh-CN" sz="1600"/>
              <a:t>T</a:t>
            </a:r>
            <a:r>
              <a:rPr lang="en-US" altLang="zh-CN" sz="1600" baseline="-25000"/>
              <a:t>3.</a:t>
            </a:r>
            <a:r>
              <a:rPr lang="en-US" altLang="zh-CN" sz="1600"/>
              <a:t>.....T</a:t>
            </a:r>
            <a:r>
              <a:rPr lang="en-US" altLang="zh-CN" sz="1600" baseline="-25000"/>
              <a:t>t</a:t>
            </a:r>
            <a:r>
              <a:rPr lang="en-US" altLang="zh-CN" sz="1600"/>
              <a:t>},    (GBytes)</a:t>
            </a:r>
            <a:endParaRPr lang="en-US" altLang="zh-CN" sz="1600"/>
          </a:p>
          <a:p>
            <a:pPr algn="just"/>
            <a:r>
              <a:rPr lang="en-US" altLang="zh-CN" sz="1600"/>
              <a:t>   </a:t>
            </a:r>
            <a:endParaRPr lang="en-US" altLang="zh-CN" sz="1600"/>
          </a:p>
          <a:p>
            <a:pPr algn="just"/>
            <a:r>
              <a:rPr lang="en-US" altLang="zh-CN" sz="1600"/>
              <a:t>In  the  WAN  environment, we have n clusters (wifi routers)</a:t>
            </a:r>
            <a:endParaRPr lang="en-US" altLang="zh-CN" sz="1600"/>
          </a:p>
          <a:p>
            <a:pPr algn="just"/>
            <a:r>
              <a:rPr lang="en-US" altLang="zh-CN" sz="1600"/>
              <a:t>C={C</a:t>
            </a:r>
            <a:r>
              <a:rPr lang="en-US" altLang="zh-CN" sz="1600" baseline="-25000"/>
              <a:t>1</a:t>
            </a:r>
            <a:r>
              <a:rPr lang="en-US" altLang="zh-CN" sz="1600"/>
              <a:t>, C</a:t>
            </a:r>
            <a:r>
              <a:rPr lang="en-US" altLang="zh-CN" sz="1600" baseline="-25000"/>
              <a:t>2</a:t>
            </a:r>
            <a:r>
              <a:rPr lang="en-US" altLang="zh-CN" sz="1600"/>
              <a:t>, C</a:t>
            </a:r>
            <a:r>
              <a:rPr lang="en-US" altLang="zh-CN" sz="1600" baseline="-25000"/>
              <a:t>3</a:t>
            </a:r>
            <a:r>
              <a:rPr lang="en-US" altLang="zh-CN" sz="1600"/>
              <a:t>......C</a:t>
            </a:r>
            <a:r>
              <a:rPr lang="en-US" altLang="zh-CN" sz="1600" baseline="-25000"/>
              <a:t>n</a:t>
            </a:r>
            <a:r>
              <a:rPr lang="en-US" altLang="zh-CN" sz="1600"/>
              <a:t>}. </a:t>
            </a:r>
            <a:endParaRPr lang="en-US" altLang="zh-CN" sz="1600"/>
          </a:p>
          <a:p>
            <a:pPr algn="just"/>
            <a:r>
              <a:rPr lang="en-US" altLang="zh-CN" sz="1600"/>
              <a:t> </a:t>
            </a:r>
            <a:endParaRPr lang="en-US" altLang="zh-CN" sz="1600"/>
          </a:p>
          <a:p>
            <a:pPr algn="just"/>
            <a:r>
              <a:rPr lang="en-US" altLang="zh-CN" sz="1600"/>
              <a:t>In each of the clusters,  we have W workers </a:t>
            </a:r>
            <a:endParaRPr lang="en-US" altLang="zh-CN" sz="1600"/>
          </a:p>
          <a:p>
            <a:pPr algn="just"/>
            <a:r>
              <a:rPr lang="en-US" altLang="zh-CN" sz="1600"/>
              <a:t>W={w</a:t>
            </a:r>
            <a:r>
              <a:rPr lang="en-US" altLang="zh-CN" sz="1600" baseline="-25000"/>
              <a:t>1</a:t>
            </a:r>
            <a:r>
              <a:rPr lang="en-US" altLang="zh-CN" sz="1600"/>
              <a:t>, w</a:t>
            </a:r>
            <a:r>
              <a:rPr lang="en-US" altLang="zh-CN" sz="1600" baseline="-25000"/>
              <a:t>2</a:t>
            </a:r>
            <a:r>
              <a:rPr lang="en-US" altLang="zh-CN" sz="1600"/>
              <a:t>, w</a:t>
            </a:r>
            <a:r>
              <a:rPr lang="en-US" altLang="zh-CN" sz="1600" baseline="-25000"/>
              <a:t>3</a:t>
            </a:r>
            <a:r>
              <a:rPr lang="en-US" altLang="zh-CN" sz="1600"/>
              <a:t>......w</a:t>
            </a:r>
            <a:r>
              <a:rPr lang="en-US" altLang="zh-CN" sz="1600" baseline="-25000"/>
              <a:t>n</a:t>
            </a:r>
            <a:r>
              <a:rPr lang="en-US" altLang="zh-CN" sz="1600"/>
              <a:t>}</a:t>
            </a:r>
            <a:endParaRPr lang="en-US" altLang="zh-CN" sz="1600"/>
          </a:p>
          <a:p>
            <a:pPr algn="just"/>
            <a:endParaRPr lang="en-US" altLang="zh-CN" sz="1600"/>
          </a:p>
          <a:p>
            <a:pPr algn="just"/>
            <a:r>
              <a:rPr lang="en-US" altLang="zh-CN" sz="1600">
                <a:sym typeface="+mn-ea"/>
              </a:rPr>
              <a:t>In each of the clusters, </a:t>
            </a:r>
            <a:r>
              <a:rPr lang="en-US" altLang="zh-CN" sz="1600"/>
              <a:t>U  users  equipment devices </a:t>
            </a:r>
            <a:endParaRPr lang="en-US" altLang="zh-CN" sz="1600"/>
          </a:p>
          <a:p>
            <a:pPr algn="just"/>
            <a:r>
              <a:rPr lang="en-US" altLang="zh-CN" sz="1600"/>
              <a:t>U={U</a:t>
            </a:r>
            <a:r>
              <a:rPr lang="en-US" altLang="zh-CN" sz="1600" baseline="-25000"/>
              <a:t>1</a:t>
            </a:r>
            <a:r>
              <a:rPr lang="en-US" altLang="zh-CN" sz="1600"/>
              <a:t>, U</a:t>
            </a:r>
            <a:r>
              <a:rPr lang="en-US" altLang="zh-CN" sz="1600" baseline="-25000"/>
              <a:t>2</a:t>
            </a:r>
            <a:r>
              <a:rPr lang="en-US" altLang="zh-CN" sz="1600"/>
              <a:t>, U</a:t>
            </a:r>
            <a:r>
              <a:rPr lang="en-US" altLang="zh-CN" sz="1600" baseline="-25000"/>
              <a:t>3</a:t>
            </a:r>
            <a:r>
              <a:rPr lang="en-US" altLang="zh-CN" sz="1600"/>
              <a:t>......U</a:t>
            </a:r>
            <a:r>
              <a:rPr lang="en-US" altLang="zh-CN" sz="1600" baseline="-25000"/>
              <a:t>n</a:t>
            </a:r>
            <a:r>
              <a:rPr lang="en-US" altLang="zh-CN" sz="1600"/>
              <a:t>}  </a:t>
            </a:r>
            <a:endParaRPr lang="en-US" altLang="zh-CN" sz="1600"/>
          </a:p>
          <a:p>
            <a:pPr algn="just"/>
            <a:endParaRPr lang="en-US" altLang="zh-CN" sz="1600"/>
          </a:p>
          <a:p>
            <a:pPr algn="just"/>
            <a:r>
              <a:rPr lang="en-US" altLang="zh-CN" sz="1600" b="1"/>
              <a:t>Three assumptions:</a:t>
            </a:r>
            <a:endParaRPr lang="en-US" altLang="zh-CN" sz="1600"/>
          </a:p>
          <a:p>
            <a:pPr marL="285750" indent="-285750" algn="just">
              <a:buFont typeface="Arial" panose="020B0604020202090204" pitchFamily="34" charset="0"/>
              <a:buChar char="•"/>
            </a:pPr>
            <a:r>
              <a:rPr lang="en-US" altLang="zh-CN" sz="1600"/>
              <a:t>Tasks are divisible We set the same size of all the subtasks when assigning to different workers.</a:t>
            </a:r>
            <a:endParaRPr lang="en-US" altLang="zh-CN" sz="1600"/>
          </a:p>
          <a:p>
            <a:pPr marL="285750" indent="-285750" algn="just">
              <a:buFont typeface="Arial" panose="020B0604020202090204" pitchFamily="34" charset="0"/>
              <a:buChar char="•"/>
            </a:pPr>
            <a:r>
              <a:rPr lang="en-US" altLang="zh-CN" sz="1600"/>
              <a:t>The bandwidth between any of the two nodes and energy cost of every node should be the same or change in a small range.</a:t>
            </a:r>
            <a:endParaRPr lang="en-US" altLang="zh-CN" sz="1600"/>
          </a:p>
          <a:p>
            <a:pPr marL="285750" indent="-285750" algn="just">
              <a:buFont typeface="Arial" panose="020B0604020202090204" pitchFamily="34" charset="0"/>
              <a:buChar char="•"/>
            </a:pPr>
            <a:r>
              <a:rPr lang="en-US" altLang="zh-CN" sz="1600"/>
              <a:t>All the edge nodes have the same computation power(CPU, etc)</a:t>
            </a:r>
            <a:endParaRPr lang="en-US" altLang="zh-CN" sz="1600"/>
          </a:p>
        </p:txBody>
      </p:sp>
      <p:sp>
        <p:nvSpPr>
          <p:cNvPr id="4" name="文本框 3"/>
          <p:cNvSpPr txBox="1"/>
          <p:nvPr/>
        </p:nvSpPr>
        <p:spPr>
          <a:xfrm>
            <a:off x="7163435" y="182880"/>
            <a:ext cx="4308475" cy="6492875"/>
          </a:xfrm>
          <a:prstGeom prst="rect">
            <a:avLst/>
          </a:prstGeom>
          <a:noFill/>
        </p:spPr>
        <p:txBody>
          <a:bodyPr wrap="square" rtlCol="0">
            <a:spAutoFit/>
          </a:bodyPr>
          <a:p>
            <a:pPr marL="285750" indent="-285750" algn="just">
              <a:buFont typeface="Arial" panose="020B0604020202090204" pitchFamily="34" charset="0"/>
              <a:buChar char="•"/>
            </a:pPr>
            <a:r>
              <a:rPr lang="en-US" altLang="zh-CN" sz="1600" b="1"/>
              <a:t>Phase:</a:t>
            </a:r>
            <a:r>
              <a:rPr lang="en-US" altLang="zh-CN" sz="1600"/>
              <a:t> k = 1,2,3......n , k represent kth phase, which means in each cluster, how many workers do we assign</a:t>
            </a:r>
            <a:endParaRPr lang="en-US" altLang="zh-CN" sz="1600"/>
          </a:p>
          <a:p>
            <a:pPr indent="0" algn="just">
              <a:buFont typeface="Arial" panose="020B0604020202090204" pitchFamily="34" charset="0"/>
              <a:buNone/>
            </a:pPr>
            <a:endParaRPr lang="en-US" altLang="zh-CN" sz="1600"/>
          </a:p>
          <a:p>
            <a:pPr marL="285750" indent="-285750" algn="just">
              <a:buFont typeface="Arial" panose="020B0604020202090204" pitchFamily="34" charset="0"/>
              <a:buChar char="•"/>
            </a:pPr>
            <a:r>
              <a:rPr lang="en-US" altLang="zh-CN" sz="1600" b="1"/>
              <a:t>State Variable E</a:t>
            </a:r>
            <a:r>
              <a:rPr lang="en-US" altLang="zh-CN" sz="1600" b="1" baseline="-25000"/>
              <a:t>k</a:t>
            </a:r>
            <a:r>
              <a:rPr lang="en-US" altLang="zh-CN" sz="1600"/>
              <a:t>: means available energy units consumption in each phase k</a:t>
            </a:r>
            <a:endParaRPr lang="en-US" altLang="zh-CN" sz="1600"/>
          </a:p>
          <a:p>
            <a:pPr marL="285750" indent="-285750" algn="just">
              <a:buFont typeface="Arial" panose="020B0604020202090204" pitchFamily="34" charset="0"/>
              <a:buChar char="•"/>
            </a:pPr>
            <a:endParaRPr lang="en-US" altLang="zh-CN" sz="1600"/>
          </a:p>
          <a:p>
            <a:pPr marL="285750" indent="-285750" algn="just">
              <a:buFont typeface="Arial" panose="020B0604020202090204" pitchFamily="34" charset="0"/>
              <a:buChar char="•"/>
            </a:pPr>
            <a:r>
              <a:rPr lang="en-US" altLang="zh-CN" sz="1600" b="1"/>
              <a:t>Decision  Variable e</a:t>
            </a:r>
            <a:r>
              <a:rPr lang="en-US" altLang="zh-CN" sz="1600" b="1" baseline="-25000"/>
              <a:t>k</a:t>
            </a:r>
            <a:r>
              <a:rPr lang="en-US" altLang="zh-CN" sz="1600"/>
              <a:t>:  means  assigning  how  much  energy  units  consumption in the phase k, and 0≤e</a:t>
            </a:r>
            <a:r>
              <a:rPr lang="en-US" altLang="zh-CN" sz="1600" baseline="-25000"/>
              <a:t>k</a:t>
            </a:r>
            <a:r>
              <a:rPr lang="en-US" altLang="zh-CN" sz="1600"/>
              <a:t>≤E</a:t>
            </a:r>
            <a:r>
              <a:rPr lang="en-US" altLang="zh-CN" sz="1600" baseline="-25000"/>
              <a:t>k  </a:t>
            </a:r>
            <a:r>
              <a:rPr lang="en-US" altLang="zh-CN" sz="1600"/>
              <a:t>(or we can use X</a:t>
            </a:r>
            <a:r>
              <a:rPr lang="en-US" altLang="zh-CN" sz="1600" baseline="-25000"/>
              <a:t>k  </a:t>
            </a:r>
            <a:r>
              <a:rPr lang="en-US" altLang="zh-CN" sz="1600"/>
              <a:t>to represent how many workers)</a:t>
            </a:r>
            <a:endParaRPr lang="en-US" altLang="zh-CN" sz="1600"/>
          </a:p>
          <a:p>
            <a:pPr marL="285750" indent="-285750" algn="just">
              <a:buFont typeface="Arial" panose="020B0604020202090204" pitchFamily="34" charset="0"/>
              <a:buChar char="•"/>
            </a:pPr>
            <a:endParaRPr lang="en-US" altLang="zh-CN" sz="1600"/>
          </a:p>
          <a:p>
            <a:pPr marL="285750" indent="-285750" algn="just">
              <a:buFont typeface="Arial" panose="020B0604020202090204" pitchFamily="34" charset="0"/>
              <a:buChar char="•"/>
            </a:pPr>
            <a:endParaRPr lang="en-US" altLang="zh-CN" sz="1600"/>
          </a:p>
          <a:p>
            <a:pPr marL="285750" indent="-285750" algn="just">
              <a:buFont typeface="Arial" panose="020B0604020202090204" pitchFamily="34" charset="0"/>
              <a:buChar char="•"/>
            </a:pPr>
            <a:r>
              <a:rPr lang="en-US" altLang="zh-CN" sz="1600" b="1"/>
              <a:t>State transfer equation</a:t>
            </a:r>
            <a:r>
              <a:rPr lang="en-US" altLang="zh-CN" sz="1600"/>
              <a:t>:  E</a:t>
            </a:r>
            <a:r>
              <a:rPr lang="en-US" altLang="zh-CN" sz="1600" baseline="-25000"/>
              <a:t>k+1</a:t>
            </a:r>
            <a:r>
              <a:rPr lang="en-US" altLang="zh-CN" sz="1600"/>
              <a:t>=E</a:t>
            </a:r>
            <a:r>
              <a:rPr lang="en-US" altLang="zh-CN" sz="1600" baseline="-25000"/>
              <a:t>k</a:t>
            </a:r>
            <a:r>
              <a:rPr lang="en-US" altLang="zh-CN" sz="1600"/>
              <a:t>-e</a:t>
            </a:r>
            <a:r>
              <a:rPr lang="en-US" altLang="zh-CN" sz="1600" baseline="-25000"/>
              <a:t>k</a:t>
            </a:r>
            <a:endParaRPr lang="en-US" altLang="zh-CN" sz="1600"/>
          </a:p>
          <a:p>
            <a:pPr marL="285750" indent="-285750" algn="just">
              <a:buFont typeface="Arial" panose="020B0604020202090204" pitchFamily="34" charset="0"/>
              <a:buChar char="•"/>
            </a:pPr>
            <a:endParaRPr lang="en-US" altLang="zh-CN" sz="1600"/>
          </a:p>
          <a:p>
            <a:pPr marL="285750" indent="-285750" algn="just">
              <a:buFont typeface="Arial" panose="020B0604020202090204" pitchFamily="34" charset="0"/>
              <a:buChar char="•"/>
            </a:pPr>
            <a:r>
              <a:rPr lang="en-US" altLang="zh-CN" sz="1600" b="1"/>
              <a:t>Dynamic basic equation</a:t>
            </a:r>
            <a:r>
              <a:rPr lang="en-US" altLang="zh-CN" sz="1600"/>
              <a:t>:  </a:t>
            </a:r>
            <a:endParaRPr lang="en-US" altLang="zh-CN" sz="1600"/>
          </a:p>
          <a:p>
            <a:pPr indent="0" algn="just">
              <a:buFont typeface="Arial" panose="020B0604020202090204" pitchFamily="34" charset="0"/>
              <a:buNone/>
            </a:pPr>
            <a:r>
              <a:rPr lang="en-US" altLang="zh-CN" sz="1600"/>
              <a:t>      f</a:t>
            </a:r>
            <a:r>
              <a:rPr lang="en-US" altLang="zh-CN" sz="1600" baseline="-25000"/>
              <a:t>k</a:t>
            </a:r>
            <a:r>
              <a:rPr lang="en-US" altLang="zh-CN" sz="1600"/>
              <a:t>(E</a:t>
            </a:r>
            <a:r>
              <a:rPr lang="en-US" altLang="zh-CN" sz="1600" baseline="-25000"/>
              <a:t>k</a:t>
            </a:r>
            <a:r>
              <a:rPr lang="en-US" altLang="zh-CN" sz="1600"/>
              <a:t>) = max[g(E</a:t>
            </a:r>
            <a:r>
              <a:rPr lang="en-US" altLang="zh-CN" sz="1600" baseline="-25000"/>
              <a:t>k</a:t>
            </a:r>
            <a:r>
              <a:rPr lang="en-US" altLang="zh-CN" sz="1600"/>
              <a:t>,e</a:t>
            </a:r>
            <a:r>
              <a:rPr lang="en-US" altLang="zh-CN" sz="1600" baseline="-25000"/>
              <a:t>k</a:t>
            </a:r>
            <a:r>
              <a:rPr lang="en-US" altLang="zh-CN" sz="1600"/>
              <a:t>) +f</a:t>
            </a:r>
            <a:r>
              <a:rPr lang="en-US" altLang="zh-CN" sz="1600" baseline="-25000"/>
              <a:t>k+1</a:t>
            </a:r>
            <a:r>
              <a:rPr lang="en-US" altLang="zh-CN" sz="1600"/>
              <a:t>(E</a:t>
            </a:r>
            <a:r>
              <a:rPr lang="en-US" altLang="zh-CN" sz="1600" baseline="-25000"/>
              <a:t>k+1</a:t>
            </a:r>
            <a:r>
              <a:rPr lang="en-US" altLang="zh-CN" sz="1600"/>
              <a:t>)]</a:t>
            </a:r>
            <a:endParaRPr lang="en-US" altLang="zh-CN" sz="1600"/>
          </a:p>
          <a:p>
            <a:pPr indent="0" algn="just">
              <a:buFont typeface="Arial" panose="020B0604020202090204" pitchFamily="34" charset="0"/>
              <a:buNone/>
            </a:pPr>
            <a:r>
              <a:rPr lang="en-US" altLang="zh-CN" sz="1600"/>
              <a:t>      f</a:t>
            </a:r>
            <a:r>
              <a:rPr lang="en-US" altLang="zh-CN" sz="1600" baseline="-25000"/>
              <a:t>n</a:t>
            </a:r>
            <a:r>
              <a:rPr lang="en-US" altLang="zh-CN" sz="1600"/>
              <a:t>(E</a:t>
            </a:r>
            <a:r>
              <a:rPr lang="en-US" altLang="zh-CN" sz="1600" baseline="-25000"/>
              <a:t>n</a:t>
            </a:r>
            <a:r>
              <a:rPr lang="en-US" altLang="zh-CN" sz="1600"/>
              <a:t>) = 0</a:t>
            </a:r>
            <a:endParaRPr lang="en-US" altLang="zh-CN" sz="1600"/>
          </a:p>
          <a:p>
            <a:pPr indent="0" algn="just">
              <a:buFont typeface="Arial" panose="020B0604020202090204" pitchFamily="34" charset="0"/>
              <a:buNone/>
            </a:pPr>
            <a:endParaRPr lang="en-US" altLang="zh-CN" sz="1600"/>
          </a:p>
          <a:p>
            <a:pPr indent="0" algn="just">
              <a:buFont typeface="Arial" panose="020B0604020202090204" pitchFamily="34" charset="0"/>
              <a:buNone/>
            </a:pPr>
            <a:r>
              <a:rPr lang="en-US" altLang="zh-CN" sz="1600"/>
              <a:t>Note: f</a:t>
            </a:r>
            <a:r>
              <a:rPr lang="en-US" altLang="zh-CN" sz="1600" baseline="-25000"/>
              <a:t>k</a:t>
            </a:r>
            <a:r>
              <a:rPr lang="en-US" altLang="zh-CN" sz="1600"/>
              <a:t>(E</a:t>
            </a:r>
            <a:r>
              <a:rPr lang="en-US" altLang="zh-CN" sz="1600" baseline="-25000"/>
              <a:t>k</a:t>
            </a:r>
            <a:r>
              <a:rPr lang="en-US" altLang="zh-CN" sz="1600"/>
              <a:t>)  means  in  kth  phase,  the maximum  bandwidth we can get under the available energy units consumption E</a:t>
            </a:r>
            <a:r>
              <a:rPr lang="en-US" altLang="zh-CN" sz="1600" baseline="-25000"/>
              <a:t>k  .</a:t>
            </a:r>
            <a:r>
              <a:rPr lang="en-US" altLang="zh-CN" sz="1600"/>
              <a:t>  g(E</a:t>
            </a:r>
            <a:r>
              <a:rPr lang="en-US" altLang="zh-CN" sz="1600" baseline="-25000"/>
              <a:t>k</a:t>
            </a:r>
            <a:r>
              <a:rPr lang="en-US" altLang="zh-CN" sz="1600"/>
              <a:t>,e</a:t>
            </a:r>
            <a:r>
              <a:rPr lang="en-US" altLang="zh-CN" sz="1600" baseline="-25000"/>
              <a:t>k</a:t>
            </a:r>
            <a:r>
              <a:rPr lang="en-US" altLang="zh-CN" sz="1600"/>
              <a:t>) means under the available energy  units  consumption E</a:t>
            </a:r>
            <a:r>
              <a:rPr lang="en-US" altLang="zh-CN" sz="1600" baseline="-25000"/>
              <a:t>k</a:t>
            </a:r>
            <a:r>
              <a:rPr lang="en-US" altLang="zh-CN" sz="1600"/>
              <a:t>,  if we assign e</a:t>
            </a:r>
            <a:r>
              <a:rPr lang="en-US" altLang="zh-CN" sz="1600" baseline="-25000"/>
              <a:t>k  </a:t>
            </a:r>
            <a:r>
              <a:rPr lang="en-US" altLang="zh-CN" sz="1600"/>
              <a:t>in  the  kth  phase, how much immediate bandwidth we can get.</a:t>
            </a:r>
            <a:endParaRPr lang="en-US" altLang="zh-CN"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7475" y="95885"/>
            <a:ext cx="2603500" cy="398780"/>
          </a:xfrm>
          <a:prstGeom prst="rect">
            <a:avLst/>
          </a:prstGeom>
          <a:noFill/>
        </p:spPr>
        <p:txBody>
          <a:bodyPr wrap="none" rtlCol="0">
            <a:spAutoFit/>
          </a:bodyPr>
          <a:p>
            <a:pPr algn="l"/>
            <a:r>
              <a:rPr lang="en-US" altLang="zh-CN" sz="2000" b="1"/>
              <a:t> Numerical Example</a:t>
            </a:r>
            <a:endParaRPr lang="en-US" altLang="zh-CN" sz="2000" b="1"/>
          </a:p>
        </p:txBody>
      </p:sp>
      <p:pic>
        <p:nvPicPr>
          <p:cNvPr id="6" name="图片 5"/>
          <p:cNvPicPr>
            <a:picLocks noChangeAspect="1"/>
          </p:cNvPicPr>
          <p:nvPr/>
        </p:nvPicPr>
        <p:blipFill>
          <a:blip r:embed="rId1"/>
          <a:stretch>
            <a:fillRect/>
          </a:stretch>
        </p:blipFill>
        <p:spPr>
          <a:xfrm>
            <a:off x="2015490" y="1969770"/>
            <a:ext cx="8161020" cy="1988820"/>
          </a:xfrm>
          <a:prstGeom prst="rect">
            <a:avLst/>
          </a:prstGeom>
        </p:spPr>
      </p:pic>
      <p:sp>
        <p:nvSpPr>
          <p:cNvPr id="7" name="文本框 6"/>
          <p:cNvSpPr txBox="1"/>
          <p:nvPr/>
        </p:nvSpPr>
        <p:spPr>
          <a:xfrm>
            <a:off x="1297305" y="1035050"/>
            <a:ext cx="9598025" cy="645160"/>
          </a:xfrm>
          <a:prstGeom prst="rect">
            <a:avLst/>
          </a:prstGeom>
          <a:noFill/>
        </p:spPr>
        <p:txBody>
          <a:bodyPr wrap="square" rtlCol="0">
            <a:spAutoFit/>
          </a:bodyPr>
          <a:p>
            <a:pPr algn="just"/>
            <a:r>
              <a:rPr lang="en-US" altLang="zh-CN"/>
              <a:t>T</a:t>
            </a:r>
            <a:r>
              <a:rPr lang="zh-CN" altLang="en-US"/>
              <a:t>here is a task size of 20 GBytes under energy constraint as 300 units.  Let</a:t>
            </a:r>
            <a:r>
              <a:rPr lang="en-US" altLang="zh-CN"/>
              <a:t>'</a:t>
            </a:r>
            <a:r>
              <a:rPr lang="zh-CN" altLang="en-US"/>
              <a:t>s use the </a:t>
            </a:r>
            <a:r>
              <a:rPr lang="en-US" altLang="zh-CN"/>
              <a:t>Dynimic programming </a:t>
            </a:r>
            <a:r>
              <a:rPr lang="zh-CN" altLang="en-US"/>
              <a:t>model </a:t>
            </a:r>
            <a:r>
              <a:rPr lang="en-US" altLang="zh-CN"/>
              <a:t>and the above table</a:t>
            </a:r>
            <a:r>
              <a:rPr lang="zh-CN" altLang="en-US"/>
              <a:t> </a:t>
            </a:r>
            <a:r>
              <a:rPr lang="en-US" altLang="zh-CN"/>
              <a:t>to </a:t>
            </a:r>
            <a:r>
              <a:rPr lang="zh-CN" altLang="en-US"/>
              <a:t>draw several DP-tables in every phase</a:t>
            </a:r>
            <a:r>
              <a:rPr lang="en-US" altLang="zh-CN"/>
              <a:t>.</a:t>
            </a:r>
            <a:endParaRPr lang="en-US" altLang="zh-CN"/>
          </a:p>
        </p:txBody>
      </p:sp>
      <p:sp>
        <p:nvSpPr>
          <p:cNvPr id="8" name="文本框 7"/>
          <p:cNvSpPr txBox="1"/>
          <p:nvPr/>
        </p:nvSpPr>
        <p:spPr>
          <a:xfrm>
            <a:off x="2015490" y="4371975"/>
            <a:ext cx="7129780" cy="1568450"/>
          </a:xfrm>
          <a:prstGeom prst="rect">
            <a:avLst/>
          </a:prstGeom>
          <a:noFill/>
        </p:spPr>
        <p:txBody>
          <a:bodyPr wrap="none" rtlCol="0">
            <a:spAutoFit/>
          </a:bodyPr>
          <a:p>
            <a:r>
              <a:rPr lang="en-US" altLang="zh-CN" sz="1600" b="1"/>
              <a:t>Allocation:</a:t>
            </a:r>
            <a:r>
              <a:rPr lang="en-US" altLang="zh-CN" sz="1600"/>
              <a:t>  how many workers do we allocate in this cluster</a:t>
            </a:r>
            <a:endParaRPr lang="en-US" altLang="zh-CN" sz="1600"/>
          </a:p>
          <a:p>
            <a:r>
              <a:rPr lang="en-US" altLang="zh-CN" sz="1600" b="1"/>
              <a:t>BW: </a:t>
            </a:r>
            <a:r>
              <a:rPr lang="en-US" altLang="zh-CN" sz="1600"/>
              <a:t> how much bandwidth we can get by using certain number of workers</a:t>
            </a:r>
            <a:endParaRPr lang="en-US" altLang="zh-CN" sz="1600"/>
          </a:p>
          <a:p>
            <a:r>
              <a:rPr lang="en-US" altLang="zh-CN" sz="1600" b="1"/>
              <a:t>Energy:  </a:t>
            </a:r>
            <a:r>
              <a:rPr lang="en-US" altLang="zh-CN" sz="1600"/>
              <a:t>how many energy units cost by using certain number of workers.</a:t>
            </a:r>
            <a:endParaRPr lang="en-US" altLang="zh-CN" sz="1600"/>
          </a:p>
          <a:p>
            <a:endParaRPr lang="en-US" altLang="zh-CN" sz="1600" b="1"/>
          </a:p>
          <a:p>
            <a:endParaRPr lang="en-US" altLang="zh-CN" sz="1600" b="1"/>
          </a:p>
          <a:p>
            <a:r>
              <a:rPr lang="en-US" altLang="zh-CN" sz="1600" b="1"/>
              <a:t>Note:</a:t>
            </a:r>
            <a:r>
              <a:rPr lang="en-US" altLang="zh-CN" sz="1600"/>
              <a:t>,if there is no workers, there will be no bandwidth gain and energy cost</a:t>
            </a:r>
            <a:endParaRPr lang="en-US" altLang="zh-CN"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7475" y="95885"/>
            <a:ext cx="2603500" cy="398780"/>
          </a:xfrm>
          <a:prstGeom prst="rect">
            <a:avLst/>
          </a:prstGeom>
          <a:noFill/>
        </p:spPr>
        <p:txBody>
          <a:bodyPr wrap="none" rtlCol="0">
            <a:spAutoFit/>
          </a:bodyPr>
          <a:p>
            <a:pPr algn="l"/>
            <a:r>
              <a:rPr lang="en-US" altLang="zh-CN" sz="2000" b="1"/>
              <a:t> Numerical Example</a:t>
            </a:r>
            <a:endParaRPr lang="en-US" altLang="zh-CN" sz="2000" b="1"/>
          </a:p>
        </p:txBody>
      </p:sp>
      <p:pic>
        <p:nvPicPr>
          <p:cNvPr id="6" name="图片 5"/>
          <p:cNvPicPr>
            <a:picLocks noChangeAspect="1"/>
          </p:cNvPicPr>
          <p:nvPr/>
        </p:nvPicPr>
        <p:blipFill>
          <a:blip r:embed="rId1"/>
          <a:stretch>
            <a:fillRect/>
          </a:stretch>
        </p:blipFill>
        <p:spPr>
          <a:xfrm>
            <a:off x="235585" y="1879600"/>
            <a:ext cx="6145530" cy="1497965"/>
          </a:xfrm>
          <a:prstGeom prst="rect">
            <a:avLst/>
          </a:prstGeom>
        </p:spPr>
      </p:pic>
      <p:sp>
        <p:nvSpPr>
          <p:cNvPr id="3" name="文本框 2"/>
          <p:cNvSpPr txBox="1"/>
          <p:nvPr/>
        </p:nvSpPr>
        <p:spPr>
          <a:xfrm>
            <a:off x="235585" y="892810"/>
            <a:ext cx="2299970" cy="398780"/>
          </a:xfrm>
          <a:prstGeom prst="rect">
            <a:avLst/>
          </a:prstGeom>
          <a:noFill/>
        </p:spPr>
        <p:txBody>
          <a:bodyPr wrap="none" rtlCol="0">
            <a:spAutoFit/>
          </a:bodyPr>
          <a:p>
            <a:r>
              <a:rPr lang="en-US" altLang="zh-CN" sz="2000" b="1"/>
              <a:t>Phase 1: Cluster3</a:t>
            </a:r>
            <a:endParaRPr lang="en-US" altLang="zh-CN" sz="2000" b="1"/>
          </a:p>
        </p:txBody>
      </p:sp>
      <p:pic>
        <p:nvPicPr>
          <p:cNvPr id="4" name="图片 3"/>
          <p:cNvPicPr>
            <a:picLocks noChangeAspect="1"/>
          </p:cNvPicPr>
          <p:nvPr/>
        </p:nvPicPr>
        <p:blipFill>
          <a:blip r:embed="rId2"/>
          <a:stretch>
            <a:fillRect/>
          </a:stretch>
        </p:blipFill>
        <p:spPr>
          <a:xfrm>
            <a:off x="7251700" y="1730375"/>
            <a:ext cx="4436110" cy="1795780"/>
          </a:xfrm>
          <a:prstGeom prst="rect">
            <a:avLst/>
          </a:prstGeom>
        </p:spPr>
      </p:pic>
      <p:sp>
        <p:nvSpPr>
          <p:cNvPr id="5" name="矩形 4"/>
          <p:cNvSpPr/>
          <p:nvPr/>
        </p:nvSpPr>
        <p:spPr>
          <a:xfrm>
            <a:off x="4613910" y="1879600"/>
            <a:ext cx="1767205" cy="154368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箭头连接符 6"/>
          <p:cNvCxnSpPr>
            <a:endCxn id="4" idx="1"/>
          </p:cNvCxnSpPr>
          <p:nvPr/>
        </p:nvCxnSpPr>
        <p:spPr>
          <a:xfrm>
            <a:off x="6515735" y="2628265"/>
            <a:ext cx="735965" cy="0"/>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08965" y="3649980"/>
            <a:ext cx="11078845" cy="2553335"/>
          </a:xfrm>
          <a:prstGeom prst="rect">
            <a:avLst/>
          </a:prstGeom>
          <a:noFill/>
        </p:spPr>
        <p:txBody>
          <a:bodyPr wrap="square" rtlCol="0">
            <a:spAutoFit/>
          </a:bodyPr>
          <a:p>
            <a:pPr algn="just"/>
            <a:r>
              <a:rPr lang="zh-CN" altLang="en-US" sz="1600"/>
              <a:t>The </a:t>
            </a:r>
            <a:r>
              <a:rPr lang="zh-CN" altLang="en-US" sz="1600" b="1"/>
              <a:t>minimum energy cost</a:t>
            </a:r>
            <a:r>
              <a:rPr lang="zh-CN" altLang="en-US" sz="1600"/>
              <a:t> is 0 because we can choose not to </a:t>
            </a:r>
            <a:r>
              <a:rPr lang="en-US" altLang="zh-CN" sz="1600"/>
              <a:t>allocate </a:t>
            </a:r>
            <a:r>
              <a:rPr lang="zh-CN" altLang="en-US" sz="1600"/>
              <a:t>any worker in this cluster. </a:t>
            </a:r>
            <a:r>
              <a:rPr lang="en-US" altLang="zh-CN" sz="1600"/>
              <a:t>P</a:t>
            </a:r>
            <a:r>
              <a:rPr lang="zh-CN" altLang="en-US" sz="1600"/>
              <a:t>hase </a:t>
            </a:r>
            <a:r>
              <a:rPr lang="en-US" altLang="zh-CN" sz="1600"/>
              <a:t>1</a:t>
            </a:r>
            <a:r>
              <a:rPr lang="zh-CN" altLang="en-US" sz="1600"/>
              <a:t> is our first step</a:t>
            </a:r>
            <a:r>
              <a:rPr lang="en-US" altLang="zh-CN" sz="1600"/>
              <a:t>, </a:t>
            </a:r>
            <a:r>
              <a:rPr lang="zh-CN" altLang="en-US" sz="1600"/>
              <a:t>under the energy consumption constraint(300 units), our </a:t>
            </a:r>
            <a:r>
              <a:rPr lang="zh-CN" altLang="en-US" sz="1600" b="1"/>
              <a:t>maximum energy cost</a:t>
            </a:r>
            <a:r>
              <a:rPr lang="zh-CN" altLang="en-US" sz="1600"/>
              <a:t> will be 110 units.  Therefore, our maximum available bandwidth is 0.8 MBytes/sec and 3 workers in the cluster 3.  For example, if we only have 99 energy units cost,  we can </a:t>
            </a:r>
            <a:r>
              <a:rPr lang="en-US" altLang="zh-CN" sz="1600"/>
              <a:t>only allocate</a:t>
            </a:r>
            <a:r>
              <a:rPr lang="zh-CN" altLang="en-US" sz="1600"/>
              <a:t> </a:t>
            </a:r>
            <a:r>
              <a:rPr lang="en-US" altLang="zh-CN" sz="1600"/>
              <a:t>one</a:t>
            </a:r>
            <a:r>
              <a:rPr lang="zh-CN" altLang="en-US" sz="1600"/>
              <a:t> worker and get 0.6 MBytes/seconds bandwidth in this cluster.</a:t>
            </a:r>
            <a:endParaRPr lang="zh-CN" altLang="en-US" sz="1600"/>
          </a:p>
          <a:p>
            <a:pPr algn="just"/>
            <a:endParaRPr lang="zh-CN" altLang="en-US" sz="1600"/>
          </a:p>
          <a:p>
            <a:pPr marL="285750" indent="-285750" algn="just">
              <a:buFont typeface="Arial" panose="020B0604020202090204" pitchFamily="34" charset="0"/>
              <a:buChar char="•"/>
            </a:pPr>
            <a:r>
              <a:rPr lang="zh-CN" altLang="en-US" sz="1600"/>
              <a:t>f</a:t>
            </a:r>
            <a:r>
              <a:rPr lang="zh-CN" altLang="en-US" sz="1600" baseline="-25000"/>
              <a:t>3</a:t>
            </a:r>
            <a:r>
              <a:rPr lang="zh-CN" altLang="en-US" sz="1600"/>
              <a:t>(</a:t>
            </a:r>
            <a:r>
              <a:rPr lang="en-US" altLang="zh-CN" sz="1600"/>
              <a:t>E</a:t>
            </a:r>
            <a:r>
              <a:rPr lang="zh-CN" altLang="en-US" sz="1600" baseline="-25000"/>
              <a:t>3</a:t>
            </a:r>
            <a:r>
              <a:rPr lang="zh-CN" altLang="en-US" sz="1600"/>
              <a:t>) = </a:t>
            </a:r>
            <a:r>
              <a:rPr lang="en-US" altLang="zh-CN" sz="1600"/>
              <a:t>max[</a:t>
            </a:r>
            <a:r>
              <a:rPr lang="zh-CN" altLang="en-US" sz="1600"/>
              <a:t>g(</a:t>
            </a:r>
            <a:r>
              <a:rPr lang="en-US" altLang="zh-CN" sz="1600"/>
              <a:t>E</a:t>
            </a:r>
            <a:r>
              <a:rPr lang="zh-CN" altLang="en-US" sz="1600" baseline="-25000"/>
              <a:t>3</a:t>
            </a:r>
            <a:r>
              <a:rPr lang="zh-CN" altLang="en-US" sz="1600"/>
              <a:t>,X</a:t>
            </a:r>
            <a:r>
              <a:rPr lang="zh-CN" altLang="en-US" sz="1600" baseline="-25000"/>
              <a:t>3</a:t>
            </a:r>
            <a:r>
              <a:rPr lang="zh-CN" altLang="en-US" sz="1600"/>
              <a:t>)</a:t>
            </a:r>
            <a:r>
              <a:rPr lang="en-US" altLang="zh-CN" sz="1600"/>
              <a:t>]</a:t>
            </a:r>
            <a:r>
              <a:rPr lang="zh-CN" altLang="en-US" sz="1600"/>
              <a:t>, </a:t>
            </a:r>
            <a:r>
              <a:rPr lang="en-US" altLang="zh-CN" sz="1600"/>
              <a:t>(</a:t>
            </a:r>
            <a:r>
              <a:rPr lang="zh-CN" altLang="en-US" sz="1600"/>
              <a:t>0≤</a:t>
            </a:r>
            <a:r>
              <a:rPr lang="en-US" altLang="zh-CN" sz="1600"/>
              <a:t>e</a:t>
            </a:r>
            <a:r>
              <a:rPr lang="zh-CN" altLang="en-US" sz="1600" baseline="-25000"/>
              <a:t>3</a:t>
            </a:r>
            <a:r>
              <a:rPr lang="zh-CN" altLang="en-US" sz="1600"/>
              <a:t>≤</a:t>
            </a:r>
            <a:r>
              <a:rPr lang="en-US" altLang="zh-CN" sz="1600"/>
              <a:t>E</a:t>
            </a:r>
            <a:r>
              <a:rPr lang="zh-CN" altLang="en-US" sz="1600" baseline="-25000"/>
              <a:t>3</a:t>
            </a:r>
            <a:r>
              <a:rPr lang="zh-CN" altLang="en-US" sz="1600"/>
              <a:t>= 4</a:t>
            </a:r>
            <a:r>
              <a:rPr lang="en-US" altLang="zh-CN" sz="1600"/>
              <a:t>)  </a:t>
            </a:r>
            <a:endParaRPr lang="en-US" altLang="zh-CN" sz="1600"/>
          </a:p>
          <a:p>
            <a:pPr marL="285750" indent="-285750" algn="just">
              <a:buFont typeface="Arial" panose="020B0604020202090204" pitchFamily="34" charset="0"/>
              <a:buChar char="•"/>
            </a:pPr>
            <a:r>
              <a:rPr lang="zh-CN" altLang="en-US" sz="1600"/>
              <a:t>f</a:t>
            </a:r>
            <a:r>
              <a:rPr lang="zh-CN" altLang="en-US" sz="1600" baseline="30000"/>
              <a:t>∗</a:t>
            </a:r>
            <a:r>
              <a:rPr lang="zh-CN" altLang="en-US" sz="1600" baseline="-25000"/>
              <a:t>3</a:t>
            </a:r>
            <a:r>
              <a:rPr lang="zh-CN" altLang="en-US" sz="1600"/>
              <a:t>(</a:t>
            </a:r>
            <a:r>
              <a:rPr lang="en-US" altLang="zh-CN" sz="1600"/>
              <a:t>E</a:t>
            </a:r>
            <a:r>
              <a:rPr lang="en-US" altLang="zh-CN" sz="1600" baseline="-25000"/>
              <a:t>3</a:t>
            </a:r>
            <a:r>
              <a:rPr lang="zh-CN" altLang="en-US" sz="1600"/>
              <a:t>) = 0.8</a:t>
            </a:r>
            <a:endParaRPr lang="zh-CN" altLang="en-US" sz="1600"/>
          </a:p>
          <a:p>
            <a:pPr marL="285750" indent="-285750" algn="just">
              <a:buFont typeface="Arial" panose="020B0604020202090204" pitchFamily="34" charset="0"/>
              <a:buChar char="•"/>
            </a:pPr>
            <a:r>
              <a:rPr lang="zh-CN" altLang="en-US" sz="1600"/>
              <a:t>X</a:t>
            </a:r>
            <a:r>
              <a:rPr lang="zh-CN" altLang="en-US" sz="1600" baseline="-25000"/>
              <a:t>3</a:t>
            </a:r>
            <a:r>
              <a:rPr lang="zh-CN" altLang="en-US" sz="1600"/>
              <a:t>= 3</a:t>
            </a:r>
            <a:endParaRPr lang="zh-CN" altLang="en-US" sz="1600"/>
          </a:p>
          <a:p>
            <a:pPr marL="285750" indent="-285750" algn="just">
              <a:buFont typeface="Arial" panose="020B0604020202090204" pitchFamily="34" charset="0"/>
              <a:buChar char="•"/>
            </a:pPr>
            <a:endParaRPr lang="zh-CN" altLang="en-US" sz="1600"/>
          </a:p>
          <a:p>
            <a:pPr indent="0" algn="just">
              <a:buFont typeface="Arial" panose="020B0604020202090204" pitchFamily="34" charset="0"/>
              <a:buNone/>
            </a:pPr>
            <a:r>
              <a:rPr lang="zh-CN" altLang="en-US" sz="1600"/>
              <a:t>The </a:t>
            </a:r>
            <a:r>
              <a:rPr lang="zh-CN" altLang="en-US" sz="1600" b="1"/>
              <a:t>worst case time complexity</a:t>
            </a:r>
            <a:r>
              <a:rPr lang="zh-CN" altLang="en-US" sz="1600"/>
              <a:t> for this first step will be O(n),  where n </a:t>
            </a:r>
            <a:r>
              <a:rPr lang="en-US" altLang="zh-CN" sz="1600"/>
              <a:t>equals to</a:t>
            </a:r>
            <a:r>
              <a:rPr lang="zh-CN" altLang="en-US" sz="1600"/>
              <a:t> the number of workers in this cluster.</a:t>
            </a:r>
            <a:endParaRPr lang="zh-CN" altLang="en-US" sz="1600"/>
          </a:p>
        </p:txBody>
      </p:sp>
      <p:sp>
        <p:nvSpPr>
          <p:cNvPr id="9" name="文本框 8"/>
          <p:cNvSpPr txBox="1"/>
          <p:nvPr/>
        </p:nvSpPr>
        <p:spPr>
          <a:xfrm>
            <a:off x="7251700" y="1511300"/>
            <a:ext cx="1184275" cy="368300"/>
          </a:xfrm>
          <a:prstGeom prst="rect">
            <a:avLst/>
          </a:prstGeom>
          <a:noFill/>
        </p:spPr>
        <p:txBody>
          <a:bodyPr wrap="none" rtlCol="0">
            <a:spAutoFit/>
          </a:bodyPr>
          <a:p>
            <a:r>
              <a:rPr lang="en-US" altLang="zh-CN" b="1"/>
              <a:t>k=3 table</a:t>
            </a:r>
            <a:endParaRPr lang="en-US" altLang="zh-CN"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8430" y="113665"/>
            <a:ext cx="2603500" cy="398780"/>
          </a:xfrm>
          <a:prstGeom prst="rect">
            <a:avLst/>
          </a:prstGeom>
          <a:noFill/>
        </p:spPr>
        <p:txBody>
          <a:bodyPr wrap="none" rtlCol="0">
            <a:spAutoFit/>
          </a:bodyPr>
          <a:p>
            <a:pPr algn="l"/>
            <a:r>
              <a:rPr lang="en-US" altLang="zh-CN" sz="2000" b="1"/>
              <a:t> Numerical Example</a:t>
            </a:r>
            <a:endParaRPr lang="en-US" altLang="zh-CN" sz="2000" b="1"/>
          </a:p>
        </p:txBody>
      </p:sp>
      <p:grpSp>
        <p:nvGrpSpPr>
          <p:cNvPr id="27" name="组合 26"/>
          <p:cNvGrpSpPr/>
          <p:nvPr/>
        </p:nvGrpSpPr>
        <p:grpSpPr>
          <a:xfrm rot="0">
            <a:off x="290830" y="512445"/>
            <a:ext cx="11762105" cy="6231255"/>
            <a:chOff x="425" y="779"/>
            <a:chExt cx="18523" cy="9813"/>
          </a:xfrm>
        </p:grpSpPr>
        <p:pic>
          <p:nvPicPr>
            <p:cNvPr id="6" name="图片 5"/>
            <p:cNvPicPr>
              <a:picLocks noChangeAspect="1"/>
            </p:cNvPicPr>
            <p:nvPr/>
          </p:nvPicPr>
          <p:blipFill>
            <a:blip r:embed="rId1"/>
            <a:stretch>
              <a:fillRect/>
            </a:stretch>
          </p:blipFill>
          <p:spPr>
            <a:xfrm>
              <a:off x="905" y="2266"/>
              <a:ext cx="7009" cy="1708"/>
            </a:xfrm>
            <a:prstGeom prst="rect">
              <a:avLst/>
            </a:prstGeom>
          </p:spPr>
        </p:pic>
        <p:pic>
          <p:nvPicPr>
            <p:cNvPr id="4" name="图片 3"/>
            <p:cNvPicPr>
              <a:picLocks noChangeAspect="1"/>
            </p:cNvPicPr>
            <p:nvPr/>
          </p:nvPicPr>
          <p:blipFill>
            <a:blip r:embed="rId2"/>
            <a:stretch>
              <a:fillRect/>
            </a:stretch>
          </p:blipFill>
          <p:spPr>
            <a:xfrm>
              <a:off x="2379" y="4706"/>
              <a:ext cx="4620" cy="1870"/>
            </a:xfrm>
            <a:prstGeom prst="rect">
              <a:avLst/>
            </a:prstGeom>
          </p:spPr>
        </p:pic>
        <p:pic>
          <p:nvPicPr>
            <p:cNvPr id="3" name="图片 2"/>
            <p:cNvPicPr>
              <a:picLocks noChangeAspect="1"/>
            </p:cNvPicPr>
            <p:nvPr/>
          </p:nvPicPr>
          <p:blipFill>
            <a:blip r:embed="rId3"/>
            <a:stretch>
              <a:fillRect/>
            </a:stretch>
          </p:blipFill>
          <p:spPr>
            <a:xfrm>
              <a:off x="11445" y="779"/>
              <a:ext cx="6480" cy="5380"/>
            </a:xfrm>
            <a:prstGeom prst="rect">
              <a:avLst/>
            </a:prstGeom>
          </p:spPr>
        </p:pic>
        <p:sp>
          <p:nvSpPr>
            <p:cNvPr id="5" name="文本框 4"/>
            <p:cNvSpPr txBox="1"/>
            <p:nvPr/>
          </p:nvSpPr>
          <p:spPr>
            <a:xfrm>
              <a:off x="425" y="854"/>
              <a:ext cx="3622" cy="628"/>
            </a:xfrm>
            <a:prstGeom prst="rect">
              <a:avLst/>
            </a:prstGeom>
            <a:noFill/>
          </p:spPr>
          <p:txBody>
            <a:bodyPr wrap="none" rtlCol="0">
              <a:spAutoFit/>
            </a:bodyPr>
            <a:p>
              <a:r>
                <a:rPr lang="en-US" altLang="zh-CN" sz="2000" b="1"/>
                <a:t>Phase 2: Cluster2</a:t>
              </a:r>
              <a:endParaRPr lang="en-US" altLang="zh-CN" sz="2000" b="1"/>
            </a:p>
          </p:txBody>
        </p:sp>
        <p:sp>
          <p:nvSpPr>
            <p:cNvPr id="7" name="矩形 6"/>
            <p:cNvSpPr/>
            <p:nvPr/>
          </p:nvSpPr>
          <p:spPr>
            <a:xfrm>
              <a:off x="3853" y="2189"/>
              <a:ext cx="2043" cy="176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2379" y="4758"/>
              <a:ext cx="4620" cy="176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3431" y="4087"/>
              <a:ext cx="2887" cy="507"/>
            </a:xfrm>
            <a:prstGeom prst="rect">
              <a:avLst/>
            </a:prstGeom>
            <a:noFill/>
          </p:spPr>
          <p:txBody>
            <a:bodyPr wrap="none" rtlCol="0">
              <a:spAutoFit/>
            </a:bodyPr>
            <a:p>
              <a:pPr algn="l"/>
              <a:r>
                <a:rPr lang="zh-CN" altLang="en-US" sz="1500" b="1">
                  <a:solidFill>
                    <a:schemeClr val="accent1"/>
                  </a:solidFill>
                </a:rPr>
                <a:t>Cartesian Product</a:t>
              </a:r>
              <a:endParaRPr lang="zh-CN" altLang="en-US" sz="1500" b="1">
                <a:solidFill>
                  <a:schemeClr val="accent1"/>
                </a:solidFill>
              </a:endParaRPr>
            </a:p>
          </p:txBody>
        </p:sp>
        <p:cxnSp>
          <p:nvCxnSpPr>
            <p:cNvPr id="12" name="直接箭头连接符 11"/>
            <p:cNvCxnSpPr/>
            <p:nvPr/>
          </p:nvCxnSpPr>
          <p:spPr>
            <a:xfrm>
              <a:off x="5015" y="4002"/>
              <a:ext cx="0" cy="72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999" y="3146"/>
              <a:ext cx="4257" cy="195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rot="20100000">
              <a:off x="7959" y="3871"/>
              <a:ext cx="1327" cy="507"/>
            </a:xfrm>
            <a:prstGeom prst="rect">
              <a:avLst/>
            </a:prstGeom>
            <a:noFill/>
          </p:spPr>
          <p:txBody>
            <a:bodyPr wrap="none" rtlCol="0">
              <a:spAutoFit/>
            </a:bodyPr>
            <a:p>
              <a:pPr algn="l"/>
              <a:r>
                <a:rPr lang="en-US" altLang="zh-CN" sz="1500" b="1">
                  <a:solidFill>
                    <a:schemeClr val="accent1"/>
                  </a:solidFill>
                </a:rPr>
                <a:t>Sorting</a:t>
              </a:r>
              <a:endParaRPr lang="en-US" altLang="zh-CN" sz="1500" b="1">
                <a:solidFill>
                  <a:schemeClr val="accent1"/>
                </a:solidFill>
              </a:endParaRPr>
            </a:p>
          </p:txBody>
        </p:sp>
        <p:sp>
          <p:nvSpPr>
            <p:cNvPr id="15" name="文本框 14"/>
            <p:cNvSpPr txBox="1"/>
            <p:nvPr/>
          </p:nvSpPr>
          <p:spPr>
            <a:xfrm>
              <a:off x="2195" y="4332"/>
              <a:ext cx="1677" cy="507"/>
            </a:xfrm>
            <a:prstGeom prst="rect">
              <a:avLst/>
            </a:prstGeom>
            <a:noFill/>
          </p:spPr>
          <p:txBody>
            <a:bodyPr wrap="none" rtlCol="0">
              <a:spAutoFit/>
            </a:bodyPr>
            <a:p>
              <a:r>
                <a:rPr lang="en-US" altLang="zh-CN" sz="1500" b="1"/>
                <a:t>k=3 Table</a:t>
              </a:r>
              <a:endParaRPr lang="en-US" altLang="zh-CN" sz="1500" b="1"/>
            </a:p>
          </p:txBody>
        </p:sp>
        <p:sp>
          <p:nvSpPr>
            <p:cNvPr id="18" name="圆角矩形 17"/>
            <p:cNvSpPr/>
            <p:nvPr/>
          </p:nvSpPr>
          <p:spPr>
            <a:xfrm>
              <a:off x="590" y="6978"/>
              <a:ext cx="5916" cy="3613"/>
            </a:xfrm>
            <a:prstGeom prst="roundRect">
              <a:avLst/>
            </a:prstGeom>
            <a:noFill/>
            <a:ln w="38100">
              <a:solidFill>
                <a:schemeClr val="accent1"/>
              </a:solidFill>
              <a:prstDash val="dash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圆角矩形 18"/>
            <p:cNvSpPr/>
            <p:nvPr/>
          </p:nvSpPr>
          <p:spPr>
            <a:xfrm>
              <a:off x="6999" y="6978"/>
              <a:ext cx="5728" cy="3614"/>
            </a:xfrm>
            <a:prstGeom prst="roundRect">
              <a:avLst/>
            </a:prstGeom>
            <a:noFill/>
            <a:ln w="38100">
              <a:solidFill>
                <a:schemeClr val="accent1"/>
              </a:solidFill>
              <a:prstDash val="dash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圆角矩形 19"/>
            <p:cNvSpPr/>
            <p:nvPr/>
          </p:nvSpPr>
          <p:spPr>
            <a:xfrm>
              <a:off x="13220" y="6978"/>
              <a:ext cx="5728" cy="3613"/>
            </a:xfrm>
            <a:prstGeom prst="roundRect">
              <a:avLst/>
            </a:prstGeom>
            <a:noFill/>
            <a:ln w="38100">
              <a:solidFill>
                <a:schemeClr val="accent1"/>
              </a:solidFill>
              <a:prstDash val="dash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685" y="7067"/>
              <a:ext cx="2746" cy="434"/>
            </a:xfrm>
            <a:prstGeom prst="rect">
              <a:avLst/>
            </a:prstGeom>
            <a:noFill/>
          </p:spPr>
          <p:txBody>
            <a:bodyPr wrap="none" rtlCol="0">
              <a:spAutoFit/>
            </a:bodyPr>
            <a:p>
              <a:r>
                <a:rPr lang="en-US" altLang="zh-CN" sz="1200" b="1"/>
                <a:t>Energy cost 110 units</a:t>
              </a:r>
              <a:endParaRPr lang="en-US" altLang="zh-CN" sz="1200" b="1"/>
            </a:p>
          </p:txBody>
        </p:sp>
        <p:sp>
          <p:nvSpPr>
            <p:cNvPr id="22" name="文本框 21"/>
            <p:cNvSpPr txBox="1"/>
            <p:nvPr/>
          </p:nvSpPr>
          <p:spPr>
            <a:xfrm>
              <a:off x="7188" y="7067"/>
              <a:ext cx="2746" cy="434"/>
            </a:xfrm>
            <a:prstGeom prst="rect">
              <a:avLst/>
            </a:prstGeom>
            <a:noFill/>
          </p:spPr>
          <p:txBody>
            <a:bodyPr wrap="none" rtlCol="0">
              <a:spAutoFit/>
            </a:bodyPr>
            <a:p>
              <a:r>
                <a:rPr lang="en-US" altLang="zh-CN" sz="1200" b="1"/>
                <a:t>Energy cost 195 units</a:t>
              </a:r>
              <a:endParaRPr lang="en-US" altLang="zh-CN" sz="1200" b="1"/>
            </a:p>
          </p:txBody>
        </p:sp>
        <p:sp>
          <p:nvSpPr>
            <p:cNvPr id="23" name="文本框 22"/>
            <p:cNvSpPr txBox="1"/>
            <p:nvPr/>
          </p:nvSpPr>
          <p:spPr>
            <a:xfrm>
              <a:off x="704" y="7440"/>
              <a:ext cx="5614" cy="2761"/>
            </a:xfrm>
            <a:prstGeom prst="rect">
              <a:avLst/>
            </a:prstGeom>
            <a:noFill/>
          </p:spPr>
          <p:txBody>
            <a:bodyPr wrap="square" rtlCol="0">
              <a:spAutoFit/>
            </a:bodyPr>
            <a:p>
              <a:pPr algn="l"/>
              <a:r>
                <a:rPr lang="en-US" altLang="zh-CN" sz="1200" b="1"/>
                <a:t>X</a:t>
              </a:r>
              <a:r>
                <a:rPr lang="en-US" altLang="zh-CN" sz="1200" b="1" baseline="-25000"/>
                <a:t>2  </a:t>
              </a:r>
              <a:r>
                <a:rPr lang="en-US" altLang="zh-CN" sz="1200" b="1"/>
                <a:t>= 0:</a:t>
              </a:r>
              <a:r>
                <a:rPr lang="en-US" altLang="zh-CN" sz="1200"/>
                <a:t> 110-0=110, search k=3, max 0.8+0=0.8</a:t>
              </a:r>
              <a:endParaRPr lang="en-US" altLang="zh-CN" sz="1200"/>
            </a:p>
            <a:p>
              <a:pPr algn="l"/>
              <a:endParaRPr lang="en-US" altLang="zh-CN" sz="1200"/>
            </a:p>
            <a:p>
              <a:pPr algn="l"/>
              <a:r>
                <a:rPr lang="en-US" altLang="zh-CN" sz="1200" b="1">
                  <a:sym typeface="+mn-ea"/>
                </a:rPr>
                <a:t>X</a:t>
              </a:r>
              <a:r>
                <a:rPr lang="en-US" altLang="zh-CN" sz="1200" b="1" baseline="-25000">
                  <a:sym typeface="+mn-ea"/>
                </a:rPr>
                <a:t>2  </a:t>
              </a:r>
              <a:r>
                <a:rPr lang="en-US" altLang="zh-CN" sz="1200" b="1">
                  <a:sym typeface="+mn-ea"/>
                </a:rPr>
                <a:t>= 1:</a:t>
              </a:r>
              <a:r>
                <a:rPr lang="en-US" altLang="zh-CN" sz="1200">
                  <a:sym typeface="+mn-ea"/>
                </a:rPr>
                <a:t> 110-80=30, search k=3, max 0+0.65=0.65</a:t>
              </a:r>
              <a:endParaRPr lang="en-US" altLang="zh-CN" sz="1200">
                <a:sym typeface="+mn-ea"/>
              </a:endParaRPr>
            </a:p>
            <a:p>
              <a:pPr algn="l"/>
              <a:endParaRPr lang="en-US" altLang="zh-CN" sz="1200" b="1">
                <a:sym typeface="+mn-ea"/>
              </a:endParaRPr>
            </a:p>
            <a:p>
              <a:pPr algn="l"/>
              <a:r>
                <a:rPr lang="en-US" altLang="zh-CN" sz="1200" b="1">
                  <a:sym typeface="+mn-ea"/>
                </a:rPr>
                <a:t>X</a:t>
              </a:r>
              <a:r>
                <a:rPr lang="en-US" altLang="zh-CN" sz="1200" b="1" baseline="-25000">
                  <a:sym typeface="+mn-ea"/>
                </a:rPr>
                <a:t>2  </a:t>
              </a:r>
              <a:r>
                <a:rPr lang="en-US" altLang="zh-CN" sz="1200" b="1">
                  <a:sym typeface="+mn-ea"/>
                </a:rPr>
                <a:t>= 2: </a:t>
              </a:r>
              <a:r>
                <a:rPr lang="en-US" altLang="zh-CN" sz="1200">
                  <a:sym typeface="+mn-ea"/>
                </a:rPr>
                <a:t>110-85=25, search k=3, max 0+0.7=0.7</a:t>
              </a:r>
              <a:endParaRPr lang="en-US" altLang="zh-CN" sz="1200" b="1">
                <a:sym typeface="+mn-ea"/>
              </a:endParaRPr>
            </a:p>
            <a:p>
              <a:pPr algn="l"/>
              <a:endParaRPr lang="en-US" altLang="zh-CN" sz="1200" b="1">
                <a:sym typeface="+mn-ea"/>
              </a:endParaRPr>
            </a:p>
            <a:p>
              <a:pPr algn="l"/>
              <a:r>
                <a:rPr lang="en-US" altLang="zh-CN" sz="1200" b="1">
                  <a:sym typeface="+mn-ea"/>
                </a:rPr>
                <a:t>X</a:t>
              </a:r>
              <a:r>
                <a:rPr lang="en-US" altLang="zh-CN" sz="1200" b="1" baseline="-25000">
                  <a:sym typeface="+mn-ea"/>
                </a:rPr>
                <a:t>2  </a:t>
              </a:r>
              <a:r>
                <a:rPr lang="en-US" altLang="zh-CN" sz="1200" b="1">
                  <a:sym typeface="+mn-ea"/>
                </a:rPr>
                <a:t>= 3: </a:t>
              </a:r>
              <a:r>
                <a:rPr lang="en-US" altLang="zh-CN" sz="1200">
                  <a:sym typeface="+mn-ea"/>
                </a:rPr>
                <a:t>110-90=20, search k=3, max 0+0.8=0.8</a:t>
              </a:r>
              <a:endParaRPr lang="en-US" altLang="zh-CN" sz="1200">
                <a:sym typeface="+mn-ea"/>
              </a:endParaRPr>
            </a:p>
            <a:p>
              <a:pPr algn="l"/>
              <a:endParaRPr lang="en-US" altLang="zh-CN" sz="1200">
                <a:sym typeface="+mn-ea"/>
              </a:endParaRPr>
            </a:p>
            <a:p>
              <a:pPr algn="l"/>
              <a:r>
                <a:rPr lang="en-US" altLang="zh-CN" sz="1200" b="1">
                  <a:sym typeface="+mn-ea"/>
                </a:rPr>
                <a:t>optimal strategy:</a:t>
              </a:r>
              <a:r>
                <a:rPr lang="en-US" altLang="zh-CN" sz="1200">
                  <a:sym typeface="+mn-ea"/>
                </a:rPr>
                <a:t> X</a:t>
              </a:r>
              <a:r>
                <a:rPr lang="en-US" altLang="zh-CN" sz="1200" baseline="-25000">
                  <a:sym typeface="+mn-ea"/>
                </a:rPr>
                <a:t>2</a:t>
              </a:r>
              <a:r>
                <a:rPr lang="en-US" altLang="zh-CN" sz="1200">
                  <a:sym typeface="+mn-ea"/>
                </a:rPr>
                <a:t>=3 and X</a:t>
              </a:r>
              <a:r>
                <a:rPr lang="en-US" altLang="zh-CN" sz="1200" baseline="-25000">
                  <a:sym typeface="+mn-ea"/>
                </a:rPr>
                <a:t>3</a:t>
              </a:r>
              <a:r>
                <a:rPr lang="en-US" altLang="zh-CN" sz="1200">
                  <a:sym typeface="+mn-ea"/>
                </a:rPr>
                <a:t>=0</a:t>
              </a:r>
              <a:endParaRPr lang="en-US" altLang="zh-CN" sz="1200">
                <a:sym typeface="+mn-ea"/>
              </a:endParaRPr>
            </a:p>
          </p:txBody>
        </p:sp>
        <p:sp>
          <p:nvSpPr>
            <p:cNvPr id="24" name="文本框 23"/>
            <p:cNvSpPr txBox="1"/>
            <p:nvPr/>
          </p:nvSpPr>
          <p:spPr>
            <a:xfrm>
              <a:off x="7226" y="7440"/>
              <a:ext cx="4619" cy="3052"/>
            </a:xfrm>
            <a:prstGeom prst="rect">
              <a:avLst/>
            </a:prstGeom>
            <a:noFill/>
          </p:spPr>
          <p:txBody>
            <a:bodyPr wrap="square" rtlCol="0">
              <a:spAutoFit/>
            </a:bodyPr>
            <a:p>
              <a:pPr algn="l"/>
              <a:r>
                <a:rPr lang="en-US" altLang="zh-CN" sz="1200" b="1"/>
                <a:t>X</a:t>
              </a:r>
              <a:r>
                <a:rPr lang="en-US" altLang="zh-CN" sz="1200" b="1" baseline="-25000"/>
                <a:t>2  </a:t>
              </a:r>
              <a:r>
                <a:rPr lang="en-US" altLang="zh-CN" sz="1200" b="1"/>
                <a:t>= 0:</a:t>
              </a:r>
              <a:r>
                <a:rPr lang="en-US" altLang="zh-CN" sz="1200"/>
                <a:t> 195-0=195,   max 0.8+0=0.8</a:t>
              </a:r>
              <a:endParaRPr lang="en-US" altLang="zh-CN" sz="1200"/>
            </a:p>
            <a:p>
              <a:pPr algn="l"/>
              <a:endParaRPr lang="en-US" altLang="zh-CN" sz="1200"/>
            </a:p>
            <a:p>
              <a:pPr algn="l"/>
              <a:r>
                <a:rPr lang="en-US" altLang="zh-CN" sz="1200" b="1">
                  <a:sym typeface="+mn-ea"/>
                </a:rPr>
                <a:t>X</a:t>
              </a:r>
              <a:r>
                <a:rPr lang="en-US" altLang="zh-CN" sz="1200" b="1" baseline="-25000">
                  <a:sym typeface="+mn-ea"/>
                </a:rPr>
                <a:t>2  </a:t>
              </a:r>
              <a:r>
                <a:rPr lang="en-US" altLang="zh-CN" sz="1200" b="1">
                  <a:sym typeface="+mn-ea"/>
                </a:rPr>
                <a:t>= 1:</a:t>
              </a:r>
              <a:r>
                <a:rPr lang="en-US" altLang="zh-CN" sz="1200">
                  <a:sym typeface="+mn-ea"/>
                </a:rPr>
                <a:t> 195-80=115, max 0.65+0.8=1.45</a:t>
              </a:r>
              <a:endParaRPr lang="en-US" altLang="zh-CN" sz="1200">
                <a:sym typeface="+mn-ea"/>
              </a:endParaRPr>
            </a:p>
            <a:p>
              <a:pPr algn="l"/>
              <a:endParaRPr lang="en-US" altLang="zh-CN" sz="1200" b="1">
                <a:sym typeface="+mn-ea"/>
              </a:endParaRPr>
            </a:p>
            <a:p>
              <a:pPr algn="l"/>
              <a:r>
                <a:rPr lang="en-US" altLang="zh-CN" sz="1200" b="1">
                  <a:sym typeface="+mn-ea"/>
                </a:rPr>
                <a:t>X</a:t>
              </a:r>
              <a:r>
                <a:rPr lang="en-US" altLang="zh-CN" sz="1200" b="1" baseline="-25000">
                  <a:sym typeface="+mn-ea"/>
                </a:rPr>
                <a:t>2  </a:t>
              </a:r>
              <a:r>
                <a:rPr lang="en-US" altLang="zh-CN" sz="1200" b="1">
                  <a:sym typeface="+mn-ea"/>
                </a:rPr>
                <a:t>= 2: </a:t>
              </a:r>
              <a:r>
                <a:rPr lang="en-US" altLang="zh-CN" sz="1200">
                  <a:sym typeface="+mn-ea"/>
                </a:rPr>
                <a:t>195-85=110, max 0.7+0.8=1.5</a:t>
              </a:r>
              <a:endParaRPr lang="en-US" altLang="zh-CN" sz="1200" b="1">
                <a:sym typeface="+mn-ea"/>
              </a:endParaRPr>
            </a:p>
            <a:p>
              <a:pPr algn="l"/>
              <a:endParaRPr lang="en-US" altLang="zh-CN" sz="1200" b="1">
                <a:sym typeface="+mn-ea"/>
              </a:endParaRPr>
            </a:p>
            <a:p>
              <a:pPr algn="l"/>
              <a:r>
                <a:rPr lang="en-US" altLang="zh-CN" sz="1200" b="1">
                  <a:sym typeface="+mn-ea"/>
                </a:rPr>
                <a:t>X</a:t>
              </a:r>
              <a:r>
                <a:rPr lang="en-US" altLang="zh-CN" sz="1200" b="1" baseline="-25000">
                  <a:sym typeface="+mn-ea"/>
                </a:rPr>
                <a:t>2  </a:t>
              </a:r>
              <a:r>
                <a:rPr lang="en-US" altLang="zh-CN" sz="1200" b="1">
                  <a:sym typeface="+mn-ea"/>
                </a:rPr>
                <a:t>= 3: </a:t>
              </a:r>
              <a:r>
                <a:rPr lang="en-US" altLang="zh-CN" sz="1200">
                  <a:sym typeface="+mn-ea"/>
                </a:rPr>
                <a:t>195-90=105, max 0.8+0.7=1.5</a:t>
              </a:r>
              <a:endParaRPr lang="en-US" altLang="zh-CN" sz="1200">
                <a:sym typeface="+mn-ea"/>
              </a:endParaRPr>
            </a:p>
            <a:p>
              <a:pPr algn="l"/>
              <a:endParaRPr lang="en-US" altLang="zh-CN" sz="1200">
                <a:sym typeface="+mn-ea"/>
              </a:endParaRPr>
            </a:p>
            <a:p>
              <a:pPr algn="l"/>
              <a:r>
                <a:rPr lang="en-US" altLang="zh-CN" sz="1200" b="1">
                  <a:sym typeface="+mn-ea"/>
                </a:rPr>
                <a:t>optimal strategy:</a:t>
              </a:r>
              <a:r>
                <a:rPr lang="en-US" altLang="zh-CN" sz="1200">
                  <a:sym typeface="+mn-ea"/>
                </a:rPr>
                <a:t> X</a:t>
              </a:r>
              <a:r>
                <a:rPr lang="en-US" altLang="zh-CN" sz="1200" baseline="-25000">
                  <a:sym typeface="+mn-ea"/>
                </a:rPr>
                <a:t>2</a:t>
              </a:r>
              <a:r>
                <a:rPr lang="en-US" altLang="zh-CN" sz="1200">
                  <a:sym typeface="+mn-ea"/>
                </a:rPr>
                <a:t>=3 and X</a:t>
              </a:r>
              <a:r>
                <a:rPr lang="en-US" altLang="zh-CN" sz="1200" baseline="-25000">
                  <a:sym typeface="+mn-ea"/>
                </a:rPr>
                <a:t>3</a:t>
              </a:r>
              <a:r>
                <a:rPr lang="en-US" altLang="zh-CN" sz="1200">
                  <a:sym typeface="+mn-ea"/>
                </a:rPr>
                <a:t>=2 </a:t>
              </a:r>
              <a:endParaRPr lang="en-US" altLang="zh-CN" sz="1200">
                <a:sym typeface="+mn-ea"/>
              </a:endParaRPr>
            </a:p>
            <a:p>
              <a:pPr algn="l"/>
              <a:r>
                <a:rPr lang="en-US" altLang="zh-CN" sz="1200">
                  <a:sym typeface="+mn-ea"/>
                </a:rPr>
                <a:t>or X</a:t>
              </a:r>
              <a:r>
                <a:rPr lang="en-US" altLang="zh-CN" sz="1200" baseline="-25000">
                  <a:sym typeface="+mn-ea"/>
                </a:rPr>
                <a:t>2</a:t>
              </a:r>
              <a:r>
                <a:rPr lang="en-US" altLang="zh-CN" sz="1200">
                  <a:sym typeface="+mn-ea"/>
                </a:rPr>
                <a:t>=2 and X</a:t>
              </a:r>
              <a:r>
                <a:rPr lang="en-US" altLang="zh-CN" sz="1200" baseline="-25000">
                  <a:sym typeface="+mn-ea"/>
                </a:rPr>
                <a:t>3</a:t>
              </a:r>
              <a:r>
                <a:rPr lang="en-US" altLang="zh-CN" sz="1200">
                  <a:sym typeface="+mn-ea"/>
                </a:rPr>
                <a:t>=3  (023 or 032)</a:t>
              </a:r>
              <a:endParaRPr lang="en-US" altLang="zh-CN" sz="1200">
                <a:sym typeface="+mn-ea"/>
              </a:endParaRPr>
            </a:p>
          </p:txBody>
        </p:sp>
        <p:sp>
          <p:nvSpPr>
            <p:cNvPr id="25" name="文本框 24"/>
            <p:cNvSpPr txBox="1"/>
            <p:nvPr/>
          </p:nvSpPr>
          <p:spPr>
            <a:xfrm>
              <a:off x="13408" y="7067"/>
              <a:ext cx="3462" cy="434"/>
            </a:xfrm>
            <a:prstGeom prst="rect">
              <a:avLst/>
            </a:prstGeom>
            <a:noFill/>
          </p:spPr>
          <p:txBody>
            <a:bodyPr wrap="none" rtlCol="0">
              <a:spAutoFit/>
            </a:bodyPr>
            <a:p>
              <a:r>
                <a:rPr lang="en-US" altLang="zh-CN" sz="1200" b="1"/>
                <a:t>Given Energy cost 300 units</a:t>
              </a:r>
              <a:endParaRPr lang="en-US" altLang="zh-CN" sz="1200" b="1"/>
            </a:p>
          </p:txBody>
        </p:sp>
        <p:sp>
          <p:nvSpPr>
            <p:cNvPr id="26" name="文本框 25"/>
            <p:cNvSpPr txBox="1"/>
            <p:nvPr/>
          </p:nvSpPr>
          <p:spPr>
            <a:xfrm>
              <a:off x="13408" y="7731"/>
              <a:ext cx="5103" cy="2470"/>
            </a:xfrm>
            <a:prstGeom prst="rect">
              <a:avLst/>
            </a:prstGeom>
            <a:noFill/>
          </p:spPr>
          <p:txBody>
            <a:bodyPr wrap="square" rtlCol="0">
              <a:spAutoFit/>
            </a:bodyPr>
            <a:p>
              <a:pPr algn="l"/>
              <a:r>
                <a:rPr lang="en-US" altLang="zh-CN" sz="1200" b="1"/>
                <a:t>optimal strategy:</a:t>
              </a:r>
              <a:endParaRPr lang="en-US" altLang="zh-CN" sz="1200" b="1"/>
            </a:p>
            <a:p>
              <a:pPr algn="l"/>
              <a:endParaRPr lang="en-US" altLang="zh-CN" sz="1200" b="1"/>
            </a:p>
            <a:p>
              <a:pPr marL="171450" indent="-171450" algn="l">
                <a:buFont typeface="Arial" panose="020B0604020202090204" pitchFamily="34" charset="0"/>
                <a:buChar char="•"/>
              </a:pPr>
              <a:r>
                <a:rPr lang="en-US" altLang="zh-CN" sz="1200">
                  <a:sym typeface="+mn-ea"/>
                </a:rPr>
                <a:t>f</a:t>
              </a:r>
              <a:r>
                <a:rPr lang="en-US" altLang="zh-CN" sz="1200" baseline="-25000">
                  <a:sym typeface="+mn-ea"/>
                </a:rPr>
                <a:t>2</a:t>
              </a:r>
              <a:r>
                <a:rPr lang="en-US" altLang="zh-CN" sz="1200">
                  <a:sym typeface="+mn-ea"/>
                </a:rPr>
                <a:t>(E</a:t>
              </a:r>
              <a:r>
                <a:rPr lang="en-US" altLang="zh-CN" sz="1200" baseline="-25000">
                  <a:sym typeface="+mn-ea"/>
                </a:rPr>
                <a:t>2</a:t>
              </a:r>
              <a:r>
                <a:rPr lang="en-US" altLang="zh-CN" sz="1200">
                  <a:sym typeface="+mn-ea"/>
                </a:rPr>
                <a:t>) = max [g(E</a:t>
              </a:r>
              <a:r>
                <a:rPr lang="en-US" altLang="zh-CN" sz="1200" baseline="-25000">
                  <a:sym typeface="+mn-ea"/>
                </a:rPr>
                <a:t>2</a:t>
              </a:r>
              <a:r>
                <a:rPr lang="en-US" altLang="zh-CN" sz="1200">
                  <a:sym typeface="+mn-ea"/>
                </a:rPr>
                <a:t>,e</a:t>
              </a:r>
              <a:r>
                <a:rPr lang="en-US" altLang="zh-CN" sz="1200" baseline="-25000">
                  <a:sym typeface="+mn-ea"/>
                </a:rPr>
                <a:t>2</a:t>
              </a:r>
              <a:r>
                <a:rPr lang="en-US" altLang="zh-CN" sz="1200">
                  <a:sym typeface="+mn-ea"/>
                </a:rPr>
                <a:t>)+f</a:t>
              </a:r>
              <a:r>
                <a:rPr lang="en-US" altLang="zh-CN" sz="1200" baseline="-25000">
                  <a:sym typeface="+mn-ea"/>
                </a:rPr>
                <a:t>3</a:t>
              </a:r>
              <a:r>
                <a:rPr lang="en-US" altLang="zh-CN" sz="1200">
                  <a:sym typeface="+mn-ea"/>
                </a:rPr>
                <a:t>(E</a:t>
              </a:r>
              <a:r>
                <a:rPr lang="en-US" altLang="zh-CN" sz="1200" baseline="-25000">
                  <a:sym typeface="+mn-ea"/>
                </a:rPr>
                <a:t>3</a:t>
              </a:r>
              <a:r>
                <a:rPr lang="en-US" altLang="zh-CN" sz="1200">
                  <a:sym typeface="+mn-ea"/>
                </a:rPr>
                <a:t>)], 0≤e</a:t>
              </a:r>
              <a:r>
                <a:rPr lang="en-US" altLang="zh-CN" sz="1200" baseline="-25000">
                  <a:sym typeface="+mn-ea"/>
                </a:rPr>
                <a:t>2</a:t>
              </a:r>
              <a:r>
                <a:rPr lang="en-US" altLang="zh-CN" sz="1200">
                  <a:sym typeface="+mn-ea"/>
                </a:rPr>
                <a:t>≤E</a:t>
              </a:r>
              <a:r>
                <a:rPr lang="en-US" altLang="zh-CN" sz="1200" baseline="-25000">
                  <a:sym typeface="+mn-ea"/>
                </a:rPr>
                <a:t>2</a:t>
              </a:r>
              <a:r>
                <a:rPr lang="en-US" altLang="zh-CN" sz="1200">
                  <a:sym typeface="+mn-ea"/>
                </a:rPr>
                <a:t>= 4</a:t>
              </a:r>
              <a:endParaRPr lang="en-US" altLang="zh-CN" sz="1200">
                <a:sym typeface="+mn-ea"/>
              </a:endParaRPr>
            </a:p>
            <a:p>
              <a:pPr marL="171450" indent="-171450" algn="l">
                <a:buFont typeface="Arial" panose="020B0604020202090204" pitchFamily="34" charset="0"/>
                <a:buChar char="•"/>
              </a:pPr>
              <a:r>
                <a:rPr lang="en-US" altLang="zh-CN" sz="1200">
                  <a:sym typeface="+mn-ea"/>
                </a:rPr>
                <a:t>f</a:t>
              </a:r>
              <a:r>
                <a:rPr lang="en-US" altLang="zh-CN" sz="1200" baseline="30000">
                  <a:sym typeface="+mn-ea"/>
                </a:rPr>
                <a:t>∗</a:t>
              </a:r>
              <a:r>
                <a:rPr lang="en-US" altLang="zh-CN" sz="1200" baseline="-25000">
                  <a:sym typeface="+mn-ea"/>
                </a:rPr>
                <a:t>2</a:t>
              </a:r>
              <a:r>
                <a:rPr lang="en-US" altLang="zh-CN" sz="1200">
                  <a:sym typeface="+mn-ea"/>
                </a:rPr>
                <a:t>(E</a:t>
              </a:r>
              <a:r>
                <a:rPr lang="en-US" altLang="zh-CN" sz="1200" baseline="-25000">
                  <a:sym typeface="+mn-ea"/>
                </a:rPr>
                <a:t>2</a:t>
              </a:r>
              <a:r>
                <a:rPr lang="en-US" altLang="zh-CN" sz="1200">
                  <a:sym typeface="+mn-ea"/>
                </a:rPr>
                <a:t>) = 1.6 MBytes/seconds</a:t>
              </a:r>
              <a:endParaRPr lang="en-US" altLang="zh-CN" sz="1200">
                <a:sym typeface="+mn-ea"/>
              </a:endParaRPr>
            </a:p>
            <a:p>
              <a:pPr marL="171450" indent="-171450" algn="l">
                <a:buFont typeface="Arial" panose="020B0604020202090204" pitchFamily="34" charset="0"/>
                <a:buChar char="•"/>
              </a:pPr>
              <a:r>
                <a:rPr lang="en-US" altLang="zh-CN" sz="1200">
                  <a:sym typeface="+mn-ea"/>
                </a:rPr>
                <a:t>X</a:t>
              </a:r>
              <a:r>
                <a:rPr lang="en-US" altLang="zh-CN" sz="1200" baseline="-25000">
                  <a:sym typeface="+mn-ea"/>
                </a:rPr>
                <a:t>2</a:t>
              </a:r>
              <a:r>
                <a:rPr lang="en-US" altLang="zh-CN" sz="1200">
                  <a:sym typeface="+mn-ea"/>
                </a:rPr>
                <a:t>= 3; X</a:t>
              </a:r>
              <a:r>
                <a:rPr lang="en-US" altLang="zh-CN" sz="1200" baseline="-25000">
                  <a:sym typeface="+mn-ea"/>
                </a:rPr>
                <a:t>3 </a:t>
              </a:r>
              <a:r>
                <a:rPr lang="en-US" altLang="zh-CN" sz="1200">
                  <a:sym typeface="+mn-ea"/>
                </a:rPr>
                <a:t>= 3 (033)</a:t>
              </a:r>
              <a:endParaRPr lang="en-US" altLang="zh-CN" sz="1200">
                <a:sym typeface="+mn-ea"/>
              </a:endParaRPr>
            </a:p>
            <a:p>
              <a:pPr marL="171450" indent="-171450" algn="l">
                <a:buFont typeface="Arial" panose="020B0604020202090204" pitchFamily="34" charset="0"/>
                <a:buChar char="•"/>
              </a:pPr>
              <a:endParaRPr lang="en-US" altLang="zh-CN" sz="1200">
                <a:sym typeface="+mn-ea"/>
              </a:endParaRPr>
            </a:p>
            <a:p>
              <a:pPr indent="0" algn="l">
                <a:buFont typeface="Arial" panose="020B0604020202090204" pitchFamily="34" charset="0"/>
                <a:buNone/>
              </a:pPr>
              <a:r>
                <a:rPr lang="en-US" altLang="zh-CN" sz="1200">
                  <a:sym typeface="+mn-ea"/>
                </a:rPr>
                <a:t>The </a:t>
              </a:r>
              <a:r>
                <a:rPr lang="en-US" altLang="zh-CN" sz="1200" b="1">
                  <a:sym typeface="+mn-ea"/>
                </a:rPr>
                <a:t>worst case time complexity</a:t>
              </a:r>
              <a:r>
                <a:rPr lang="en-US" altLang="zh-CN" sz="1200">
                  <a:sym typeface="+mn-ea"/>
                </a:rPr>
                <a:t> of the second step should be O(n</a:t>
              </a:r>
              <a:r>
                <a:rPr lang="en-US" altLang="zh-CN" sz="1200" baseline="30000">
                  <a:sym typeface="+mn-ea"/>
                </a:rPr>
                <a:t>2</a:t>
              </a:r>
              <a:r>
                <a:rPr lang="en-US" altLang="zh-CN" sz="1200">
                  <a:sym typeface="+mn-ea"/>
                </a:rPr>
                <a:t>)</a:t>
              </a:r>
              <a:endParaRPr lang="en-US" altLang="zh-CN" sz="1200">
                <a:sym typeface="+mn-ea"/>
              </a:endParaRPr>
            </a:p>
          </p:txBody>
        </p:sp>
      </p:grpSp>
      <p:cxnSp>
        <p:nvCxnSpPr>
          <p:cNvPr id="29" name="直接箭头连接符 28"/>
          <p:cNvCxnSpPr/>
          <p:nvPr/>
        </p:nvCxnSpPr>
        <p:spPr>
          <a:xfrm flipH="1">
            <a:off x="1327785" y="2413000"/>
            <a:ext cx="6347460" cy="2367915"/>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0" name="圆角矩形 29"/>
          <p:cNvSpPr/>
          <p:nvPr/>
        </p:nvSpPr>
        <p:spPr>
          <a:xfrm>
            <a:off x="1059180" y="4780915"/>
            <a:ext cx="268605" cy="215900"/>
          </a:xfrm>
          <a:prstGeom prst="roundRect">
            <a:avLst/>
          </a:prstGeom>
          <a:noFill/>
          <a:ln w="28575">
            <a:solidFill>
              <a:schemeClr val="accent2"/>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圆角矩形 30"/>
          <p:cNvSpPr/>
          <p:nvPr/>
        </p:nvSpPr>
        <p:spPr>
          <a:xfrm>
            <a:off x="1374140" y="5126355"/>
            <a:ext cx="181610" cy="241300"/>
          </a:xfrm>
          <a:prstGeom prst="roundRect">
            <a:avLst/>
          </a:prstGeom>
          <a:noFill/>
          <a:ln w="28575">
            <a:solidFill>
              <a:schemeClr val="accent2"/>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cxnSp>
        <p:nvCxnSpPr>
          <p:cNvPr id="32" name="直接箭头连接符 31"/>
          <p:cNvCxnSpPr/>
          <p:nvPr/>
        </p:nvCxnSpPr>
        <p:spPr>
          <a:xfrm flipH="1">
            <a:off x="1468120" y="2143125"/>
            <a:ext cx="1872615" cy="298323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3" name="圆角矩形 32"/>
          <p:cNvSpPr/>
          <p:nvPr/>
        </p:nvSpPr>
        <p:spPr>
          <a:xfrm>
            <a:off x="3340735" y="2004695"/>
            <a:ext cx="268605" cy="215900"/>
          </a:xfrm>
          <a:prstGeom prst="roundRect">
            <a:avLst/>
          </a:prstGeom>
          <a:noFill/>
          <a:ln w="28575">
            <a:solidFill>
              <a:schemeClr val="accent2"/>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34" name="圆角矩形 33"/>
          <p:cNvSpPr/>
          <p:nvPr/>
        </p:nvSpPr>
        <p:spPr>
          <a:xfrm>
            <a:off x="3621405" y="3904615"/>
            <a:ext cx="268605" cy="215900"/>
          </a:xfrm>
          <a:prstGeom prst="roundRect">
            <a:avLst/>
          </a:prstGeom>
          <a:noFill/>
          <a:ln w="28575">
            <a:solidFill>
              <a:schemeClr val="accent2"/>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cxnSp>
        <p:nvCxnSpPr>
          <p:cNvPr id="35" name="直接箭头连接符 34"/>
          <p:cNvCxnSpPr/>
          <p:nvPr/>
        </p:nvCxnSpPr>
        <p:spPr>
          <a:xfrm flipH="1">
            <a:off x="3226435" y="4120515"/>
            <a:ext cx="509905" cy="66929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a:xfrm>
            <a:off x="3070860" y="4780915"/>
            <a:ext cx="268605" cy="215900"/>
          </a:xfrm>
          <a:prstGeom prst="roundRect">
            <a:avLst/>
          </a:prstGeom>
          <a:noFill/>
          <a:ln w="28575">
            <a:solidFill>
              <a:schemeClr val="accent2"/>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cxnSp>
        <p:nvCxnSpPr>
          <p:cNvPr id="38" name="直接箭头连接符 37"/>
          <p:cNvCxnSpPr/>
          <p:nvPr/>
        </p:nvCxnSpPr>
        <p:spPr>
          <a:xfrm flipH="1">
            <a:off x="6141720" y="3490595"/>
            <a:ext cx="1534795" cy="868045"/>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533400" y="1088390"/>
            <a:ext cx="1393825" cy="321945"/>
          </a:xfrm>
          <a:prstGeom prst="rect">
            <a:avLst/>
          </a:prstGeom>
          <a:noFill/>
        </p:spPr>
        <p:txBody>
          <a:bodyPr wrap="none" rtlCol="0">
            <a:spAutoFit/>
          </a:bodyPr>
          <a:p>
            <a:r>
              <a:rPr lang="en-US" altLang="zh-CN" sz="1500" b="1"/>
              <a:t>Original table</a:t>
            </a:r>
            <a:endParaRPr lang="en-US" altLang="zh-CN" sz="1500" b="1"/>
          </a:p>
        </p:txBody>
      </p:sp>
      <p:cxnSp>
        <p:nvCxnSpPr>
          <p:cNvPr id="40" name="曲线连接符 39"/>
          <p:cNvCxnSpPr/>
          <p:nvPr/>
        </p:nvCxnSpPr>
        <p:spPr>
          <a:xfrm flipV="1">
            <a:off x="569595" y="4011295"/>
            <a:ext cx="898525" cy="848995"/>
          </a:xfrm>
          <a:prstGeom prst="curvedConnector3">
            <a:avLst>
              <a:gd name="adj1" fmla="val -9257"/>
            </a:avLst>
          </a:prstGeom>
          <a:ln w="254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43" name="左大括号 42"/>
          <p:cNvSpPr/>
          <p:nvPr/>
        </p:nvSpPr>
        <p:spPr>
          <a:xfrm>
            <a:off x="455930" y="5210175"/>
            <a:ext cx="88900" cy="772795"/>
          </a:xfrm>
          <a:prstGeom prst="leftBrace">
            <a:avLst/>
          </a:pr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44" name="曲线连接符 43"/>
          <p:cNvCxnSpPr/>
          <p:nvPr/>
        </p:nvCxnSpPr>
        <p:spPr>
          <a:xfrm rot="10800000" flipH="1">
            <a:off x="455930" y="3421380"/>
            <a:ext cx="1087755" cy="2174875"/>
          </a:xfrm>
          <a:prstGeom prst="curvedConnector4">
            <a:avLst>
              <a:gd name="adj1" fmla="val -32340"/>
              <a:gd name="adj2" fmla="val 99065"/>
            </a:avLst>
          </a:prstGeom>
          <a:ln w="254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46" name="圆角矩形 45"/>
          <p:cNvSpPr/>
          <p:nvPr/>
        </p:nvSpPr>
        <p:spPr>
          <a:xfrm>
            <a:off x="3205480" y="5488940"/>
            <a:ext cx="268605" cy="215900"/>
          </a:xfrm>
          <a:prstGeom prst="roundRect">
            <a:avLst/>
          </a:prstGeom>
          <a:noFill/>
          <a:ln w="28575">
            <a:solidFill>
              <a:schemeClr val="accent2"/>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47" name="圆角矩形 46"/>
          <p:cNvSpPr/>
          <p:nvPr/>
        </p:nvSpPr>
        <p:spPr>
          <a:xfrm>
            <a:off x="2741930" y="2131060"/>
            <a:ext cx="268605" cy="215900"/>
          </a:xfrm>
          <a:prstGeom prst="roundRect">
            <a:avLst/>
          </a:prstGeom>
          <a:noFill/>
          <a:ln w="28575">
            <a:solidFill>
              <a:schemeClr val="accent2"/>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cxnSp>
        <p:nvCxnSpPr>
          <p:cNvPr id="49" name="曲线连接符 48"/>
          <p:cNvCxnSpPr/>
          <p:nvPr/>
        </p:nvCxnSpPr>
        <p:spPr>
          <a:xfrm rot="10800000" flipH="1" flipV="1">
            <a:off x="2741930" y="2238375"/>
            <a:ext cx="463550" cy="3357880"/>
          </a:xfrm>
          <a:prstGeom prst="curvedConnector3">
            <a:avLst>
              <a:gd name="adj1" fmla="val -51370"/>
            </a:avLst>
          </a:prstGeom>
          <a:ln w="127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50" name="圆角矩形 49"/>
          <p:cNvSpPr/>
          <p:nvPr/>
        </p:nvSpPr>
        <p:spPr>
          <a:xfrm>
            <a:off x="3509645" y="4720590"/>
            <a:ext cx="520065" cy="1432560"/>
          </a:xfrm>
          <a:prstGeom prst="roundRect">
            <a:avLst/>
          </a:prstGeom>
          <a:noFill/>
          <a:ln w="28575">
            <a:solidFill>
              <a:srgbClr val="FF0000"/>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54" name="组合 53"/>
          <p:cNvGrpSpPr/>
          <p:nvPr/>
        </p:nvGrpSpPr>
        <p:grpSpPr>
          <a:xfrm>
            <a:off x="7288530" y="268605"/>
            <a:ext cx="3905250" cy="3321050"/>
            <a:chOff x="11478" y="423"/>
            <a:chExt cx="6150" cy="5230"/>
          </a:xfrm>
        </p:grpSpPr>
        <p:sp>
          <p:nvSpPr>
            <p:cNvPr id="16" name="文本框 15"/>
            <p:cNvSpPr txBox="1"/>
            <p:nvPr/>
          </p:nvSpPr>
          <p:spPr>
            <a:xfrm>
              <a:off x="11478" y="423"/>
              <a:ext cx="1677" cy="507"/>
            </a:xfrm>
            <a:prstGeom prst="rect">
              <a:avLst/>
            </a:prstGeom>
            <a:noFill/>
          </p:spPr>
          <p:txBody>
            <a:bodyPr wrap="none" rtlCol="0">
              <a:spAutoFit/>
            </a:bodyPr>
            <a:p>
              <a:r>
                <a:rPr lang="en-US" altLang="zh-CN" sz="1500" b="1"/>
                <a:t>k=2 Table</a:t>
              </a:r>
              <a:endParaRPr lang="en-US" altLang="zh-CN" sz="1500" b="1"/>
            </a:p>
          </p:txBody>
        </p:sp>
        <p:sp>
          <p:nvSpPr>
            <p:cNvPr id="28" name="圆角矩形 27"/>
            <p:cNvSpPr/>
            <p:nvPr/>
          </p:nvSpPr>
          <p:spPr>
            <a:xfrm>
              <a:off x="12087" y="3642"/>
              <a:ext cx="559" cy="340"/>
            </a:xfrm>
            <a:prstGeom prst="roundRect">
              <a:avLst/>
            </a:prstGeom>
            <a:noFill/>
            <a:ln w="28575">
              <a:solidFill>
                <a:schemeClr val="accent2"/>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圆角矩形 36"/>
            <p:cNvSpPr/>
            <p:nvPr/>
          </p:nvSpPr>
          <p:spPr>
            <a:xfrm>
              <a:off x="12089" y="5313"/>
              <a:ext cx="559" cy="340"/>
            </a:xfrm>
            <a:prstGeom prst="roundRect">
              <a:avLst/>
            </a:prstGeom>
            <a:noFill/>
            <a:ln w="28575">
              <a:solidFill>
                <a:schemeClr val="accent2"/>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矩形 50"/>
            <p:cNvSpPr/>
            <p:nvPr/>
          </p:nvSpPr>
          <p:spPr>
            <a:xfrm>
              <a:off x="17342" y="3726"/>
              <a:ext cx="286" cy="2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3" name="图片 52"/>
            <p:cNvPicPr>
              <a:picLocks noChangeAspect="1"/>
            </p:cNvPicPr>
            <p:nvPr/>
          </p:nvPicPr>
          <p:blipFill>
            <a:blip r:embed="rId4"/>
            <a:stretch>
              <a:fillRect/>
            </a:stretch>
          </p:blipFill>
          <p:spPr>
            <a:xfrm>
              <a:off x="17342" y="3734"/>
              <a:ext cx="240" cy="220"/>
            </a:xfrm>
            <a:prstGeom prst="rect">
              <a:avLst/>
            </a:prstGeom>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 name="平行四边形 64"/>
          <p:cNvSpPr/>
          <p:nvPr/>
        </p:nvSpPr>
        <p:spPr>
          <a:xfrm rot="15360000">
            <a:off x="6320155" y="4982210"/>
            <a:ext cx="1537970" cy="374015"/>
          </a:xfrm>
          <a:prstGeom prst="parallelogram">
            <a:avLst/>
          </a:prstGeom>
          <a:solidFill>
            <a:schemeClr val="bg1"/>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38430" y="113665"/>
            <a:ext cx="2603500" cy="398780"/>
          </a:xfrm>
          <a:prstGeom prst="rect">
            <a:avLst/>
          </a:prstGeom>
          <a:noFill/>
        </p:spPr>
        <p:txBody>
          <a:bodyPr wrap="none" rtlCol="0">
            <a:spAutoFit/>
          </a:bodyPr>
          <a:p>
            <a:pPr algn="l"/>
            <a:r>
              <a:rPr lang="en-US" altLang="zh-CN" sz="2000" b="1"/>
              <a:t> Numerical Example</a:t>
            </a:r>
            <a:endParaRPr lang="en-US" altLang="zh-CN" sz="2000" b="1"/>
          </a:p>
        </p:txBody>
      </p:sp>
      <p:pic>
        <p:nvPicPr>
          <p:cNvPr id="6" name="图片 5"/>
          <p:cNvPicPr>
            <a:picLocks noChangeAspect="1"/>
          </p:cNvPicPr>
          <p:nvPr/>
        </p:nvPicPr>
        <p:blipFill>
          <a:blip r:embed="rId1"/>
          <a:stretch>
            <a:fillRect/>
          </a:stretch>
        </p:blipFill>
        <p:spPr>
          <a:xfrm>
            <a:off x="492125" y="1266825"/>
            <a:ext cx="4450715" cy="1084580"/>
          </a:xfrm>
          <a:prstGeom prst="rect">
            <a:avLst/>
          </a:prstGeom>
        </p:spPr>
      </p:pic>
      <p:pic>
        <p:nvPicPr>
          <p:cNvPr id="3" name="图片 2"/>
          <p:cNvPicPr>
            <a:picLocks noChangeAspect="1"/>
          </p:cNvPicPr>
          <p:nvPr/>
        </p:nvPicPr>
        <p:blipFill>
          <a:blip r:embed="rId2"/>
          <a:stretch>
            <a:fillRect/>
          </a:stretch>
        </p:blipFill>
        <p:spPr>
          <a:xfrm>
            <a:off x="297180" y="3228975"/>
            <a:ext cx="3569970" cy="2964180"/>
          </a:xfrm>
          <a:prstGeom prst="rect">
            <a:avLst/>
          </a:prstGeom>
        </p:spPr>
      </p:pic>
      <p:sp>
        <p:nvSpPr>
          <p:cNvPr id="5" name="文本框 4"/>
          <p:cNvSpPr txBox="1"/>
          <p:nvPr/>
        </p:nvSpPr>
        <p:spPr>
          <a:xfrm>
            <a:off x="314960" y="560070"/>
            <a:ext cx="2299970" cy="398780"/>
          </a:xfrm>
          <a:prstGeom prst="rect">
            <a:avLst/>
          </a:prstGeom>
          <a:noFill/>
        </p:spPr>
        <p:txBody>
          <a:bodyPr wrap="none" rtlCol="0">
            <a:spAutoFit/>
          </a:bodyPr>
          <a:p>
            <a:r>
              <a:rPr lang="en-US" altLang="zh-CN" sz="2000" b="1"/>
              <a:t>Phase 3: Cluster1</a:t>
            </a:r>
            <a:endParaRPr lang="en-US" altLang="zh-CN" sz="2000" b="1"/>
          </a:p>
        </p:txBody>
      </p:sp>
      <p:sp>
        <p:nvSpPr>
          <p:cNvPr id="7" name="矩形 6"/>
          <p:cNvSpPr/>
          <p:nvPr/>
        </p:nvSpPr>
        <p:spPr>
          <a:xfrm>
            <a:off x="1206500" y="1242695"/>
            <a:ext cx="1297305" cy="112077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302260" y="3242310"/>
            <a:ext cx="3586480" cy="295084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323850" y="2499995"/>
            <a:ext cx="1833245" cy="321945"/>
          </a:xfrm>
          <a:prstGeom prst="rect">
            <a:avLst/>
          </a:prstGeom>
          <a:noFill/>
        </p:spPr>
        <p:txBody>
          <a:bodyPr wrap="none" rtlCol="0">
            <a:spAutoFit/>
          </a:bodyPr>
          <a:p>
            <a:pPr algn="l"/>
            <a:r>
              <a:rPr lang="zh-CN" altLang="en-US" sz="1500" b="1">
                <a:solidFill>
                  <a:schemeClr val="accent1"/>
                </a:solidFill>
              </a:rPr>
              <a:t>Cartesian Product</a:t>
            </a:r>
            <a:endParaRPr lang="zh-CN" altLang="en-US" sz="1500" b="1">
              <a:solidFill>
                <a:schemeClr val="accent1"/>
              </a:solidFill>
            </a:endParaRPr>
          </a:p>
        </p:txBody>
      </p:sp>
      <p:cxnSp>
        <p:nvCxnSpPr>
          <p:cNvPr id="12" name="直接箭头连接符 11"/>
          <p:cNvCxnSpPr/>
          <p:nvPr/>
        </p:nvCxnSpPr>
        <p:spPr>
          <a:xfrm>
            <a:off x="2157095" y="2533650"/>
            <a:ext cx="0" cy="61595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3889375" y="1324610"/>
            <a:ext cx="4575810" cy="206057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rot="20100000">
            <a:off x="5393690" y="2169795"/>
            <a:ext cx="842645" cy="321945"/>
          </a:xfrm>
          <a:prstGeom prst="rect">
            <a:avLst/>
          </a:prstGeom>
          <a:noFill/>
        </p:spPr>
        <p:txBody>
          <a:bodyPr wrap="none" rtlCol="0">
            <a:spAutoFit/>
          </a:bodyPr>
          <a:p>
            <a:pPr algn="l"/>
            <a:r>
              <a:rPr lang="en-US" altLang="zh-CN" sz="1500" b="1">
                <a:solidFill>
                  <a:schemeClr val="accent1"/>
                </a:solidFill>
              </a:rPr>
              <a:t>Sorting</a:t>
            </a:r>
            <a:endParaRPr lang="en-US" altLang="zh-CN" sz="1500" b="1">
              <a:solidFill>
                <a:schemeClr val="accent1"/>
              </a:solidFill>
            </a:endParaRPr>
          </a:p>
        </p:txBody>
      </p:sp>
      <p:sp>
        <p:nvSpPr>
          <p:cNvPr id="15" name="文本框 14"/>
          <p:cNvSpPr txBox="1"/>
          <p:nvPr/>
        </p:nvSpPr>
        <p:spPr>
          <a:xfrm>
            <a:off x="323850" y="2907030"/>
            <a:ext cx="1064895" cy="321945"/>
          </a:xfrm>
          <a:prstGeom prst="rect">
            <a:avLst/>
          </a:prstGeom>
          <a:noFill/>
        </p:spPr>
        <p:txBody>
          <a:bodyPr wrap="none" rtlCol="0">
            <a:spAutoFit/>
          </a:bodyPr>
          <a:p>
            <a:r>
              <a:rPr lang="en-US" altLang="zh-CN" sz="1500" b="1"/>
              <a:t>k=2 Table</a:t>
            </a:r>
            <a:endParaRPr lang="en-US" altLang="zh-CN" sz="1500" b="1"/>
          </a:p>
        </p:txBody>
      </p:sp>
      <p:sp>
        <p:nvSpPr>
          <p:cNvPr id="19" name="圆角矩形 18"/>
          <p:cNvSpPr/>
          <p:nvPr/>
        </p:nvSpPr>
        <p:spPr>
          <a:xfrm>
            <a:off x="4248785" y="4119245"/>
            <a:ext cx="3637280" cy="2294890"/>
          </a:xfrm>
          <a:prstGeom prst="roundRect">
            <a:avLst/>
          </a:prstGeom>
          <a:noFill/>
          <a:ln w="38100">
            <a:solidFill>
              <a:schemeClr val="accent1"/>
            </a:solidFill>
            <a:prstDash val="dash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圆角矩形 19"/>
          <p:cNvSpPr/>
          <p:nvPr/>
        </p:nvSpPr>
        <p:spPr>
          <a:xfrm>
            <a:off x="8401685" y="4624070"/>
            <a:ext cx="3637280" cy="1962150"/>
          </a:xfrm>
          <a:prstGeom prst="roundRect">
            <a:avLst/>
          </a:prstGeom>
          <a:noFill/>
          <a:ln w="38100">
            <a:solidFill>
              <a:schemeClr val="accent1"/>
            </a:solidFill>
            <a:prstDash val="dash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nvSpPr>
        <p:spPr>
          <a:xfrm>
            <a:off x="4386580" y="4229735"/>
            <a:ext cx="1743710" cy="275590"/>
          </a:xfrm>
          <a:prstGeom prst="rect">
            <a:avLst/>
          </a:prstGeom>
          <a:noFill/>
        </p:spPr>
        <p:txBody>
          <a:bodyPr wrap="none" rtlCol="0">
            <a:spAutoFit/>
          </a:bodyPr>
          <a:p>
            <a:r>
              <a:rPr lang="en-US" altLang="zh-CN" sz="1200" b="1"/>
              <a:t>Energy cost 285 units</a:t>
            </a:r>
            <a:endParaRPr lang="en-US" altLang="zh-CN" sz="1200" b="1"/>
          </a:p>
        </p:txBody>
      </p:sp>
      <p:sp>
        <p:nvSpPr>
          <p:cNvPr id="24" name="文本框 23"/>
          <p:cNvSpPr txBox="1"/>
          <p:nvPr/>
        </p:nvSpPr>
        <p:spPr>
          <a:xfrm>
            <a:off x="4398645" y="4505325"/>
            <a:ext cx="3295015" cy="1753235"/>
          </a:xfrm>
          <a:prstGeom prst="rect">
            <a:avLst/>
          </a:prstGeom>
          <a:noFill/>
        </p:spPr>
        <p:txBody>
          <a:bodyPr wrap="square" rtlCol="0">
            <a:spAutoFit/>
          </a:bodyPr>
          <a:p>
            <a:pPr algn="l"/>
            <a:r>
              <a:rPr lang="en-US" altLang="zh-CN" sz="1200" b="1"/>
              <a:t>X</a:t>
            </a:r>
            <a:r>
              <a:rPr lang="en-US" altLang="zh-CN" sz="1200" b="1" baseline="-25000"/>
              <a:t>3 </a:t>
            </a:r>
            <a:r>
              <a:rPr lang="en-US" altLang="zh-CN" sz="1200" b="1"/>
              <a:t>= 0:</a:t>
            </a:r>
            <a:r>
              <a:rPr lang="en-US" altLang="zh-CN" sz="1200"/>
              <a:t> 285-0=285,     max 1.6+0=1.6</a:t>
            </a:r>
            <a:endParaRPr lang="en-US" altLang="zh-CN" sz="1200"/>
          </a:p>
          <a:p>
            <a:pPr algn="l"/>
            <a:endParaRPr lang="en-US" altLang="zh-CN" sz="1200"/>
          </a:p>
          <a:p>
            <a:pPr algn="l"/>
            <a:r>
              <a:rPr lang="en-US" altLang="zh-CN" sz="1200" b="1">
                <a:sym typeface="+mn-ea"/>
              </a:rPr>
              <a:t>X</a:t>
            </a:r>
            <a:r>
              <a:rPr lang="en-US" altLang="zh-CN" sz="1200" b="1" baseline="-25000">
                <a:sym typeface="+mn-ea"/>
              </a:rPr>
              <a:t>3 </a:t>
            </a:r>
            <a:r>
              <a:rPr lang="en-US" altLang="zh-CN" sz="1200" b="1">
                <a:sym typeface="+mn-ea"/>
              </a:rPr>
              <a:t>= 1:</a:t>
            </a:r>
            <a:r>
              <a:rPr lang="en-US" altLang="zh-CN" sz="1200">
                <a:sym typeface="+mn-ea"/>
              </a:rPr>
              <a:t> 285-100=185, max 0.5+1.4=1.9</a:t>
            </a:r>
            <a:endParaRPr lang="en-US" altLang="zh-CN" sz="1200">
              <a:sym typeface="+mn-ea"/>
            </a:endParaRPr>
          </a:p>
          <a:p>
            <a:pPr algn="l"/>
            <a:endParaRPr lang="en-US" altLang="zh-CN" sz="1200" b="1">
              <a:sym typeface="+mn-ea"/>
            </a:endParaRPr>
          </a:p>
          <a:p>
            <a:pPr algn="l"/>
            <a:r>
              <a:rPr lang="en-US" altLang="zh-CN" sz="1200" b="1">
                <a:sym typeface="+mn-ea"/>
              </a:rPr>
              <a:t>X</a:t>
            </a:r>
            <a:r>
              <a:rPr lang="en-US" altLang="zh-CN" sz="1200" b="1" baseline="-25000">
                <a:sym typeface="+mn-ea"/>
              </a:rPr>
              <a:t>3  </a:t>
            </a:r>
            <a:r>
              <a:rPr lang="en-US" altLang="zh-CN" sz="1200" b="1">
                <a:sym typeface="+mn-ea"/>
              </a:rPr>
              <a:t>= 2: </a:t>
            </a:r>
            <a:r>
              <a:rPr lang="en-US" altLang="zh-CN" sz="1200">
                <a:sym typeface="+mn-ea"/>
              </a:rPr>
              <a:t>285-110=175, max 0.6+1.25=1.85</a:t>
            </a:r>
            <a:endParaRPr lang="en-US" altLang="zh-CN" sz="1200" b="1">
              <a:sym typeface="+mn-ea"/>
            </a:endParaRPr>
          </a:p>
          <a:p>
            <a:pPr algn="l"/>
            <a:endParaRPr lang="en-US" altLang="zh-CN" sz="1200" b="1">
              <a:sym typeface="+mn-ea"/>
            </a:endParaRPr>
          </a:p>
          <a:p>
            <a:pPr algn="l"/>
            <a:r>
              <a:rPr lang="en-US" altLang="zh-CN" sz="1200" b="1">
                <a:sym typeface="+mn-ea"/>
              </a:rPr>
              <a:t>X</a:t>
            </a:r>
            <a:r>
              <a:rPr lang="en-US" altLang="zh-CN" sz="1200" b="1" baseline="-25000">
                <a:sym typeface="+mn-ea"/>
              </a:rPr>
              <a:t>3  </a:t>
            </a:r>
            <a:r>
              <a:rPr lang="en-US" altLang="zh-CN" sz="1200" b="1">
                <a:sym typeface="+mn-ea"/>
              </a:rPr>
              <a:t>= 3: </a:t>
            </a:r>
            <a:r>
              <a:rPr lang="en-US" altLang="zh-CN" sz="1200">
                <a:sym typeface="+mn-ea"/>
              </a:rPr>
              <a:t>285-125=160, max 0.75+0.8=1.55</a:t>
            </a:r>
            <a:endParaRPr lang="en-US" altLang="zh-CN" sz="1200">
              <a:sym typeface="+mn-ea"/>
            </a:endParaRPr>
          </a:p>
          <a:p>
            <a:pPr algn="l"/>
            <a:endParaRPr lang="en-US" altLang="zh-CN" sz="1200">
              <a:sym typeface="+mn-ea"/>
            </a:endParaRPr>
          </a:p>
          <a:p>
            <a:pPr algn="l"/>
            <a:r>
              <a:rPr lang="en-US" altLang="zh-CN" sz="1200" b="1">
                <a:sym typeface="+mn-ea"/>
              </a:rPr>
              <a:t>optimal strategy:</a:t>
            </a:r>
            <a:r>
              <a:rPr lang="en-US" altLang="zh-CN" sz="1200">
                <a:sym typeface="+mn-ea"/>
              </a:rPr>
              <a:t> X</a:t>
            </a:r>
            <a:r>
              <a:rPr lang="en-US" altLang="zh-CN" sz="1200" baseline="-25000">
                <a:sym typeface="+mn-ea"/>
              </a:rPr>
              <a:t>1</a:t>
            </a:r>
            <a:r>
              <a:rPr lang="en-US" altLang="zh-CN" sz="1200">
                <a:sym typeface="+mn-ea"/>
              </a:rPr>
              <a:t>=1, X</a:t>
            </a:r>
            <a:r>
              <a:rPr lang="en-US" altLang="zh-CN" sz="1200" baseline="-25000">
                <a:sym typeface="+mn-ea"/>
              </a:rPr>
              <a:t>2</a:t>
            </a:r>
            <a:r>
              <a:rPr lang="en-US" altLang="zh-CN" sz="1200">
                <a:sym typeface="+mn-ea"/>
              </a:rPr>
              <a:t>=2 and X</a:t>
            </a:r>
            <a:r>
              <a:rPr lang="en-US" altLang="zh-CN" sz="1200" baseline="-25000">
                <a:sym typeface="+mn-ea"/>
              </a:rPr>
              <a:t>3</a:t>
            </a:r>
            <a:r>
              <a:rPr lang="en-US" altLang="zh-CN" sz="1200">
                <a:sym typeface="+mn-ea"/>
              </a:rPr>
              <a:t>=2  (122)  </a:t>
            </a:r>
            <a:endParaRPr lang="en-US" altLang="zh-CN" sz="1200">
              <a:sym typeface="+mn-ea"/>
            </a:endParaRPr>
          </a:p>
        </p:txBody>
      </p:sp>
      <p:sp>
        <p:nvSpPr>
          <p:cNvPr id="25" name="文本框 24"/>
          <p:cNvSpPr txBox="1"/>
          <p:nvPr/>
        </p:nvSpPr>
        <p:spPr>
          <a:xfrm>
            <a:off x="8502650" y="4624070"/>
            <a:ext cx="2198370" cy="275590"/>
          </a:xfrm>
          <a:prstGeom prst="rect">
            <a:avLst/>
          </a:prstGeom>
          <a:noFill/>
        </p:spPr>
        <p:txBody>
          <a:bodyPr wrap="none" rtlCol="0">
            <a:spAutoFit/>
          </a:bodyPr>
          <a:p>
            <a:r>
              <a:rPr lang="en-US" altLang="zh-CN" sz="1200" b="1"/>
              <a:t>Given Energy cost 300 units</a:t>
            </a:r>
            <a:endParaRPr lang="en-US" altLang="zh-CN" sz="1200" b="1"/>
          </a:p>
        </p:txBody>
      </p:sp>
      <p:sp>
        <p:nvSpPr>
          <p:cNvPr id="26" name="文本框 25"/>
          <p:cNvSpPr txBox="1"/>
          <p:nvPr/>
        </p:nvSpPr>
        <p:spPr>
          <a:xfrm>
            <a:off x="8508365" y="4839335"/>
            <a:ext cx="3531235" cy="1938020"/>
          </a:xfrm>
          <a:prstGeom prst="rect">
            <a:avLst/>
          </a:prstGeom>
          <a:noFill/>
        </p:spPr>
        <p:txBody>
          <a:bodyPr wrap="square" rtlCol="0">
            <a:spAutoFit/>
          </a:bodyPr>
          <a:p>
            <a:pPr algn="l"/>
            <a:r>
              <a:rPr lang="en-US" altLang="zh-CN" sz="1200" b="1"/>
              <a:t>optimal strategy:</a:t>
            </a:r>
            <a:endParaRPr lang="en-US" altLang="zh-CN" sz="1200" b="1"/>
          </a:p>
          <a:p>
            <a:pPr marL="171450" indent="-171450" algn="l">
              <a:buFont typeface="Arial" panose="020B0604020202090204" pitchFamily="34" charset="0"/>
              <a:buChar char="•"/>
            </a:pPr>
            <a:r>
              <a:rPr lang="en-US" altLang="zh-CN" sz="1200">
                <a:sym typeface="+mn-ea"/>
              </a:rPr>
              <a:t>f</a:t>
            </a:r>
            <a:r>
              <a:rPr lang="en-US" altLang="zh-CN" sz="1200" baseline="-25000">
                <a:sym typeface="+mn-ea"/>
              </a:rPr>
              <a:t>1</a:t>
            </a:r>
            <a:r>
              <a:rPr lang="en-US" altLang="zh-CN" sz="1200">
                <a:sym typeface="+mn-ea"/>
              </a:rPr>
              <a:t>(E</a:t>
            </a:r>
            <a:r>
              <a:rPr lang="en-US" altLang="zh-CN" sz="1200" baseline="-25000">
                <a:sym typeface="+mn-ea"/>
              </a:rPr>
              <a:t>1</a:t>
            </a:r>
            <a:r>
              <a:rPr lang="en-US" altLang="zh-CN" sz="1200">
                <a:sym typeface="+mn-ea"/>
              </a:rPr>
              <a:t>) = max [g(E</a:t>
            </a:r>
            <a:r>
              <a:rPr lang="en-US" altLang="zh-CN" sz="1200" baseline="-25000">
                <a:sym typeface="+mn-ea"/>
              </a:rPr>
              <a:t>1</a:t>
            </a:r>
            <a:r>
              <a:rPr lang="en-US" altLang="zh-CN" sz="1200">
                <a:sym typeface="+mn-ea"/>
              </a:rPr>
              <a:t>,e</a:t>
            </a:r>
            <a:r>
              <a:rPr lang="en-US" altLang="zh-CN" sz="1200" baseline="-25000">
                <a:sym typeface="+mn-ea"/>
              </a:rPr>
              <a:t>1</a:t>
            </a:r>
            <a:r>
              <a:rPr lang="en-US" altLang="zh-CN" sz="1200">
                <a:sym typeface="+mn-ea"/>
              </a:rPr>
              <a:t>)+f</a:t>
            </a:r>
            <a:r>
              <a:rPr lang="en-US" altLang="zh-CN" sz="1200" baseline="-25000">
                <a:sym typeface="+mn-ea"/>
              </a:rPr>
              <a:t>2</a:t>
            </a:r>
            <a:r>
              <a:rPr lang="en-US" altLang="zh-CN" sz="1200">
                <a:sym typeface="+mn-ea"/>
              </a:rPr>
              <a:t>(E</a:t>
            </a:r>
            <a:r>
              <a:rPr lang="en-US" altLang="zh-CN" sz="1200" baseline="-25000">
                <a:sym typeface="+mn-ea"/>
              </a:rPr>
              <a:t>2</a:t>
            </a:r>
            <a:r>
              <a:rPr lang="en-US" altLang="zh-CN" sz="1200">
                <a:sym typeface="+mn-ea"/>
              </a:rPr>
              <a:t>)], 0≤e</a:t>
            </a:r>
            <a:r>
              <a:rPr lang="en-US" altLang="zh-CN" sz="1200" baseline="-25000">
                <a:sym typeface="+mn-ea"/>
              </a:rPr>
              <a:t>1</a:t>
            </a:r>
            <a:r>
              <a:rPr lang="en-US" altLang="zh-CN" sz="1200">
                <a:sym typeface="+mn-ea"/>
              </a:rPr>
              <a:t>≤E</a:t>
            </a:r>
            <a:r>
              <a:rPr lang="en-US" altLang="zh-CN" sz="1200" baseline="-25000">
                <a:sym typeface="+mn-ea"/>
              </a:rPr>
              <a:t>1</a:t>
            </a:r>
            <a:r>
              <a:rPr lang="en-US" altLang="zh-CN" sz="1200">
                <a:sym typeface="+mn-ea"/>
              </a:rPr>
              <a:t>= 4</a:t>
            </a:r>
            <a:endParaRPr lang="en-US" altLang="zh-CN" sz="1200">
              <a:sym typeface="+mn-ea"/>
            </a:endParaRPr>
          </a:p>
          <a:p>
            <a:pPr marL="171450" indent="-171450" algn="l">
              <a:buFont typeface="Arial" panose="020B0604020202090204" pitchFamily="34" charset="0"/>
              <a:buChar char="•"/>
            </a:pPr>
            <a:r>
              <a:rPr lang="en-US" altLang="zh-CN" sz="1200">
                <a:sym typeface="+mn-ea"/>
              </a:rPr>
              <a:t>f</a:t>
            </a:r>
            <a:r>
              <a:rPr lang="en-US" altLang="zh-CN" sz="1200" baseline="30000">
                <a:sym typeface="+mn-ea"/>
              </a:rPr>
              <a:t>*</a:t>
            </a:r>
            <a:r>
              <a:rPr lang="en-US" altLang="zh-CN" sz="1200" baseline="-25000">
                <a:sym typeface="+mn-ea"/>
              </a:rPr>
              <a:t>1</a:t>
            </a:r>
            <a:r>
              <a:rPr lang="en-US" altLang="zh-CN" sz="1200">
                <a:sym typeface="+mn-ea"/>
              </a:rPr>
              <a:t>(E</a:t>
            </a:r>
            <a:r>
              <a:rPr lang="en-US" altLang="zh-CN" sz="1200" baseline="-25000">
                <a:sym typeface="+mn-ea"/>
              </a:rPr>
              <a:t>1</a:t>
            </a:r>
            <a:r>
              <a:rPr lang="en-US" altLang="zh-CN" sz="1200">
                <a:sym typeface="+mn-ea"/>
              </a:rPr>
              <a:t>) = 2.1 MBytes/seconds</a:t>
            </a:r>
            <a:endParaRPr lang="en-US" altLang="zh-CN" sz="1200">
              <a:sym typeface="+mn-ea"/>
            </a:endParaRPr>
          </a:p>
          <a:p>
            <a:pPr marL="171450" indent="-171450" algn="l">
              <a:buFont typeface="Arial" panose="020B0604020202090204" pitchFamily="34" charset="0"/>
              <a:buChar char="•"/>
            </a:pPr>
            <a:r>
              <a:rPr lang="en-US" altLang="zh-CN" sz="1200">
                <a:sym typeface="+mn-ea"/>
              </a:rPr>
              <a:t>X</a:t>
            </a:r>
            <a:r>
              <a:rPr lang="en-US" altLang="zh-CN" sz="1200" baseline="-25000">
                <a:sym typeface="+mn-ea"/>
              </a:rPr>
              <a:t>1</a:t>
            </a:r>
            <a:r>
              <a:rPr lang="en-US" altLang="zh-CN" sz="1200">
                <a:sym typeface="+mn-ea"/>
              </a:rPr>
              <a:t>= 1; X</a:t>
            </a:r>
            <a:r>
              <a:rPr lang="en-US" altLang="zh-CN" sz="1200" baseline="-25000">
                <a:sym typeface="+mn-ea"/>
              </a:rPr>
              <a:t>2 </a:t>
            </a:r>
            <a:r>
              <a:rPr lang="en-US" altLang="zh-CN" sz="1200">
                <a:sym typeface="+mn-ea"/>
              </a:rPr>
              <a:t>= 3; X</a:t>
            </a:r>
            <a:r>
              <a:rPr lang="en-US" altLang="zh-CN" sz="1200" baseline="-25000">
                <a:sym typeface="+mn-ea"/>
              </a:rPr>
              <a:t>3</a:t>
            </a:r>
            <a:r>
              <a:rPr lang="en-US" altLang="zh-CN" sz="1200">
                <a:sym typeface="+mn-ea"/>
              </a:rPr>
              <a:t>=3  (133)</a:t>
            </a:r>
            <a:endParaRPr lang="en-US" altLang="zh-CN" sz="1200">
              <a:sym typeface="+mn-ea"/>
            </a:endParaRPr>
          </a:p>
          <a:p>
            <a:pPr indent="0" algn="l">
              <a:buFont typeface="Arial" panose="020B0604020202090204" pitchFamily="34" charset="0"/>
              <a:buNone/>
            </a:pPr>
            <a:r>
              <a:rPr lang="en-US" altLang="zh-CN" sz="1200">
                <a:sym typeface="+mn-ea"/>
              </a:rPr>
              <a:t>The </a:t>
            </a:r>
            <a:r>
              <a:rPr lang="en-US" altLang="zh-CN" sz="1200" b="1">
                <a:sym typeface="+mn-ea"/>
              </a:rPr>
              <a:t>worst case time complexity</a:t>
            </a:r>
            <a:r>
              <a:rPr lang="en-US" altLang="zh-CN" sz="1200">
                <a:sym typeface="+mn-ea"/>
              </a:rPr>
              <a:t> of the final step should be O(n</a:t>
            </a:r>
            <a:r>
              <a:rPr lang="en-US" altLang="zh-CN" sz="1200" baseline="30000">
                <a:sym typeface="+mn-ea"/>
              </a:rPr>
              <a:t>3</a:t>
            </a:r>
            <a:r>
              <a:rPr lang="en-US" altLang="zh-CN" sz="1200">
                <a:sym typeface="+mn-ea"/>
              </a:rPr>
              <a:t>)</a:t>
            </a:r>
            <a:endParaRPr lang="en-US" altLang="zh-CN" sz="1200">
              <a:sym typeface="+mn-ea"/>
            </a:endParaRPr>
          </a:p>
          <a:p>
            <a:pPr indent="0" algn="l">
              <a:buFont typeface="Arial" panose="020B0604020202090204" pitchFamily="34" charset="0"/>
              <a:buNone/>
            </a:pPr>
            <a:endParaRPr lang="en-US" altLang="zh-CN" sz="1200">
              <a:sym typeface="+mn-ea"/>
            </a:endParaRPr>
          </a:p>
          <a:p>
            <a:pPr indent="0" algn="l">
              <a:buFont typeface="Arial" panose="020B0604020202090204" pitchFamily="34" charset="0"/>
              <a:buNone/>
            </a:pPr>
            <a:r>
              <a:rPr lang="en-US" altLang="zh-CN" sz="1200" b="1">
                <a:solidFill>
                  <a:srgbClr val="FF0000"/>
                </a:solidFill>
                <a:sym typeface="+mn-ea"/>
              </a:rPr>
              <a:t>The task transmission time will 20 GBytes / 2.1(MBytes/seconds)= 9.752 * 10</a:t>
            </a:r>
            <a:r>
              <a:rPr lang="en-US" altLang="zh-CN" sz="1200" b="1" baseline="30000">
                <a:solidFill>
                  <a:srgbClr val="FF0000"/>
                </a:solidFill>
                <a:sym typeface="+mn-ea"/>
              </a:rPr>
              <a:t>3 </a:t>
            </a:r>
            <a:r>
              <a:rPr lang="en-US" altLang="zh-CN" sz="1200" b="1">
                <a:solidFill>
                  <a:srgbClr val="FF0000"/>
                </a:solidFill>
                <a:sym typeface="+mn-ea"/>
              </a:rPr>
              <a:t>seconds</a:t>
            </a:r>
            <a:endParaRPr lang="en-US" altLang="zh-CN" sz="1200">
              <a:sym typeface="+mn-ea"/>
            </a:endParaRPr>
          </a:p>
          <a:p>
            <a:pPr indent="0" algn="l">
              <a:buFont typeface="Arial" panose="020B0604020202090204" pitchFamily="34" charset="0"/>
              <a:buNone/>
            </a:pPr>
            <a:endParaRPr lang="en-US" altLang="zh-CN" sz="1200">
              <a:sym typeface="+mn-ea"/>
            </a:endParaRPr>
          </a:p>
        </p:txBody>
      </p:sp>
      <p:sp>
        <p:nvSpPr>
          <p:cNvPr id="39" name="文本框 38"/>
          <p:cNvSpPr txBox="1"/>
          <p:nvPr/>
        </p:nvSpPr>
        <p:spPr>
          <a:xfrm>
            <a:off x="419735" y="949325"/>
            <a:ext cx="1393825" cy="321945"/>
          </a:xfrm>
          <a:prstGeom prst="rect">
            <a:avLst/>
          </a:prstGeom>
          <a:noFill/>
        </p:spPr>
        <p:txBody>
          <a:bodyPr wrap="none" rtlCol="0">
            <a:spAutoFit/>
          </a:bodyPr>
          <a:p>
            <a:r>
              <a:rPr lang="en-US" altLang="zh-CN" sz="1500" b="1"/>
              <a:t>Original table</a:t>
            </a:r>
            <a:endParaRPr lang="en-US" altLang="zh-CN" sz="1500" b="1"/>
          </a:p>
        </p:txBody>
      </p:sp>
      <p:sp>
        <p:nvSpPr>
          <p:cNvPr id="16" name="文本框 15"/>
          <p:cNvSpPr txBox="1"/>
          <p:nvPr/>
        </p:nvSpPr>
        <p:spPr>
          <a:xfrm>
            <a:off x="7530465" y="268605"/>
            <a:ext cx="1064895" cy="321945"/>
          </a:xfrm>
          <a:prstGeom prst="rect">
            <a:avLst/>
          </a:prstGeom>
          <a:noFill/>
        </p:spPr>
        <p:txBody>
          <a:bodyPr wrap="none" rtlCol="0">
            <a:spAutoFit/>
          </a:bodyPr>
          <a:p>
            <a:r>
              <a:rPr lang="en-US" altLang="zh-CN" sz="1500" b="1"/>
              <a:t>k=1 Table</a:t>
            </a:r>
            <a:endParaRPr lang="en-US" altLang="zh-CN" sz="1500" b="1"/>
          </a:p>
        </p:txBody>
      </p:sp>
      <p:sp>
        <p:nvSpPr>
          <p:cNvPr id="51" name="矩形 50"/>
          <p:cNvSpPr/>
          <p:nvPr/>
        </p:nvSpPr>
        <p:spPr>
          <a:xfrm>
            <a:off x="11012170" y="2366010"/>
            <a:ext cx="181610" cy="1504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0" name="图片 9"/>
          <p:cNvPicPr>
            <a:picLocks noChangeAspect="1"/>
          </p:cNvPicPr>
          <p:nvPr/>
        </p:nvPicPr>
        <p:blipFill>
          <a:blip r:embed="rId3"/>
          <a:stretch>
            <a:fillRect/>
          </a:stretch>
        </p:blipFill>
        <p:spPr>
          <a:xfrm>
            <a:off x="8595360" y="268605"/>
            <a:ext cx="3204210" cy="4307205"/>
          </a:xfrm>
          <a:prstGeom prst="rect">
            <a:avLst/>
          </a:prstGeom>
        </p:spPr>
      </p:pic>
      <p:sp>
        <p:nvSpPr>
          <p:cNvPr id="17" name="矩形 16"/>
          <p:cNvSpPr/>
          <p:nvPr/>
        </p:nvSpPr>
        <p:spPr>
          <a:xfrm>
            <a:off x="3429635" y="4839335"/>
            <a:ext cx="265430" cy="1403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3" name="图片 52"/>
          <p:cNvPicPr>
            <a:picLocks noChangeAspect="1"/>
          </p:cNvPicPr>
          <p:nvPr/>
        </p:nvPicPr>
        <p:blipFill>
          <a:blip r:embed="rId4"/>
          <a:stretch>
            <a:fillRect/>
          </a:stretch>
        </p:blipFill>
        <p:spPr>
          <a:xfrm>
            <a:off x="3519805" y="4864100"/>
            <a:ext cx="125095" cy="115570"/>
          </a:xfrm>
          <a:prstGeom prst="rect">
            <a:avLst/>
          </a:prstGeom>
        </p:spPr>
      </p:pic>
      <p:sp>
        <p:nvSpPr>
          <p:cNvPr id="41" name="圆角矩形 40"/>
          <p:cNvSpPr/>
          <p:nvPr/>
        </p:nvSpPr>
        <p:spPr>
          <a:xfrm>
            <a:off x="8813800" y="3869055"/>
            <a:ext cx="266065" cy="151130"/>
          </a:xfrm>
          <a:prstGeom prst="roundRect">
            <a:avLst/>
          </a:prstGeom>
          <a:noFill/>
          <a:ln w="28575">
            <a:solidFill>
              <a:schemeClr val="accent2"/>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2" name="直接箭头连接符 41"/>
          <p:cNvCxnSpPr/>
          <p:nvPr/>
        </p:nvCxnSpPr>
        <p:spPr>
          <a:xfrm flipH="1">
            <a:off x="7785100" y="3890645"/>
            <a:ext cx="1028700" cy="36068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45" name="圆角矩形 44"/>
          <p:cNvSpPr/>
          <p:nvPr/>
        </p:nvSpPr>
        <p:spPr>
          <a:xfrm>
            <a:off x="2023745" y="2152015"/>
            <a:ext cx="266065" cy="151130"/>
          </a:xfrm>
          <a:prstGeom prst="roundRect">
            <a:avLst/>
          </a:prstGeom>
          <a:noFill/>
          <a:ln w="28575">
            <a:solidFill>
              <a:schemeClr val="accent2"/>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48" name="圆角矩形 47"/>
          <p:cNvSpPr/>
          <p:nvPr/>
        </p:nvSpPr>
        <p:spPr>
          <a:xfrm flipV="1">
            <a:off x="492125" y="4779010"/>
            <a:ext cx="796925" cy="224790"/>
          </a:xfrm>
          <a:prstGeom prst="roundRect">
            <a:avLst/>
          </a:prstGeom>
          <a:noFill/>
          <a:ln w="28575">
            <a:solidFill>
              <a:schemeClr val="accent2"/>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52" name="圆角矩形 51"/>
          <p:cNvSpPr/>
          <p:nvPr/>
        </p:nvSpPr>
        <p:spPr>
          <a:xfrm flipV="1">
            <a:off x="2916555" y="4804410"/>
            <a:ext cx="417195" cy="173355"/>
          </a:xfrm>
          <a:prstGeom prst="roundRect">
            <a:avLst/>
          </a:prstGeom>
          <a:noFill/>
          <a:ln w="28575">
            <a:solidFill>
              <a:schemeClr val="accent2"/>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55" name="圆角矩形 54"/>
          <p:cNvSpPr/>
          <p:nvPr/>
        </p:nvSpPr>
        <p:spPr>
          <a:xfrm flipV="1">
            <a:off x="5681345" y="5613400"/>
            <a:ext cx="266700" cy="224790"/>
          </a:xfrm>
          <a:prstGeom prst="roundRect">
            <a:avLst/>
          </a:prstGeom>
          <a:noFill/>
          <a:ln w="28575">
            <a:solidFill>
              <a:schemeClr val="accent2"/>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56" name="圆角矩形 55"/>
          <p:cNvSpPr/>
          <p:nvPr/>
        </p:nvSpPr>
        <p:spPr>
          <a:xfrm flipV="1">
            <a:off x="5316855" y="5613400"/>
            <a:ext cx="266700" cy="224790"/>
          </a:xfrm>
          <a:prstGeom prst="roundRect">
            <a:avLst/>
          </a:prstGeom>
          <a:noFill/>
          <a:ln w="28575">
            <a:solidFill>
              <a:schemeClr val="accent2"/>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57" name="圆角矩形 56"/>
          <p:cNvSpPr/>
          <p:nvPr/>
        </p:nvSpPr>
        <p:spPr>
          <a:xfrm flipV="1">
            <a:off x="6694805" y="5613400"/>
            <a:ext cx="266700" cy="224790"/>
          </a:xfrm>
          <a:prstGeom prst="roundRect">
            <a:avLst/>
          </a:prstGeom>
          <a:noFill/>
          <a:ln w="28575">
            <a:solidFill>
              <a:schemeClr val="accent2"/>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58" name="圆角矩形 57"/>
          <p:cNvSpPr/>
          <p:nvPr/>
        </p:nvSpPr>
        <p:spPr>
          <a:xfrm flipV="1">
            <a:off x="1400810" y="2119630"/>
            <a:ext cx="266700" cy="224790"/>
          </a:xfrm>
          <a:prstGeom prst="roundRect">
            <a:avLst/>
          </a:prstGeom>
          <a:noFill/>
          <a:ln w="28575">
            <a:solidFill>
              <a:schemeClr val="accent2"/>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cxnSp>
        <p:nvCxnSpPr>
          <p:cNvPr id="59" name="直接箭头连接符 58"/>
          <p:cNvCxnSpPr/>
          <p:nvPr/>
        </p:nvCxnSpPr>
        <p:spPr>
          <a:xfrm flipH="1" flipV="1">
            <a:off x="2289810" y="2227580"/>
            <a:ext cx="3137535" cy="338582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endCxn id="58" idx="0"/>
          </p:cNvCxnSpPr>
          <p:nvPr/>
        </p:nvCxnSpPr>
        <p:spPr>
          <a:xfrm flipH="1" flipV="1">
            <a:off x="1534160" y="2344420"/>
            <a:ext cx="4879975" cy="329311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61" name="圆角矩形 60"/>
          <p:cNvSpPr/>
          <p:nvPr/>
        </p:nvSpPr>
        <p:spPr>
          <a:xfrm flipV="1">
            <a:off x="6349365" y="5639435"/>
            <a:ext cx="266700" cy="224790"/>
          </a:xfrm>
          <a:prstGeom prst="roundRect">
            <a:avLst/>
          </a:prstGeom>
          <a:noFill/>
          <a:ln w="28575">
            <a:solidFill>
              <a:schemeClr val="accent2"/>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cxnSp>
        <p:nvCxnSpPr>
          <p:cNvPr id="62" name="曲线连接符 61"/>
          <p:cNvCxnSpPr>
            <a:stCxn id="55" idx="0"/>
            <a:endCxn id="48" idx="0"/>
          </p:cNvCxnSpPr>
          <p:nvPr/>
        </p:nvCxnSpPr>
        <p:spPr>
          <a:xfrm rot="5400000" flipH="1">
            <a:off x="2935605" y="2959100"/>
            <a:ext cx="834390" cy="4923790"/>
          </a:xfrm>
          <a:prstGeom prst="curvedConnector3">
            <a:avLst>
              <a:gd name="adj1" fmla="val -90715"/>
            </a:avLst>
          </a:prstGeom>
          <a:ln w="127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63" name="曲线连接符 62"/>
          <p:cNvCxnSpPr/>
          <p:nvPr/>
        </p:nvCxnSpPr>
        <p:spPr>
          <a:xfrm>
            <a:off x="3333750" y="4890770"/>
            <a:ext cx="3494405" cy="722630"/>
          </a:xfrm>
          <a:prstGeom prst="curvedConnector2">
            <a:avLst/>
          </a:prstGeom>
          <a:ln w="127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7475" y="95885"/>
            <a:ext cx="3160395" cy="398780"/>
          </a:xfrm>
          <a:prstGeom prst="rect">
            <a:avLst/>
          </a:prstGeom>
          <a:noFill/>
        </p:spPr>
        <p:txBody>
          <a:bodyPr wrap="none" rtlCol="0">
            <a:spAutoFit/>
          </a:bodyPr>
          <a:p>
            <a:pPr algn="l"/>
            <a:r>
              <a:rPr lang="en-US" altLang="zh-CN" sz="2000" b="1"/>
              <a:t> Performance Evaluation</a:t>
            </a:r>
            <a:endParaRPr lang="en-US" altLang="zh-CN" sz="2000" b="1"/>
          </a:p>
        </p:txBody>
      </p:sp>
      <p:sp>
        <p:nvSpPr>
          <p:cNvPr id="3" name="文本框 2"/>
          <p:cNvSpPr txBox="1"/>
          <p:nvPr/>
        </p:nvSpPr>
        <p:spPr>
          <a:xfrm>
            <a:off x="560070" y="921385"/>
            <a:ext cx="1605280" cy="368300"/>
          </a:xfrm>
          <a:prstGeom prst="rect">
            <a:avLst/>
          </a:prstGeom>
          <a:noFill/>
        </p:spPr>
        <p:txBody>
          <a:bodyPr wrap="none" rtlCol="0">
            <a:spAutoFit/>
          </a:bodyPr>
          <a:p>
            <a:r>
              <a:rPr lang="en-US" altLang="zh-CN" b="1"/>
              <a:t>Comparation</a:t>
            </a:r>
            <a:endParaRPr lang="en-US" altLang="zh-CN" b="1"/>
          </a:p>
        </p:txBody>
      </p:sp>
      <p:pic>
        <p:nvPicPr>
          <p:cNvPr id="5" name="图片 4"/>
          <p:cNvPicPr>
            <a:picLocks noChangeAspect="1"/>
          </p:cNvPicPr>
          <p:nvPr/>
        </p:nvPicPr>
        <p:blipFill>
          <a:blip r:embed="rId1"/>
          <a:stretch>
            <a:fillRect/>
          </a:stretch>
        </p:blipFill>
        <p:spPr>
          <a:xfrm>
            <a:off x="560070" y="1289685"/>
            <a:ext cx="5479415" cy="2690495"/>
          </a:xfrm>
          <a:prstGeom prst="rect">
            <a:avLst/>
          </a:prstGeom>
        </p:spPr>
      </p:pic>
      <p:sp>
        <p:nvSpPr>
          <p:cNvPr id="9" name="文本框 8"/>
          <p:cNvSpPr txBox="1"/>
          <p:nvPr/>
        </p:nvSpPr>
        <p:spPr>
          <a:xfrm>
            <a:off x="6451600" y="1557655"/>
            <a:ext cx="4968875" cy="2553335"/>
          </a:xfrm>
          <a:prstGeom prst="rect">
            <a:avLst/>
          </a:prstGeom>
          <a:noFill/>
        </p:spPr>
        <p:txBody>
          <a:bodyPr wrap="square" rtlCol="0">
            <a:spAutoFit/>
          </a:bodyPr>
          <a:p>
            <a:pPr algn="just"/>
            <a:r>
              <a:rPr lang="en-US" altLang="zh-CN" sz="1600" b="1"/>
              <a:t>Random</a:t>
            </a:r>
            <a:r>
              <a:rPr lang="en-US" altLang="zh-CN" sz="1600"/>
              <a:t> is to select edge nodes from all the wifi routers radomy</a:t>
            </a:r>
            <a:endParaRPr lang="en-US" altLang="zh-CN" sz="1600"/>
          </a:p>
          <a:p>
            <a:pPr algn="just"/>
            <a:endParaRPr lang="en-US" altLang="zh-CN" sz="1600"/>
          </a:p>
          <a:p>
            <a:pPr algn="just"/>
            <a:r>
              <a:rPr lang="en-US" altLang="zh-CN" sz="1600" b="1"/>
              <a:t>Local-first</a:t>
            </a:r>
            <a:r>
              <a:rPr lang="en-US" altLang="zh-CN" sz="1600"/>
              <a:t> is to use the edge computing notes in the local cluster firstly</a:t>
            </a:r>
            <a:endParaRPr lang="en-US" altLang="zh-CN" sz="1600"/>
          </a:p>
          <a:p>
            <a:pPr algn="just"/>
            <a:endParaRPr lang="en-US" altLang="zh-CN" sz="1600"/>
          </a:p>
          <a:p>
            <a:pPr algn="just"/>
            <a:r>
              <a:rPr lang="en-US" altLang="zh-CN" sz="1600" b="1"/>
              <a:t>Roundrobin</a:t>
            </a:r>
            <a:r>
              <a:rPr lang="en-US" altLang="zh-CN" sz="1600"/>
              <a:t> is to use wanted edge nodes number divided by wifi router(cluster) number, and then allocate specific number of wanted nodes into certain cluster</a:t>
            </a:r>
            <a:endParaRPr lang="en-US" altLang="zh-CN" sz="1600"/>
          </a:p>
        </p:txBody>
      </p:sp>
      <p:grpSp>
        <p:nvGrpSpPr>
          <p:cNvPr id="50" name="组合 49"/>
          <p:cNvGrpSpPr/>
          <p:nvPr/>
        </p:nvGrpSpPr>
        <p:grpSpPr>
          <a:xfrm>
            <a:off x="574675" y="5838825"/>
            <a:ext cx="9902825" cy="387350"/>
            <a:chOff x="905" y="9195"/>
            <a:chExt cx="15595" cy="610"/>
          </a:xfrm>
        </p:grpSpPr>
        <p:grpSp>
          <p:nvGrpSpPr>
            <p:cNvPr id="49" name="组合 48"/>
            <p:cNvGrpSpPr/>
            <p:nvPr/>
          </p:nvGrpSpPr>
          <p:grpSpPr>
            <a:xfrm>
              <a:off x="6060" y="9201"/>
              <a:ext cx="10441" cy="604"/>
              <a:chOff x="5305" y="9156"/>
              <a:chExt cx="10441" cy="604"/>
            </a:xfrm>
          </p:grpSpPr>
          <p:grpSp>
            <p:nvGrpSpPr>
              <p:cNvPr id="35" name="组合 34"/>
              <p:cNvGrpSpPr/>
              <p:nvPr/>
            </p:nvGrpSpPr>
            <p:grpSpPr>
              <a:xfrm rot="0">
                <a:off x="5305" y="9156"/>
                <a:ext cx="4453" cy="605"/>
                <a:chOff x="3376" y="8256"/>
                <a:chExt cx="4453" cy="605"/>
              </a:xfrm>
            </p:grpSpPr>
            <p:grpSp>
              <p:nvGrpSpPr>
                <p:cNvPr id="12" name="组合 11"/>
                <p:cNvGrpSpPr/>
                <p:nvPr/>
              </p:nvGrpSpPr>
              <p:grpSpPr>
                <a:xfrm>
                  <a:off x="3376" y="8256"/>
                  <a:ext cx="966" cy="602"/>
                  <a:chOff x="3376" y="8256"/>
                  <a:chExt cx="966" cy="602"/>
                </a:xfrm>
              </p:grpSpPr>
              <p:sp>
                <p:nvSpPr>
                  <p:cNvPr id="10" name="矩形 9"/>
                  <p:cNvSpPr/>
                  <p:nvPr/>
                </p:nvSpPr>
                <p:spPr>
                  <a:xfrm>
                    <a:off x="3376" y="8279"/>
                    <a:ext cx="966" cy="5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3517" y="8256"/>
                    <a:ext cx="688" cy="580"/>
                  </a:xfrm>
                  <a:prstGeom prst="rect">
                    <a:avLst/>
                  </a:prstGeom>
                  <a:noFill/>
                </p:spPr>
                <p:txBody>
                  <a:bodyPr wrap="square" rtlCol="0">
                    <a:spAutoFit/>
                  </a:bodyPr>
                  <a:p>
                    <a:r>
                      <a:rPr lang="en-US" altLang="zh-CN" b="1">
                        <a:solidFill>
                          <a:schemeClr val="bg1"/>
                        </a:solidFill>
                      </a:rPr>
                      <a:t>50</a:t>
                    </a:r>
                    <a:endParaRPr lang="en-US" altLang="zh-CN" b="1">
                      <a:solidFill>
                        <a:schemeClr val="bg1"/>
                      </a:solidFill>
                    </a:endParaRPr>
                  </a:p>
                </p:txBody>
              </p:sp>
            </p:grpSp>
            <p:grpSp>
              <p:nvGrpSpPr>
                <p:cNvPr id="13" name="组合 12"/>
                <p:cNvGrpSpPr/>
                <p:nvPr/>
              </p:nvGrpSpPr>
              <p:grpSpPr>
                <a:xfrm>
                  <a:off x="4578" y="8279"/>
                  <a:ext cx="966" cy="580"/>
                  <a:chOff x="3376" y="8278"/>
                  <a:chExt cx="966" cy="580"/>
                </a:xfrm>
              </p:grpSpPr>
              <p:sp>
                <p:nvSpPr>
                  <p:cNvPr id="14" name="矩形 13"/>
                  <p:cNvSpPr/>
                  <p:nvPr/>
                </p:nvSpPr>
                <p:spPr>
                  <a:xfrm>
                    <a:off x="3376" y="8279"/>
                    <a:ext cx="966" cy="5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3407" y="8278"/>
                    <a:ext cx="888" cy="580"/>
                  </a:xfrm>
                  <a:prstGeom prst="rect">
                    <a:avLst/>
                  </a:prstGeom>
                  <a:noFill/>
                </p:spPr>
                <p:txBody>
                  <a:bodyPr wrap="none" rtlCol="0">
                    <a:spAutoFit/>
                  </a:bodyPr>
                  <a:p>
                    <a:r>
                      <a:rPr lang="en-US" altLang="zh-CN" b="1">
                        <a:solidFill>
                          <a:schemeClr val="bg1"/>
                        </a:solidFill>
                      </a:rPr>
                      <a:t>100</a:t>
                    </a:r>
                    <a:endParaRPr lang="en-US" altLang="zh-CN" b="1">
                      <a:solidFill>
                        <a:schemeClr val="bg1"/>
                      </a:solidFill>
                    </a:endParaRPr>
                  </a:p>
                </p:txBody>
              </p:sp>
            </p:grpSp>
            <p:grpSp>
              <p:nvGrpSpPr>
                <p:cNvPr id="16" name="组合 15"/>
                <p:cNvGrpSpPr/>
                <p:nvPr/>
              </p:nvGrpSpPr>
              <p:grpSpPr>
                <a:xfrm>
                  <a:off x="5764" y="8280"/>
                  <a:ext cx="966" cy="580"/>
                  <a:chOff x="3376" y="8278"/>
                  <a:chExt cx="966" cy="580"/>
                </a:xfrm>
              </p:grpSpPr>
              <p:sp>
                <p:nvSpPr>
                  <p:cNvPr id="17" name="矩形 16"/>
                  <p:cNvSpPr/>
                  <p:nvPr/>
                </p:nvSpPr>
                <p:spPr>
                  <a:xfrm>
                    <a:off x="3376" y="8279"/>
                    <a:ext cx="966" cy="5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3435" y="8278"/>
                    <a:ext cx="888" cy="580"/>
                  </a:xfrm>
                  <a:prstGeom prst="rect">
                    <a:avLst/>
                  </a:prstGeom>
                  <a:noFill/>
                </p:spPr>
                <p:txBody>
                  <a:bodyPr wrap="none" rtlCol="0">
                    <a:spAutoFit/>
                  </a:bodyPr>
                  <a:p>
                    <a:r>
                      <a:rPr lang="en-US" altLang="zh-CN" b="1">
                        <a:solidFill>
                          <a:schemeClr val="bg1"/>
                        </a:solidFill>
                      </a:rPr>
                      <a:t>150</a:t>
                    </a:r>
                    <a:endParaRPr lang="en-US" altLang="zh-CN" b="1">
                      <a:solidFill>
                        <a:schemeClr val="bg1"/>
                      </a:solidFill>
                    </a:endParaRPr>
                  </a:p>
                </p:txBody>
              </p:sp>
            </p:grpSp>
            <p:grpSp>
              <p:nvGrpSpPr>
                <p:cNvPr id="19" name="组合 18"/>
                <p:cNvGrpSpPr/>
                <p:nvPr/>
              </p:nvGrpSpPr>
              <p:grpSpPr>
                <a:xfrm>
                  <a:off x="6856" y="8281"/>
                  <a:ext cx="973" cy="580"/>
                  <a:chOff x="3376" y="8278"/>
                  <a:chExt cx="973" cy="580"/>
                </a:xfrm>
              </p:grpSpPr>
              <p:sp>
                <p:nvSpPr>
                  <p:cNvPr id="20" name="矩形 19"/>
                  <p:cNvSpPr/>
                  <p:nvPr/>
                </p:nvSpPr>
                <p:spPr>
                  <a:xfrm>
                    <a:off x="3376" y="8279"/>
                    <a:ext cx="966" cy="5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3461" y="8278"/>
                    <a:ext cx="888" cy="580"/>
                  </a:xfrm>
                  <a:prstGeom prst="rect">
                    <a:avLst/>
                  </a:prstGeom>
                  <a:noFill/>
                </p:spPr>
                <p:txBody>
                  <a:bodyPr wrap="none" rtlCol="0">
                    <a:spAutoFit/>
                  </a:bodyPr>
                  <a:p>
                    <a:r>
                      <a:rPr lang="en-US" altLang="zh-CN" b="1">
                        <a:solidFill>
                          <a:schemeClr val="bg1"/>
                        </a:solidFill>
                      </a:rPr>
                      <a:t>200</a:t>
                    </a:r>
                    <a:endParaRPr lang="en-US" altLang="zh-CN" b="1">
                      <a:solidFill>
                        <a:schemeClr val="bg1"/>
                      </a:solidFill>
                    </a:endParaRPr>
                  </a:p>
                </p:txBody>
              </p:sp>
            </p:grpSp>
          </p:grpSp>
          <p:grpSp>
            <p:nvGrpSpPr>
              <p:cNvPr id="36" name="组合 35"/>
              <p:cNvGrpSpPr/>
              <p:nvPr/>
            </p:nvGrpSpPr>
            <p:grpSpPr>
              <a:xfrm rot="0">
                <a:off x="11202" y="9171"/>
                <a:ext cx="4545" cy="588"/>
                <a:chOff x="9784" y="8278"/>
                <a:chExt cx="4545" cy="588"/>
              </a:xfrm>
            </p:grpSpPr>
            <p:grpSp>
              <p:nvGrpSpPr>
                <p:cNvPr id="22" name="组合 21"/>
                <p:cNvGrpSpPr/>
                <p:nvPr/>
              </p:nvGrpSpPr>
              <p:grpSpPr>
                <a:xfrm>
                  <a:off x="9784" y="8283"/>
                  <a:ext cx="1088" cy="583"/>
                  <a:chOff x="3341" y="8279"/>
                  <a:chExt cx="1088" cy="583"/>
                </a:xfrm>
              </p:grpSpPr>
              <p:sp>
                <p:nvSpPr>
                  <p:cNvPr id="23" name="矩形 22"/>
                  <p:cNvSpPr/>
                  <p:nvPr/>
                </p:nvSpPr>
                <p:spPr>
                  <a:xfrm>
                    <a:off x="3376" y="8279"/>
                    <a:ext cx="966" cy="5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文本框 23"/>
                  <p:cNvSpPr txBox="1"/>
                  <p:nvPr/>
                </p:nvSpPr>
                <p:spPr>
                  <a:xfrm>
                    <a:off x="3341" y="8282"/>
                    <a:ext cx="1088" cy="580"/>
                  </a:xfrm>
                  <a:prstGeom prst="rect">
                    <a:avLst/>
                  </a:prstGeom>
                  <a:noFill/>
                </p:spPr>
                <p:txBody>
                  <a:bodyPr wrap="none" rtlCol="0">
                    <a:spAutoFit/>
                  </a:bodyPr>
                  <a:p>
                    <a:r>
                      <a:rPr lang="en-US" altLang="zh-CN" b="1">
                        <a:solidFill>
                          <a:schemeClr val="bg1"/>
                        </a:solidFill>
                      </a:rPr>
                      <a:t>1000</a:t>
                    </a:r>
                    <a:endParaRPr lang="en-US" altLang="zh-CN" b="1">
                      <a:solidFill>
                        <a:schemeClr val="bg1"/>
                      </a:solidFill>
                    </a:endParaRPr>
                  </a:p>
                </p:txBody>
              </p:sp>
            </p:grpSp>
            <p:grpSp>
              <p:nvGrpSpPr>
                <p:cNvPr id="25" name="组合 24"/>
                <p:cNvGrpSpPr/>
                <p:nvPr/>
              </p:nvGrpSpPr>
              <p:grpSpPr>
                <a:xfrm>
                  <a:off x="10905" y="8278"/>
                  <a:ext cx="1088" cy="585"/>
                  <a:chOff x="3358" y="8273"/>
                  <a:chExt cx="1088" cy="585"/>
                </a:xfrm>
              </p:grpSpPr>
              <p:sp>
                <p:nvSpPr>
                  <p:cNvPr id="26" name="矩形 25"/>
                  <p:cNvSpPr/>
                  <p:nvPr/>
                </p:nvSpPr>
                <p:spPr>
                  <a:xfrm>
                    <a:off x="3376" y="8279"/>
                    <a:ext cx="966" cy="5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文本框 26"/>
                  <p:cNvSpPr txBox="1"/>
                  <p:nvPr/>
                </p:nvSpPr>
                <p:spPr>
                  <a:xfrm>
                    <a:off x="3358" y="8273"/>
                    <a:ext cx="1088" cy="580"/>
                  </a:xfrm>
                  <a:prstGeom prst="rect">
                    <a:avLst/>
                  </a:prstGeom>
                  <a:noFill/>
                </p:spPr>
                <p:txBody>
                  <a:bodyPr wrap="none" rtlCol="0">
                    <a:spAutoFit/>
                  </a:bodyPr>
                  <a:p>
                    <a:r>
                      <a:rPr lang="en-US" altLang="zh-CN" b="1">
                        <a:solidFill>
                          <a:schemeClr val="bg1"/>
                        </a:solidFill>
                      </a:rPr>
                      <a:t>1050</a:t>
                    </a:r>
                    <a:endParaRPr lang="en-US" altLang="zh-CN" b="1">
                      <a:solidFill>
                        <a:schemeClr val="bg1"/>
                      </a:solidFill>
                    </a:endParaRPr>
                  </a:p>
                </p:txBody>
              </p:sp>
            </p:grpSp>
            <p:grpSp>
              <p:nvGrpSpPr>
                <p:cNvPr id="28" name="组合 27"/>
                <p:cNvGrpSpPr/>
                <p:nvPr/>
              </p:nvGrpSpPr>
              <p:grpSpPr>
                <a:xfrm>
                  <a:off x="11972" y="8278"/>
                  <a:ext cx="1088" cy="586"/>
                  <a:chOff x="3322" y="8272"/>
                  <a:chExt cx="1088" cy="586"/>
                </a:xfrm>
              </p:grpSpPr>
              <p:sp>
                <p:nvSpPr>
                  <p:cNvPr id="29" name="矩形 28"/>
                  <p:cNvSpPr/>
                  <p:nvPr/>
                </p:nvSpPr>
                <p:spPr>
                  <a:xfrm>
                    <a:off x="3376" y="8279"/>
                    <a:ext cx="966" cy="5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3322" y="8272"/>
                    <a:ext cx="1088" cy="580"/>
                  </a:xfrm>
                  <a:prstGeom prst="rect">
                    <a:avLst/>
                  </a:prstGeom>
                  <a:noFill/>
                </p:spPr>
                <p:txBody>
                  <a:bodyPr wrap="none" rtlCol="0">
                    <a:spAutoFit/>
                  </a:bodyPr>
                  <a:p>
                    <a:r>
                      <a:rPr lang="en-US" altLang="zh-CN" b="1">
                        <a:solidFill>
                          <a:schemeClr val="bg1"/>
                        </a:solidFill>
                      </a:rPr>
                      <a:t>1100</a:t>
                    </a:r>
                    <a:endParaRPr lang="en-US" altLang="zh-CN" b="1">
                      <a:solidFill>
                        <a:schemeClr val="bg1"/>
                      </a:solidFill>
                    </a:endParaRPr>
                  </a:p>
                </p:txBody>
              </p:sp>
            </p:grpSp>
            <p:grpSp>
              <p:nvGrpSpPr>
                <p:cNvPr id="31" name="组合 30"/>
                <p:cNvGrpSpPr/>
                <p:nvPr/>
              </p:nvGrpSpPr>
              <p:grpSpPr>
                <a:xfrm>
                  <a:off x="13025" y="8278"/>
                  <a:ext cx="1304" cy="587"/>
                  <a:chOff x="3289" y="8271"/>
                  <a:chExt cx="1304" cy="587"/>
                </a:xfrm>
              </p:grpSpPr>
              <p:sp>
                <p:nvSpPr>
                  <p:cNvPr id="32" name="矩形 31"/>
                  <p:cNvSpPr/>
                  <p:nvPr/>
                </p:nvSpPr>
                <p:spPr>
                  <a:xfrm>
                    <a:off x="3376" y="8279"/>
                    <a:ext cx="966" cy="5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文本框 32"/>
                  <p:cNvSpPr txBox="1"/>
                  <p:nvPr/>
                </p:nvSpPr>
                <p:spPr>
                  <a:xfrm>
                    <a:off x="3289" y="8271"/>
                    <a:ext cx="1304" cy="580"/>
                  </a:xfrm>
                  <a:prstGeom prst="rect">
                    <a:avLst/>
                  </a:prstGeom>
                  <a:noFill/>
                </p:spPr>
                <p:txBody>
                  <a:bodyPr wrap="square" rtlCol="0">
                    <a:spAutoFit/>
                  </a:bodyPr>
                  <a:p>
                    <a:r>
                      <a:rPr lang="en-US" altLang="zh-CN" b="1">
                        <a:solidFill>
                          <a:schemeClr val="bg1"/>
                        </a:solidFill>
                      </a:rPr>
                      <a:t>1200</a:t>
                    </a:r>
                    <a:endParaRPr lang="en-US" altLang="zh-CN" b="1">
                      <a:solidFill>
                        <a:schemeClr val="bg1"/>
                      </a:solidFill>
                    </a:endParaRPr>
                  </a:p>
                </p:txBody>
              </p:sp>
            </p:grpSp>
          </p:grpSp>
          <p:sp>
            <p:nvSpPr>
              <p:cNvPr id="37" name="椭圆 36"/>
              <p:cNvSpPr/>
              <p:nvPr/>
            </p:nvSpPr>
            <p:spPr>
              <a:xfrm>
                <a:off x="9874" y="9384"/>
                <a:ext cx="120" cy="1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a:off x="10081" y="9386"/>
                <a:ext cx="120" cy="1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10314" y="9384"/>
                <a:ext cx="120" cy="1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538" y="9386"/>
                <a:ext cx="120" cy="1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0762" y="9380"/>
                <a:ext cx="120" cy="1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11000" y="9375"/>
                <a:ext cx="120" cy="1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5" name="文本框 44"/>
            <p:cNvSpPr txBox="1"/>
            <p:nvPr/>
          </p:nvSpPr>
          <p:spPr>
            <a:xfrm>
              <a:off x="905" y="9195"/>
              <a:ext cx="4620" cy="580"/>
            </a:xfrm>
            <a:prstGeom prst="rect">
              <a:avLst/>
            </a:prstGeom>
            <a:noFill/>
          </p:spPr>
          <p:txBody>
            <a:bodyPr wrap="none" rtlCol="0">
              <a:spAutoFit/>
            </a:bodyPr>
            <a:p>
              <a:r>
                <a:rPr lang="en-US" altLang="zh-CN" b="1"/>
                <a:t>Energy Constraints units:</a:t>
              </a:r>
              <a:endParaRPr lang="en-US" altLang="zh-CN" b="1"/>
            </a:p>
          </p:txBody>
        </p:sp>
      </p:grpSp>
      <p:sp>
        <p:nvSpPr>
          <p:cNvPr id="47" name="文本框 46"/>
          <p:cNvSpPr txBox="1"/>
          <p:nvPr/>
        </p:nvSpPr>
        <p:spPr>
          <a:xfrm>
            <a:off x="433070" y="4505325"/>
            <a:ext cx="2164080" cy="368300"/>
          </a:xfrm>
          <a:prstGeom prst="rect">
            <a:avLst/>
          </a:prstGeom>
          <a:noFill/>
        </p:spPr>
        <p:txBody>
          <a:bodyPr wrap="none" rtlCol="0">
            <a:spAutoFit/>
          </a:bodyPr>
          <a:p>
            <a:pPr algn="l"/>
            <a:r>
              <a:rPr lang="en-US" altLang="zh-CN" b="1"/>
              <a:t>  Simulation Setup</a:t>
            </a:r>
            <a:endParaRPr lang="en-US" altLang="zh-CN" b="1"/>
          </a:p>
        </p:txBody>
      </p:sp>
      <p:sp>
        <p:nvSpPr>
          <p:cNvPr id="48" name="文本框 47"/>
          <p:cNvSpPr txBox="1"/>
          <p:nvPr/>
        </p:nvSpPr>
        <p:spPr>
          <a:xfrm>
            <a:off x="560070" y="4889500"/>
            <a:ext cx="10859770" cy="553085"/>
          </a:xfrm>
          <a:prstGeom prst="rect">
            <a:avLst/>
          </a:prstGeom>
          <a:noFill/>
        </p:spPr>
        <p:txBody>
          <a:bodyPr wrap="square" rtlCol="0">
            <a:spAutoFit/>
          </a:bodyPr>
          <a:p>
            <a:pPr algn="l"/>
            <a:r>
              <a:rPr lang="zh-CN" altLang="en-US" sz="1500"/>
              <a:t>We will use 6 wifi router clusters in the system. And in each of the cluster, we have 15 edge nodes respectively. Besides, in each of the cluster, we will use </a:t>
            </a:r>
            <a:r>
              <a:rPr lang="en-US" altLang="zh-CN" sz="1500"/>
              <a:t>python </a:t>
            </a:r>
            <a:r>
              <a:rPr lang="zh-CN" altLang="en-US" sz="1500"/>
              <a:t>Library </a:t>
            </a:r>
            <a:r>
              <a:rPr lang="en-US" altLang="zh-CN" sz="1500"/>
              <a:t>-</a:t>
            </a:r>
            <a:r>
              <a:rPr lang="zh-CN" altLang="en-US" sz="1500"/>
              <a:t> Numpy to increasingly </a:t>
            </a:r>
            <a:r>
              <a:rPr lang="en-US" altLang="zh-CN" sz="1500"/>
              <a:t>and randomly </a:t>
            </a:r>
            <a:r>
              <a:rPr lang="zh-CN" altLang="en-US" sz="1500"/>
              <a:t>set the bandwidth and Energy </a:t>
            </a:r>
            <a:r>
              <a:rPr lang="en-US" altLang="zh-CN" sz="1500"/>
              <a:t>cost</a:t>
            </a:r>
            <a:endParaRPr lang="en-US" altLang="zh-CN" sz="1500"/>
          </a:p>
        </p:txBody>
      </p:sp>
    </p:spTree>
  </p:cSld>
  <p:clrMapOvr>
    <a:masterClrMapping/>
  </p:clrMapOvr>
</p:sld>
</file>

<file path=ppt/tags/tag1.xml><?xml version="1.0" encoding="utf-8"?>
<p:tagLst xmlns:p="http://schemas.openxmlformats.org/presentationml/2006/main">
  <p:tag name="KSO_WM_UNIT_TABLE_BEAUTIFY" val="smartTable{8ec16f21-12e5-49cc-aff5-79f320b43078}"/>
  <p:tag name="TABLE_ENDDRAG_ORIGIN_RECT" val="587*65"/>
  <p:tag name="TABLE_ENDDRAG_RECT" val="370*100*587*70"/>
</p:tagLst>
</file>

<file path=ppt/tags/tag2.xml><?xml version="1.0" encoding="utf-8"?>
<p:tagLst xmlns:p="http://schemas.openxmlformats.org/presentationml/2006/main">
  <p:tag name="KSO_WM_UNIT_TABLE_BEAUTIFY" val="smartTable{3d30e406-ba97-4816-ae0f-146e85810308}"/>
  <p:tag name="TABLE_ENDDRAG_ORIGIN_RECT" val="587*111"/>
  <p:tag name="TABLE_ENDDRAG_RECT" val="372*296*587*10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12376</Words>
  <Application>WPS 演示</Application>
  <PresentationFormat>宽屏</PresentationFormat>
  <Paragraphs>446</Paragraphs>
  <Slides>18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方正书宋_GBK</vt:lpstr>
      <vt:lpstr>Wingdings</vt:lpstr>
      <vt:lpstr>Calibri</vt:lpstr>
      <vt:lpstr>Helvetica Neue</vt:lpstr>
      <vt:lpstr>微软雅黑</vt:lpstr>
      <vt:lpstr>汉仪旗黑</vt:lpstr>
      <vt:lpstr>宋体</vt:lpstr>
      <vt:lpstr>Arial Unicode MS</vt:lpstr>
      <vt:lpstr>汉仪书宋二KW</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zhaohongyu</dc:creator>
  <cp:lastModifiedBy>zhaohongyu</cp:lastModifiedBy>
  <cp:revision>139</cp:revision>
  <dcterms:created xsi:type="dcterms:W3CDTF">2021-12-01T02:00:39Z</dcterms:created>
  <dcterms:modified xsi:type="dcterms:W3CDTF">2021-12-01T02:00:39Z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2052-3.9.1.6204</vt:lpwstr>
  </property>
</Properties>
</file>