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3" r:id="rId2"/>
    <p:sldId id="258" r:id="rId3"/>
    <p:sldId id="259" r:id="rId4"/>
    <p:sldId id="260" r:id="rId5"/>
    <p:sldId id="261" r:id="rId6"/>
    <p:sldId id="296" r:id="rId7"/>
    <p:sldId id="262" r:id="rId8"/>
    <p:sldId id="263" r:id="rId9"/>
    <p:sldId id="264" r:id="rId10"/>
    <p:sldId id="297" r:id="rId11"/>
    <p:sldId id="298" r:id="rId12"/>
    <p:sldId id="299" r:id="rId13"/>
    <p:sldId id="300" r:id="rId14"/>
    <p:sldId id="301" r:id="rId15"/>
    <p:sldId id="265" r:id="rId16"/>
    <p:sldId id="266" r:id="rId17"/>
    <p:sldId id="302" r:id="rId18"/>
    <p:sldId id="267" r:id="rId19"/>
    <p:sldId id="303" r:id="rId20"/>
    <p:sldId id="269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63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53805E-AE53-43B6-86CA-AC79EFAC43EA}" type="datetime1">
              <a:rPr lang="zh-CN" altLang="en-US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10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第二级</a:t>
            </a:r>
          </a:p>
          <a:p>
            <a:pPr>
              <a:defRPr/>
            </a:pPr>
            <a:r>
              <a:rPr lang="zh-CN" altLang="en-US"/>
              <a:t>第三级</a:t>
            </a:r>
          </a:p>
          <a:p>
            <a:pPr>
              <a:defRPr/>
            </a:pPr>
            <a:r>
              <a:rPr lang="zh-CN" altLang="en-US"/>
              <a:t>第四级</a:t>
            </a:r>
          </a:p>
          <a:p>
            <a:pPr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BD0B325-9A12-4906-8FFA-B9F2E070951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675393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5070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1204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14397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17367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3419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84135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43482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28721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84327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12976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5562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96467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59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602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4103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6411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4892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7621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3091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953805E-AE53-43B6-86CA-AC79EFAC43EA}" type="datetime1">
              <a:rPr lang="zh-CN" altLang="en-US" smtClean="0"/>
              <a:pPr>
                <a:defRPr/>
              </a:pPr>
              <a:t>2018/10/18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0B325-9A12-4906-8FFA-B9F2E070951A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684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038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880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941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750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489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069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07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460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698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51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78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84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等腰三角形 3"/>
          <p:cNvSpPr>
            <a:spLocks noChangeArrowheads="1"/>
          </p:cNvSpPr>
          <p:nvPr/>
        </p:nvSpPr>
        <p:spPr bwMode="auto">
          <a:xfrm flipV="1">
            <a:off x="706438" y="-6350"/>
            <a:ext cx="4535487" cy="391953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5400">
            <a:solidFill>
              <a:srgbClr val="00B0F0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等腰三角形 18"/>
          <p:cNvSpPr>
            <a:spLocks noChangeArrowheads="1"/>
          </p:cNvSpPr>
          <p:nvPr/>
        </p:nvSpPr>
        <p:spPr bwMode="auto">
          <a:xfrm>
            <a:off x="2341563" y="3908425"/>
            <a:ext cx="1265237" cy="124460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5400">
            <a:solidFill>
              <a:srgbClr val="00B0F0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TextBox 19"/>
          <p:cNvSpPr>
            <a:spLocks noChangeArrowheads="1"/>
          </p:cNvSpPr>
          <p:nvPr/>
        </p:nvSpPr>
        <p:spPr bwMode="auto">
          <a:xfrm>
            <a:off x="3851940" y="3436903"/>
            <a:ext cx="5041235" cy="37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汇报人：赵旭 张一帆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3078" name="TextBox 21"/>
          <p:cNvSpPr>
            <a:spLocks noChangeArrowheads="1"/>
          </p:cNvSpPr>
          <p:nvPr/>
        </p:nvSpPr>
        <p:spPr bwMode="auto">
          <a:xfrm>
            <a:off x="3995738" y="2055728"/>
            <a:ext cx="5329237" cy="104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软件项目实践</a:t>
            </a:r>
          </a:p>
        </p:txBody>
      </p:sp>
      <p:pic>
        <p:nvPicPr>
          <p:cNvPr id="3080" name="Armik-Red Roses.mp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-1117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evt" cmd="playFrom(0.0)">
                                      <p:cBhvr>
                                        <p:cTn id="6" dur="1" fill="hold"/>
                                        <p:tgtEl>
                                          <p:spTgt spid="30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1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8" dur="500" tmFilter="0, 0; .2, .5; .8, .5; 1, 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51"/>
                            </p:stCondLst>
                            <p:childTnLst>
                              <p:par>
                                <p:cTn id="2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22" dur="500" tmFilter="0, 0; .2, .5; .8, .5; 1, 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751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55">
                <p:cTn id="35" repeatCount="indefinite" fill="hold" display="1" nodeType="clickEffect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80"/>
                </p:tgtEl>
              </p:cMediaNode>
            </p:audio>
          </p:childTnLst>
        </p:cTn>
      </p:par>
    </p:tnLst>
    <p:bldLst>
      <p:bldP spid="3074" grpId="0" bldLvl="0" animBg="1" autoUpdateAnimBg="0"/>
      <p:bldP spid="3075" grpId="0" bldLvl="0" animBg="1" autoUpdateAnimBg="0"/>
      <p:bldP spid="3075" grpId="1" bldLvl="0" animBg="1" autoUpdateAnimBg="0"/>
      <p:bldP spid="3075" grpId="2" bldLvl="0" animBg="1" autoUpdateAnimBg="0"/>
      <p:bldP spid="3076" grpId="0" bldLvl="0" autoUpdateAnimBg="0"/>
      <p:bldP spid="3078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35A44B1-DB82-4070-A817-DAF94B5E5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364296"/>
              </p:ext>
            </p:extLst>
          </p:nvPr>
        </p:nvGraphicFramePr>
        <p:xfrm>
          <a:off x="2483826" y="358900"/>
          <a:ext cx="6336528" cy="526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4" imgW="9292494" imgH="7711775" progId="Visio.Drawing.11">
                  <p:embed/>
                </p:oleObj>
              </mc:Choice>
              <mc:Fallback>
                <p:oleObj r:id="rId4" imgW="9292494" imgH="771177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826" y="358900"/>
                        <a:ext cx="6336528" cy="5266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数据流图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82" name="组合 68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9227" name="矩形 69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8" name="矩形 70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8709A26-9694-448E-988A-23E92549CB56}"/>
              </a:ext>
            </a:extLst>
          </p:cNvPr>
          <p:cNvSpPr txBox="1"/>
          <p:nvPr/>
        </p:nvSpPr>
        <p:spPr>
          <a:xfrm>
            <a:off x="3043348" y="4155882"/>
            <a:ext cx="338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音乐论坛系统数据流图（</a:t>
            </a:r>
            <a:r>
              <a:rPr lang="en-US" altLang="zh-CN" dirty="0"/>
              <a:t>1</a:t>
            </a:r>
            <a:r>
              <a:rPr lang="zh-CN" altLang="zh-CN" dirty="0"/>
              <a:t>层）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B37824-08B8-4720-9448-3B103A2630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2411" y="505809"/>
            <a:ext cx="483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4BAD2B-B807-4485-B99F-775EA81B9A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09128" y="1107072"/>
            <a:ext cx="10371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0764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1A3021C-9112-4F6A-BD72-23B844EEF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389003"/>
              </p:ext>
            </p:extLst>
          </p:nvPr>
        </p:nvGraphicFramePr>
        <p:xfrm>
          <a:off x="2195802" y="699594"/>
          <a:ext cx="6389952" cy="453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4" imgW="7139105" imgH="5069553" progId="Visio.Drawing.11">
                  <p:embed/>
                </p:oleObj>
              </mc:Choice>
              <mc:Fallback>
                <p:oleObj r:id="rId4" imgW="7139105" imgH="50695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802" y="699594"/>
                        <a:ext cx="6389952" cy="45363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数据流图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82" name="组合 68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9227" name="矩形 69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8" name="矩形 70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8709A26-9694-448E-988A-23E92549CB56}"/>
              </a:ext>
            </a:extLst>
          </p:cNvPr>
          <p:cNvSpPr txBox="1"/>
          <p:nvPr/>
        </p:nvSpPr>
        <p:spPr>
          <a:xfrm>
            <a:off x="3058571" y="4074574"/>
            <a:ext cx="338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音乐论坛系统数据流图（</a:t>
            </a:r>
            <a:r>
              <a:rPr lang="en-US" altLang="zh-CN" dirty="0"/>
              <a:t>1</a:t>
            </a:r>
            <a:r>
              <a:rPr lang="zh-CN" altLang="zh-CN" dirty="0"/>
              <a:t>层）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B37824-08B8-4720-9448-3B103A2630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2411" y="505809"/>
            <a:ext cx="483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E3E7A1-E91E-4A4C-B3F7-08F3536402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819" y="1399150"/>
            <a:ext cx="109493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3572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" name="TextBox 108"/>
          <p:cNvSpPr>
            <a:spLocks noChangeArrowheads="1"/>
          </p:cNvSpPr>
          <p:nvPr/>
        </p:nvSpPr>
        <p:spPr bwMode="auto">
          <a:xfrm>
            <a:off x="539750" y="266700"/>
            <a:ext cx="213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数据字典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存储条目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82" name="组合 68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9227" name="矩形 69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8" name="矩形 70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" name="Rectangle 4">
            <a:extLst>
              <a:ext uri="{FF2B5EF4-FFF2-40B4-BE49-F238E27FC236}">
                <a16:creationId xmlns:a16="http://schemas.microsoft.com/office/drawing/2014/main" id="{7FB37824-08B8-4720-9448-3B103A2630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2411" y="505809"/>
            <a:ext cx="483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E3E7A1-E91E-4A4C-B3F7-08F3536402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819" y="1399150"/>
            <a:ext cx="109493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629D7E-87D4-4EA0-A440-F06BA535AFFF}"/>
              </a:ext>
            </a:extLst>
          </p:cNvPr>
          <p:cNvSpPr txBox="1"/>
          <p:nvPr/>
        </p:nvSpPr>
        <p:spPr>
          <a:xfrm>
            <a:off x="179634" y="1059624"/>
            <a:ext cx="396033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名称：用户信息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描述：存放所有用户的基本信息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组成：用户姓名＋用户电话＋用户邮箱＋用户年龄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查询要求：要求能够立即查询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8D6A96-7155-4190-8628-F02C064E9A63}"/>
              </a:ext>
            </a:extLst>
          </p:cNvPr>
          <p:cNvSpPr txBox="1"/>
          <p:nvPr/>
        </p:nvSpPr>
        <p:spPr>
          <a:xfrm>
            <a:off x="5039387" y="1089320"/>
            <a:ext cx="396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名称：课程信息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描述：存放课程的基本信息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组成：课程名称＋课程类别＋课程等级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查询要求：要求能够立即查询</a:t>
            </a:r>
          </a:p>
          <a:p>
            <a:r>
              <a:rPr lang="en-US" altLang="zh-CN" sz="1200" dirty="0"/>
              <a:t> </a:t>
            </a:r>
            <a:endParaRPr lang="zh-CN" altLang="zh-CN" sz="1200" dirty="0"/>
          </a:p>
          <a:p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82A357-54D2-4225-8AB4-722171C8F1F7}"/>
              </a:ext>
            </a:extLst>
          </p:cNvPr>
          <p:cNvSpPr txBox="1"/>
          <p:nvPr/>
        </p:nvSpPr>
        <p:spPr>
          <a:xfrm>
            <a:off x="179634" y="2283726"/>
            <a:ext cx="3847135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名称：学习历史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描述：存放学习历史的基本信息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组成：课程名称＋课程类别＋课程等级</a:t>
            </a:r>
            <a:r>
              <a:rPr lang="en-US" altLang="zh-CN" sz="1200" dirty="0"/>
              <a:t>+</a:t>
            </a:r>
            <a:r>
              <a:rPr lang="zh-CN" altLang="zh-CN" sz="1200" dirty="0"/>
              <a:t>观看时间</a:t>
            </a:r>
            <a:r>
              <a:rPr lang="en-US" altLang="zh-CN" sz="1200" dirty="0"/>
              <a:t>+</a:t>
            </a:r>
            <a:r>
              <a:rPr lang="zh-CN" altLang="zh-CN" sz="1200" dirty="0"/>
              <a:t>观看用户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查询要求：要求能够立即查询</a:t>
            </a:r>
          </a:p>
          <a:p>
            <a:endParaRPr lang="zh-CN" altLang="en-US" sz="105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2D45D2-AE50-46CF-81C8-3BD7F6D6C8B2}"/>
              </a:ext>
            </a:extLst>
          </p:cNvPr>
          <p:cNvSpPr txBox="1"/>
          <p:nvPr/>
        </p:nvSpPr>
        <p:spPr>
          <a:xfrm>
            <a:off x="5010341" y="2283726"/>
            <a:ext cx="3847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名称：评论信息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描述：存放评论信息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组成：课程名称＋课程类别＋课程等级</a:t>
            </a:r>
            <a:r>
              <a:rPr lang="en-US" altLang="zh-CN" sz="1200" dirty="0"/>
              <a:t>+</a:t>
            </a:r>
            <a:r>
              <a:rPr lang="zh-CN" altLang="zh-CN" sz="1200" dirty="0"/>
              <a:t>评论信息</a:t>
            </a:r>
            <a:r>
              <a:rPr lang="en-US" altLang="zh-CN" sz="1200" dirty="0"/>
              <a:t>+</a:t>
            </a:r>
            <a:r>
              <a:rPr lang="zh-CN" altLang="zh-CN" sz="1200" dirty="0"/>
              <a:t>评论用户</a:t>
            </a:r>
            <a:r>
              <a:rPr lang="en-US" altLang="zh-CN" sz="1200" dirty="0"/>
              <a:t>+</a:t>
            </a:r>
            <a:r>
              <a:rPr lang="zh-CN" altLang="zh-CN" sz="1200" dirty="0"/>
              <a:t>评论时间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查询要求：要求能够立即查询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DF0356-B03C-4A1E-9D16-F88A178C3561}"/>
              </a:ext>
            </a:extLst>
          </p:cNvPr>
          <p:cNvSpPr txBox="1"/>
          <p:nvPr/>
        </p:nvSpPr>
        <p:spPr>
          <a:xfrm>
            <a:off x="179633" y="3867858"/>
            <a:ext cx="3847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名称：登陆信息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描述：存放登陆信息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组成：登陆用户＋登陆时间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查询要求：要求能够立即查询</a:t>
            </a:r>
          </a:p>
        </p:txBody>
      </p:sp>
    </p:spTree>
    <p:extLst>
      <p:ext uri="{BB962C8B-B14F-4D97-AF65-F5344CB8AC3E}">
        <p14:creationId xmlns:p14="http://schemas.microsoft.com/office/powerpoint/2010/main" val="291709377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" name="TextBox 108"/>
          <p:cNvSpPr>
            <a:spLocks noChangeArrowheads="1"/>
          </p:cNvSpPr>
          <p:nvPr/>
        </p:nvSpPr>
        <p:spPr bwMode="auto">
          <a:xfrm>
            <a:off x="539750" y="266700"/>
            <a:ext cx="213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数据字典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加工条目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82" name="组合 68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9227" name="矩形 69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8" name="矩形 70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" name="Rectangle 4">
            <a:extLst>
              <a:ext uri="{FF2B5EF4-FFF2-40B4-BE49-F238E27FC236}">
                <a16:creationId xmlns:a16="http://schemas.microsoft.com/office/drawing/2014/main" id="{7FB37824-08B8-4720-9448-3B103A2630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2411" y="505809"/>
            <a:ext cx="483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E3E7A1-E91E-4A4C-B3F7-08F3536402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819" y="1399150"/>
            <a:ext cx="109493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629D7E-87D4-4EA0-A440-F06BA535AFFF}"/>
              </a:ext>
            </a:extLst>
          </p:cNvPr>
          <p:cNvSpPr txBox="1"/>
          <p:nvPr/>
        </p:nvSpPr>
        <p:spPr>
          <a:xfrm>
            <a:off x="179634" y="1059624"/>
            <a:ext cx="396033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加工逻辑名：用户登录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编号：</a:t>
            </a:r>
            <a:r>
              <a:rPr lang="en-US" altLang="zh-CN" sz="1200" dirty="0"/>
              <a:t>1.1</a:t>
            </a:r>
            <a:endParaRPr lang="zh-CN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激活条件：收到客户登陆论坛请求。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加工逻辑：根据客户资料库，返回满足登陆条件的客户登陆信息。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执行频率：实时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8D6A96-7155-4190-8628-F02C064E9A63}"/>
              </a:ext>
            </a:extLst>
          </p:cNvPr>
          <p:cNvSpPr txBox="1"/>
          <p:nvPr/>
        </p:nvSpPr>
        <p:spPr>
          <a:xfrm>
            <a:off x="5039387" y="1089320"/>
            <a:ext cx="396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加工逻辑名：课程信息查询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编号：</a:t>
            </a:r>
            <a:r>
              <a:rPr lang="en-US" altLang="zh-CN" sz="1200" dirty="0"/>
              <a:t> 1.2</a:t>
            </a:r>
            <a:endParaRPr lang="zh-CN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激活条件： 收到用户课程信息查询请求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加工逻辑：根据查询条件，查询课程信息库，返回合适的课程信息集合。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执行频率： 实时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82A357-54D2-4225-8AB4-722171C8F1F7}"/>
              </a:ext>
            </a:extLst>
          </p:cNvPr>
          <p:cNvSpPr txBox="1"/>
          <p:nvPr/>
        </p:nvSpPr>
        <p:spPr>
          <a:xfrm>
            <a:off x="179633" y="2569655"/>
            <a:ext cx="4104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加工逻辑名：选择课程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编号：</a:t>
            </a:r>
            <a:r>
              <a:rPr lang="en-US" altLang="zh-CN" sz="1200" dirty="0"/>
              <a:t> 1.3</a:t>
            </a:r>
            <a:endParaRPr lang="zh-CN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激活条件： 收到用户的选择课程要求（允许多个客户同时选择课程）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加工逻辑：根据用户的选课信息，查询用户资料和课程信息，经用户确认后更新选课信息。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执行频率：</a:t>
            </a:r>
            <a:r>
              <a:rPr lang="en-US" altLang="zh-CN" sz="1200" dirty="0"/>
              <a:t>50</a:t>
            </a:r>
            <a:r>
              <a:rPr lang="zh-CN" altLang="zh-CN" sz="1200" dirty="0"/>
              <a:t>次</a:t>
            </a:r>
            <a:r>
              <a:rPr lang="en-US" altLang="zh-CN" sz="1200" dirty="0"/>
              <a:t>/</a:t>
            </a:r>
            <a:r>
              <a:rPr lang="zh-CN" altLang="zh-CN" sz="1200" dirty="0"/>
              <a:t>天 </a:t>
            </a:r>
            <a:endParaRPr lang="zh-CN" altLang="en-US" sz="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2D45D2-AE50-46CF-81C8-3BD7F6D6C8B2}"/>
              </a:ext>
            </a:extLst>
          </p:cNvPr>
          <p:cNvSpPr txBox="1"/>
          <p:nvPr/>
        </p:nvSpPr>
        <p:spPr>
          <a:xfrm>
            <a:off x="5027117" y="2569655"/>
            <a:ext cx="384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加工逻辑名：学习课程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编号：</a:t>
            </a:r>
            <a:r>
              <a:rPr lang="en-US" altLang="zh-CN" sz="1200" dirty="0"/>
              <a:t> 1.4</a:t>
            </a:r>
            <a:endParaRPr lang="zh-CN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激活条件： 收到学习课程请求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加工逻辑：用户选择要学习的课程后，进入该课程的学习界面。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执行频率：</a:t>
            </a:r>
            <a:r>
              <a:rPr lang="en-US" altLang="zh-CN" sz="1200" dirty="0"/>
              <a:t>100</a:t>
            </a:r>
            <a:r>
              <a:rPr lang="zh-CN" altLang="zh-CN" sz="1200" dirty="0"/>
              <a:t>次</a:t>
            </a:r>
            <a:r>
              <a:rPr lang="en-US" altLang="zh-CN" sz="1200" dirty="0"/>
              <a:t>/</a:t>
            </a:r>
            <a:r>
              <a:rPr lang="zh-CN" altLang="zh-CN" sz="1200" dirty="0"/>
              <a:t>天 </a:t>
            </a:r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1048917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" name="TextBox 108"/>
          <p:cNvSpPr>
            <a:spLocks noChangeArrowheads="1"/>
          </p:cNvSpPr>
          <p:nvPr/>
        </p:nvSpPr>
        <p:spPr bwMode="auto">
          <a:xfrm>
            <a:off x="539750" y="266700"/>
            <a:ext cx="213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数据字典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加工条目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82" name="组合 68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9227" name="矩形 69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8" name="矩形 70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" name="Rectangle 4">
            <a:extLst>
              <a:ext uri="{FF2B5EF4-FFF2-40B4-BE49-F238E27FC236}">
                <a16:creationId xmlns:a16="http://schemas.microsoft.com/office/drawing/2014/main" id="{7FB37824-08B8-4720-9448-3B103A2630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2411" y="505809"/>
            <a:ext cx="483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E3E7A1-E91E-4A4C-B3F7-08F3536402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819" y="1399150"/>
            <a:ext cx="109493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629D7E-87D4-4EA0-A440-F06BA535AFFF}"/>
              </a:ext>
            </a:extLst>
          </p:cNvPr>
          <p:cNvSpPr txBox="1"/>
          <p:nvPr/>
        </p:nvSpPr>
        <p:spPr>
          <a:xfrm>
            <a:off x="179634" y="1059624"/>
            <a:ext cx="396033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加工逻辑名：参与评论</a:t>
            </a:r>
          </a:p>
          <a:p>
            <a:r>
              <a:rPr lang="zh-CN" altLang="zh-CN" sz="1200" dirty="0"/>
              <a:t>编号：</a:t>
            </a:r>
            <a:r>
              <a:rPr lang="en-US" altLang="zh-CN" sz="1200" dirty="0"/>
              <a:t> 1.5</a:t>
            </a:r>
            <a:endParaRPr lang="zh-CN" altLang="zh-CN" sz="1200" dirty="0"/>
          </a:p>
          <a:p>
            <a:r>
              <a:rPr lang="zh-CN" altLang="zh-CN" sz="1200" dirty="0"/>
              <a:t>激活条件： 收到用户评论课程请求</a:t>
            </a:r>
          </a:p>
          <a:p>
            <a:r>
              <a:rPr lang="zh-CN" altLang="zh-CN" sz="1200" dirty="0"/>
              <a:t>加工逻辑：根据用户信息库中用户信息，审核用户评论资格，系统核对无误后将用户评论信息上传，更新课程评论记录。</a:t>
            </a:r>
          </a:p>
          <a:p>
            <a:r>
              <a:rPr lang="zh-CN" altLang="zh-CN" sz="1200" dirty="0"/>
              <a:t>执行频率：</a:t>
            </a:r>
            <a:r>
              <a:rPr lang="en-US" altLang="zh-CN" sz="1200" dirty="0"/>
              <a:t>100</a:t>
            </a:r>
            <a:r>
              <a:rPr lang="zh-CN" altLang="zh-CN" sz="1200" dirty="0"/>
              <a:t>次</a:t>
            </a:r>
            <a:r>
              <a:rPr lang="en-US" altLang="zh-CN" sz="1200" dirty="0"/>
              <a:t>/</a:t>
            </a:r>
            <a:r>
              <a:rPr lang="zh-CN" altLang="zh-CN" sz="1200" dirty="0"/>
              <a:t>天 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8D6A96-7155-4190-8628-F02C064E9A63}"/>
              </a:ext>
            </a:extLst>
          </p:cNvPr>
          <p:cNvSpPr txBox="1"/>
          <p:nvPr/>
        </p:nvSpPr>
        <p:spPr>
          <a:xfrm>
            <a:off x="5039387" y="1089320"/>
            <a:ext cx="3960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加工逻辑名：用户信息维护</a:t>
            </a:r>
          </a:p>
          <a:p>
            <a:r>
              <a:rPr lang="zh-CN" altLang="zh-CN" sz="1200" dirty="0"/>
              <a:t>编号：</a:t>
            </a:r>
            <a:r>
              <a:rPr lang="en-US" altLang="zh-CN" sz="1200" dirty="0"/>
              <a:t> 2.1</a:t>
            </a:r>
            <a:endParaRPr lang="zh-CN" altLang="zh-CN" sz="1200" dirty="0"/>
          </a:p>
          <a:p>
            <a:r>
              <a:rPr lang="zh-CN" altLang="zh-CN" sz="1200" dirty="0"/>
              <a:t>激活条件： 收到用户信息维护请求；包括对用户增加、删除、用户信息的审核等。</a:t>
            </a:r>
          </a:p>
          <a:p>
            <a:r>
              <a:rPr lang="zh-CN" altLang="zh-CN" sz="1200" dirty="0"/>
              <a:t>加工逻辑：根据维护条件，如果必要，对用户信息审核不通过的用户，可以强制其更新用户资料以过审核。</a:t>
            </a:r>
          </a:p>
          <a:p>
            <a:r>
              <a:rPr lang="zh-CN" altLang="zh-CN" sz="1200" dirty="0"/>
              <a:t>执行频率： 实时</a:t>
            </a:r>
            <a:endParaRPr lang="zh-CN" altLang="en-US" sz="7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82A357-54D2-4225-8AB4-722171C8F1F7}"/>
              </a:ext>
            </a:extLst>
          </p:cNvPr>
          <p:cNvSpPr txBox="1"/>
          <p:nvPr/>
        </p:nvSpPr>
        <p:spPr>
          <a:xfrm>
            <a:off x="253280" y="2931780"/>
            <a:ext cx="410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加工逻辑名：课程信息维护</a:t>
            </a:r>
          </a:p>
          <a:p>
            <a:r>
              <a:rPr lang="zh-CN" altLang="zh-CN" sz="1200" dirty="0"/>
              <a:t>编号：</a:t>
            </a:r>
            <a:r>
              <a:rPr lang="en-US" altLang="zh-CN" sz="1200" dirty="0"/>
              <a:t> 2.2</a:t>
            </a:r>
            <a:endParaRPr lang="zh-CN" altLang="zh-CN" sz="1200" dirty="0"/>
          </a:p>
          <a:p>
            <a:r>
              <a:rPr lang="zh-CN" altLang="zh-CN" sz="1200" dirty="0"/>
              <a:t>激活条件： 收到课程信息维护请求；包括课程信息的审核、对课程的增加，修改，删除等。</a:t>
            </a:r>
          </a:p>
          <a:p>
            <a:r>
              <a:rPr lang="zh-CN" altLang="zh-CN" sz="1200" dirty="0"/>
              <a:t>加工逻辑：根据维护请求，维护课程信息库。</a:t>
            </a:r>
          </a:p>
          <a:p>
            <a:r>
              <a:rPr lang="zh-CN" altLang="zh-CN" sz="1200" dirty="0"/>
              <a:t>执行频率： 实时</a:t>
            </a:r>
            <a:endParaRPr lang="zh-CN" altLang="en-US" sz="5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2D45D2-AE50-46CF-81C8-3BD7F6D6C8B2}"/>
              </a:ext>
            </a:extLst>
          </p:cNvPr>
          <p:cNvSpPr txBox="1"/>
          <p:nvPr/>
        </p:nvSpPr>
        <p:spPr>
          <a:xfrm>
            <a:off x="5039387" y="2931780"/>
            <a:ext cx="384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加工逻辑名：评论信息维护</a:t>
            </a:r>
          </a:p>
          <a:p>
            <a:r>
              <a:rPr lang="zh-CN" altLang="zh-CN" sz="1200" dirty="0"/>
              <a:t>编号：</a:t>
            </a:r>
            <a:r>
              <a:rPr lang="en-US" altLang="zh-CN" sz="1200" dirty="0"/>
              <a:t> 2.3</a:t>
            </a:r>
            <a:endParaRPr lang="zh-CN" altLang="zh-CN" sz="1200" dirty="0"/>
          </a:p>
          <a:p>
            <a:r>
              <a:rPr lang="zh-CN" altLang="zh-CN" sz="1200" dirty="0"/>
              <a:t>激活条件： 收到评论信息维护请求；包括评论信息的审核、删除等。</a:t>
            </a:r>
          </a:p>
          <a:p>
            <a:r>
              <a:rPr lang="zh-CN" altLang="zh-CN" sz="1200" dirty="0"/>
              <a:t>加工逻辑：根据审核条件，维护评论信息库。</a:t>
            </a:r>
          </a:p>
          <a:p>
            <a:r>
              <a:rPr lang="zh-CN" altLang="zh-CN" sz="1200" dirty="0"/>
              <a:t>执行频率： 实时</a:t>
            </a:r>
            <a:endParaRPr lang="zh-CN" altLang="zh-CN" sz="700" dirty="0"/>
          </a:p>
        </p:txBody>
      </p:sp>
    </p:spTree>
    <p:extLst>
      <p:ext uri="{BB962C8B-B14F-4D97-AF65-F5344CB8AC3E}">
        <p14:creationId xmlns:p14="http://schemas.microsoft.com/office/powerpoint/2010/main" val="31344200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08"/>
          <p:cNvSpPr>
            <a:spLocks noChangeArrowheads="1"/>
          </p:cNvSpPr>
          <p:nvPr/>
        </p:nvSpPr>
        <p:spPr bwMode="auto">
          <a:xfrm>
            <a:off x="539750" y="266700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基本操作流程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67" name="组合 10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0262" name="矩形 11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63" name="矩形 12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6146" name="Picture 2" descr="(}BD6GE{6I{N_~]T0MFSDKG">
            <a:extLst>
              <a:ext uri="{FF2B5EF4-FFF2-40B4-BE49-F238E27FC236}">
                <a16:creationId xmlns:a16="http://schemas.microsoft.com/office/drawing/2014/main" id="{BBD881A3-48D9-4AAD-A689-B813F2CC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71" y="467846"/>
            <a:ext cx="3096258" cy="456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Box 108"/>
          <p:cNvSpPr>
            <a:spLocks noChangeArrowheads="1"/>
          </p:cNvSpPr>
          <p:nvPr/>
        </p:nvSpPr>
        <p:spPr bwMode="auto">
          <a:xfrm>
            <a:off x="539750" y="266700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基本操作流程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296" name="组合 22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1274" name="矩形 23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5" name="矩形 24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7170" name="Picture 2" descr="FVWW1J8$JYM@]]__Q1[0$[1">
            <a:extLst>
              <a:ext uri="{FF2B5EF4-FFF2-40B4-BE49-F238E27FC236}">
                <a16:creationId xmlns:a16="http://schemas.microsoft.com/office/drawing/2014/main" id="{C921C2AC-69AA-4F7E-BDF2-C5FEF82D3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02" y="726110"/>
            <a:ext cx="4536378" cy="44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80588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  <a:endParaRPr lang="zh-CN" altLang="en-US" dirty="0"/>
          </a:p>
        </p:txBody>
      </p:sp>
      <p:grpSp>
        <p:nvGrpSpPr>
          <p:cNvPr id="5127" name="组合 11"/>
          <p:cNvGrpSpPr>
            <a:grpSpLocks/>
          </p:cNvGrpSpPr>
          <p:nvPr/>
        </p:nvGrpSpPr>
        <p:grpSpPr bwMode="auto">
          <a:xfrm>
            <a:off x="4105022" y="1663010"/>
            <a:ext cx="4249240" cy="530915"/>
            <a:chOff x="0" y="0"/>
            <a:chExt cx="4249088" cy="531606"/>
          </a:xfrm>
        </p:grpSpPr>
        <p:sp>
          <p:nvSpPr>
            <p:cNvPr id="4109" name="TextBox 4"/>
            <p:cNvSpPr>
              <a:spLocks noChangeArrowheads="1"/>
            </p:cNvSpPr>
            <p:nvPr/>
          </p:nvSpPr>
          <p:spPr bwMode="auto">
            <a:xfrm>
              <a:off x="0" y="0"/>
              <a:ext cx="2879531" cy="53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Function Demand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4110" name="文本框 8"/>
            <p:cNvSpPr>
              <a:spLocks noChangeArrowheads="1"/>
            </p:cNvSpPr>
            <p:nvPr/>
          </p:nvSpPr>
          <p:spPr bwMode="auto">
            <a:xfrm>
              <a:off x="2879531" y="46226"/>
              <a:ext cx="1369557" cy="43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功能需求</a:t>
              </a:r>
            </a:p>
          </p:txBody>
        </p:sp>
      </p:grp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39396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功能需求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333" name="组合 20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2298" name="矩形 21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9" name="矩形 22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C85E4BB-0AE7-4D58-A60E-772F0A93BA88}"/>
              </a:ext>
            </a:extLst>
          </p:cNvPr>
          <p:cNvSpPr/>
          <p:nvPr/>
        </p:nvSpPr>
        <p:spPr>
          <a:xfrm>
            <a:off x="1647746" y="1059624"/>
            <a:ext cx="6984582" cy="328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支持音乐教程视频的查询、录入、修改和删除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支持用户播放教学视频，并在视频版面参与讨论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支持用户信息的录入、修改和删除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能实时为客户提供他们所关心音乐信息的查询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80588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  <a:endParaRPr lang="zh-CN" altLang="en-US" dirty="0"/>
          </a:p>
        </p:txBody>
      </p:sp>
      <p:grpSp>
        <p:nvGrpSpPr>
          <p:cNvPr id="5127" name="组合 11"/>
          <p:cNvGrpSpPr>
            <a:grpSpLocks/>
          </p:cNvGrpSpPr>
          <p:nvPr/>
        </p:nvGrpSpPr>
        <p:grpSpPr bwMode="auto">
          <a:xfrm>
            <a:off x="3683575" y="1663699"/>
            <a:ext cx="5240617" cy="530915"/>
            <a:chOff x="0" y="0"/>
            <a:chExt cx="5240434" cy="531606"/>
          </a:xfrm>
        </p:grpSpPr>
        <p:sp>
          <p:nvSpPr>
            <p:cNvPr id="4109" name="TextBox 4"/>
            <p:cNvSpPr>
              <a:spLocks noChangeArrowheads="1"/>
            </p:cNvSpPr>
            <p:nvPr/>
          </p:nvSpPr>
          <p:spPr bwMode="auto">
            <a:xfrm>
              <a:off x="0" y="0"/>
              <a:ext cx="3672993" cy="53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The Existing problems 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4110" name="文本框 8"/>
            <p:cNvSpPr>
              <a:spLocks noChangeArrowheads="1"/>
            </p:cNvSpPr>
            <p:nvPr/>
          </p:nvSpPr>
          <p:spPr bwMode="auto">
            <a:xfrm>
              <a:off x="3563111" y="46226"/>
              <a:ext cx="1677323" cy="43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存在的问题</a:t>
              </a:r>
            </a:p>
          </p:txBody>
        </p:sp>
      </p:grp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05152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91"/>
          <p:cNvSpPr>
            <a:spLocks noChangeArrowheads="1"/>
          </p:cNvSpPr>
          <p:nvPr/>
        </p:nvSpPr>
        <p:spPr bwMode="auto">
          <a:xfrm flipV="1">
            <a:off x="7391400" y="1887538"/>
            <a:ext cx="5181600" cy="1293812"/>
          </a:xfrm>
          <a:prstGeom prst="parallelogram">
            <a:avLst>
              <a:gd name="adj" fmla="val 55160"/>
            </a:avLst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AutoShape 292"/>
          <p:cNvSpPr>
            <a:spLocks noChangeArrowheads="1"/>
          </p:cNvSpPr>
          <p:nvPr/>
        </p:nvSpPr>
        <p:spPr bwMode="auto">
          <a:xfrm flipV="1">
            <a:off x="-990600" y="1887538"/>
            <a:ext cx="5181600" cy="1293812"/>
          </a:xfrm>
          <a:prstGeom prst="parallelogram">
            <a:avLst>
              <a:gd name="adj" fmla="val 55160"/>
            </a:avLst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1375"/>
            <a:ext cx="11430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3"/>
                  <a:srcRect/>
                  <a:tile tx="0" ty="0" sx="100000" sy="100000" flip="none" algn="tl"/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01" name="WordArt 294"/>
          <p:cNvSpPr>
            <a:spLocks noChangeArrowheads="1" noChangeShapeType="1" noTextEdit="1"/>
          </p:cNvSpPr>
          <p:nvPr/>
        </p:nvSpPr>
        <p:spPr bwMode="auto">
          <a:xfrm>
            <a:off x="1763713" y="2779713"/>
            <a:ext cx="11430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kern="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WordArt 20"/>
          <p:cNvSpPr>
            <a:spLocks noChangeArrowheads="1" noChangeShapeType="1" noTextEdit="1"/>
          </p:cNvSpPr>
          <p:nvPr/>
        </p:nvSpPr>
        <p:spPr bwMode="auto">
          <a:xfrm>
            <a:off x="3348038" y="771525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Rectangle 22"/>
          <p:cNvSpPr>
            <a:spLocks noChangeArrowheads="1"/>
          </p:cNvSpPr>
          <p:nvPr/>
        </p:nvSpPr>
        <p:spPr bwMode="auto">
          <a:xfrm>
            <a:off x="3805238" y="700088"/>
            <a:ext cx="2971800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用户需求</a:t>
            </a:r>
            <a:endParaRPr lang="zh-CN" altLang="en-US" sz="2400" dirty="0"/>
          </a:p>
        </p:txBody>
      </p:sp>
      <p:sp>
        <p:nvSpPr>
          <p:cNvPr id="4104" name="WordArt 20"/>
          <p:cNvSpPr>
            <a:spLocks noChangeArrowheads="1" noChangeShapeType="1" noTextEdit="1"/>
          </p:cNvSpPr>
          <p:nvPr/>
        </p:nvSpPr>
        <p:spPr bwMode="auto">
          <a:xfrm>
            <a:off x="3652838" y="1457325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Rectangle 22"/>
          <p:cNvSpPr>
            <a:spLocks noChangeArrowheads="1"/>
          </p:cNvSpPr>
          <p:nvPr/>
        </p:nvSpPr>
        <p:spPr bwMode="auto">
          <a:xfrm>
            <a:off x="4110038" y="1384300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分析模型</a:t>
            </a:r>
            <a:endParaRPr lang="zh-CN" altLang="en-US" sz="16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" name="WordArt 20"/>
          <p:cNvSpPr>
            <a:spLocks noChangeArrowheads="1" noChangeShapeType="1" noTextEdit="1"/>
          </p:cNvSpPr>
          <p:nvPr/>
        </p:nvSpPr>
        <p:spPr bwMode="auto">
          <a:xfrm>
            <a:off x="4033838" y="2136775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Rectangle 22"/>
          <p:cNvSpPr>
            <a:spLocks noChangeArrowheads="1"/>
          </p:cNvSpPr>
          <p:nvPr/>
        </p:nvSpPr>
        <p:spPr bwMode="auto">
          <a:xfrm>
            <a:off x="4491038" y="2065338"/>
            <a:ext cx="2971800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功能需求</a:t>
            </a:r>
            <a:endParaRPr lang="zh-CN" altLang="en-US" sz="2400" dirty="0"/>
          </a:p>
        </p:txBody>
      </p:sp>
      <p:sp>
        <p:nvSpPr>
          <p:cNvPr id="4108" name="WordArt 20"/>
          <p:cNvSpPr>
            <a:spLocks noChangeArrowheads="1" noChangeShapeType="1" noTextEdit="1"/>
          </p:cNvSpPr>
          <p:nvPr/>
        </p:nvSpPr>
        <p:spPr bwMode="auto">
          <a:xfrm>
            <a:off x="4414838" y="283210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Rectangle 22"/>
          <p:cNvSpPr>
            <a:spLocks noChangeArrowheads="1"/>
          </p:cNvSpPr>
          <p:nvPr/>
        </p:nvSpPr>
        <p:spPr bwMode="auto">
          <a:xfrm>
            <a:off x="4948238" y="2760663"/>
            <a:ext cx="2971800" cy="42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目前存在的问题</a:t>
            </a:r>
            <a:endParaRPr lang="zh-CN" altLang="en-US" sz="2400" dirty="0"/>
          </a:p>
        </p:txBody>
      </p:sp>
      <p:sp>
        <p:nvSpPr>
          <p:cNvPr id="4110" name="WordArt 20"/>
          <p:cNvSpPr>
            <a:spLocks noChangeArrowheads="1" noChangeShapeType="1" noTextEdit="1"/>
          </p:cNvSpPr>
          <p:nvPr/>
        </p:nvSpPr>
        <p:spPr bwMode="auto">
          <a:xfrm>
            <a:off x="4757738" y="359410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1" name="Rectangle 22"/>
          <p:cNvSpPr>
            <a:spLocks noChangeArrowheads="1"/>
          </p:cNvSpPr>
          <p:nvPr/>
        </p:nvSpPr>
        <p:spPr bwMode="auto">
          <a:xfrm>
            <a:off x="5291138" y="3522663"/>
            <a:ext cx="2971800" cy="4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下一步工作计划</a:t>
            </a:r>
            <a:endParaRPr lang="en-US" altLang="zh-CN" sz="20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8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3" dur="1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 autoUpdateAnimBg="0"/>
      <p:bldP spid="4099" grpId="0" bldLvl="0" animBg="1" autoUpdateAnimBg="0"/>
      <p:bldP spid="4100" grpId="0" animBg="1"/>
      <p:bldP spid="4101" grpId="0" animBg="1"/>
      <p:bldP spid="4102" grpId="0" animBg="1"/>
      <p:bldP spid="4103" grpId="0" bldLvl="0" autoUpdateAnimBg="0"/>
      <p:bldP spid="4104" grpId="0" animBg="1"/>
      <p:bldP spid="4105" grpId="0" bldLvl="0" autoUpdateAnimBg="0"/>
      <p:bldP spid="4106" grpId="0" animBg="1"/>
      <p:bldP spid="4107" grpId="0" bldLvl="0" autoUpdateAnimBg="0"/>
      <p:bldP spid="4108" grpId="0" animBg="1"/>
      <p:bldP spid="4109" grpId="0" bldLvl="0" autoUpdateAnimBg="0"/>
      <p:bldP spid="4110" grpId="0" animBg="1"/>
      <p:bldP spid="4111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"/>
          <p:cNvGrpSpPr>
            <a:grpSpLocks/>
          </p:cNvGrpSpPr>
          <p:nvPr/>
        </p:nvGrpSpPr>
        <p:grpSpPr bwMode="auto">
          <a:xfrm>
            <a:off x="5343525" y="1377950"/>
            <a:ext cx="3055938" cy="3222625"/>
            <a:chOff x="0" y="0"/>
            <a:chExt cx="5717080" cy="6027381"/>
          </a:xfrm>
        </p:grpSpPr>
        <p:sp>
          <p:nvSpPr>
            <p:cNvPr id="14362" name="任意多边形 2"/>
            <p:cNvSpPr>
              <a:spLocks noChangeArrowheads="1"/>
            </p:cNvSpPr>
            <p:nvPr/>
          </p:nvSpPr>
          <p:spPr bwMode="auto">
            <a:xfrm>
              <a:off x="2117828" y="2670176"/>
              <a:ext cx="2980266" cy="2980266"/>
            </a:xfrm>
            <a:custGeom>
              <a:avLst/>
              <a:gdLst>
                <a:gd name="T0" fmla="*/ 2115406 w 2980266"/>
                <a:gd name="T1" fmla="*/ 475169 h 2980266"/>
                <a:gd name="T2" fmla="*/ 2347223 w 2980266"/>
                <a:gd name="T3" fmla="*/ 280641 h 2980266"/>
                <a:gd name="T4" fmla="*/ 2532418 w 2980266"/>
                <a:gd name="T5" fmla="*/ 436038 h 2980266"/>
                <a:gd name="T6" fmla="*/ 2381100 w 2980266"/>
                <a:gd name="T7" fmla="*/ 698113 h 2980266"/>
                <a:gd name="T8" fmla="*/ 2621526 w 2980266"/>
                <a:gd name="T9" fmla="*/ 1114543 h 2980266"/>
                <a:gd name="T10" fmla="*/ 2924149 w 2980266"/>
                <a:gd name="T11" fmla="*/ 1114535 h 2980266"/>
                <a:gd name="T12" fmla="*/ 2966129 w 2980266"/>
                <a:gd name="T13" fmla="*/ 1352617 h 2980266"/>
                <a:gd name="T14" fmla="*/ 2681754 w 2980266"/>
                <a:gd name="T15" fmla="*/ 1456113 h 2980266"/>
                <a:gd name="T16" fmla="*/ 2598255 w 2980266"/>
                <a:gd name="T17" fmla="*/ 1929659 h 2980266"/>
                <a:gd name="T18" fmla="*/ 2830082 w 2980266"/>
                <a:gd name="T19" fmla="*/ 2124176 h 2980266"/>
                <a:gd name="T20" fmla="*/ 2709205 w 2980266"/>
                <a:gd name="T21" fmla="*/ 2333542 h 2980266"/>
                <a:gd name="T22" fmla="*/ 2424835 w 2980266"/>
                <a:gd name="T23" fmla="*/ 2230031 h 2980266"/>
                <a:gd name="T24" fmla="*/ 2056481 w 2980266"/>
                <a:gd name="T25" fmla="*/ 2539116 h 2980266"/>
                <a:gd name="T26" fmla="*/ 2109039 w 2980266"/>
                <a:gd name="T27" fmla="*/ 2837141 h 2980266"/>
                <a:gd name="T28" fmla="*/ 1881863 w 2980266"/>
                <a:gd name="T29" fmla="*/ 2919826 h 2980266"/>
                <a:gd name="T30" fmla="*/ 1730559 w 2980266"/>
                <a:gd name="T31" fmla="*/ 2657743 h 2980266"/>
                <a:gd name="T32" fmla="*/ 1249707 w 2980266"/>
                <a:gd name="T33" fmla="*/ 2657743 h 2980266"/>
                <a:gd name="T34" fmla="*/ 1098403 w 2980266"/>
                <a:gd name="T35" fmla="*/ 2919826 h 2980266"/>
                <a:gd name="T36" fmla="*/ 871227 w 2980266"/>
                <a:gd name="T37" fmla="*/ 2837141 h 2980266"/>
                <a:gd name="T38" fmla="*/ 923785 w 2980266"/>
                <a:gd name="T39" fmla="*/ 2539117 h 2980266"/>
                <a:gd name="T40" fmla="*/ 555431 w 2980266"/>
                <a:gd name="T41" fmla="*/ 2230032 h 2980266"/>
                <a:gd name="T42" fmla="*/ 271061 w 2980266"/>
                <a:gd name="T43" fmla="*/ 2333542 h 2980266"/>
                <a:gd name="T44" fmla="*/ 150184 w 2980266"/>
                <a:gd name="T45" fmla="*/ 2124176 h 2980266"/>
                <a:gd name="T46" fmla="*/ 382011 w 2980266"/>
                <a:gd name="T47" fmla="*/ 1929660 h 2980266"/>
                <a:gd name="T48" fmla="*/ 298512 w 2980266"/>
                <a:gd name="T49" fmla="*/ 1456114 h 2980266"/>
                <a:gd name="T50" fmla="*/ 14137 w 2980266"/>
                <a:gd name="T51" fmla="*/ 1352617 h 2980266"/>
                <a:gd name="T52" fmla="*/ 56117 w 2980266"/>
                <a:gd name="T53" fmla="*/ 1114535 h 2980266"/>
                <a:gd name="T54" fmla="*/ 358740 w 2980266"/>
                <a:gd name="T55" fmla="*/ 1114543 h 2980266"/>
                <a:gd name="T56" fmla="*/ 599166 w 2980266"/>
                <a:gd name="T57" fmla="*/ 698113 h 2980266"/>
                <a:gd name="T58" fmla="*/ 447848 w 2980266"/>
                <a:gd name="T59" fmla="*/ 436038 h 2980266"/>
                <a:gd name="T60" fmla="*/ 633043 w 2980266"/>
                <a:gd name="T61" fmla="*/ 280641 h 2980266"/>
                <a:gd name="T62" fmla="*/ 864860 w 2980266"/>
                <a:gd name="T63" fmla="*/ 475169 h 2980266"/>
                <a:gd name="T64" fmla="*/ 1316713 w 2980266"/>
                <a:gd name="T65" fmla="*/ 310708 h 2980266"/>
                <a:gd name="T66" fmla="*/ 1369255 w 2980266"/>
                <a:gd name="T67" fmla="*/ 12681 h 2980266"/>
                <a:gd name="T68" fmla="*/ 1611011 w 2980266"/>
                <a:gd name="T69" fmla="*/ 12681 h 2980266"/>
                <a:gd name="T70" fmla="*/ 1663553 w 2980266"/>
                <a:gd name="T71" fmla="*/ 310708 h 2980266"/>
                <a:gd name="T72" fmla="*/ 2115406 w 2980266"/>
                <a:gd name="T73" fmla="*/ 475169 h 298026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980266"/>
                <a:gd name="T112" fmla="*/ 0 h 2980266"/>
                <a:gd name="T113" fmla="*/ 2980266 w 2980266"/>
                <a:gd name="T114" fmla="*/ 2980266 h 298026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414455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lIns="661396" tIns="760343" rIns="661396" bIns="812465" anchor="ctr"/>
            <a:lstStyle/>
            <a:p>
              <a:endParaRPr lang="zh-CN" altLang="en-US"/>
            </a:p>
          </p:txBody>
        </p:sp>
        <p:sp>
          <p:nvSpPr>
            <p:cNvPr id="14363" name="任意多边形 3"/>
            <p:cNvSpPr>
              <a:spLocks noChangeArrowheads="1"/>
            </p:cNvSpPr>
            <p:nvPr/>
          </p:nvSpPr>
          <p:spPr bwMode="auto">
            <a:xfrm>
              <a:off x="383855" y="1965749"/>
              <a:ext cx="2167466" cy="2167466"/>
            </a:xfrm>
            <a:custGeom>
              <a:avLst/>
              <a:gdLst>
                <a:gd name="T0" fmla="*/ 1621800 w 2167466"/>
                <a:gd name="T1" fmla="*/ 548964 h 2167466"/>
                <a:gd name="T2" fmla="*/ 1941574 w 2167466"/>
                <a:gd name="T3" fmla="*/ 452590 h 2167466"/>
                <a:gd name="T4" fmla="*/ 2059240 w 2167466"/>
                <a:gd name="T5" fmla="*/ 656392 h 2167466"/>
                <a:gd name="T6" fmla="*/ 1815890 w 2167466"/>
                <a:gd name="T7" fmla="*/ 885138 h 2167466"/>
                <a:gd name="T8" fmla="*/ 1815890 w 2167466"/>
                <a:gd name="T9" fmla="*/ 1282328 h 2167466"/>
                <a:gd name="T10" fmla="*/ 2059240 w 2167466"/>
                <a:gd name="T11" fmla="*/ 1511074 h 2167466"/>
                <a:gd name="T12" fmla="*/ 1941574 w 2167466"/>
                <a:gd name="T13" fmla="*/ 1714876 h 2167466"/>
                <a:gd name="T14" fmla="*/ 1621800 w 2167466"/>
                <a:gd name="T15" fmla="*/ 1618502 h 2167466"/>
                <a:gd name="T16" fmla="*/ 1277823 w 2167466"/>
                <a:gd name="T17" fmla="*/ 1817097 h 2167466"/>
                <a:gd name="T18" fmla="*/ 1201398 w 2167466"/>
                <a:gd name="T19" fmla="*/ 2142217 h 2167466"/>
                <a:gd name="T20" fmla="*/ 966068 w 2167466"/>
                <a:gd name="T21" fmla="*/ 2142217 h 2167466"/>
                <a:gd name="T22" fmla="*/ 889643 w 2167466"/>
                <a:gd name="T23" fmla="*/ 1817097 h 2167466"/>
                <a:gd name="T24" fmla="*/ 545666 w 2167466"/>
                <a:gd name="T25" fmla="*/ 1618502 h 2167466"/>
                <a:gd name="T26" fmla="*/ 225892 w 2167466"/>
                <a:gd name="T27" fmla="*/ 1714876 h 2167466"/>
                <a:gd name="T28" fmla="*/ 108226 w 2167466"/>
                <a:gd name="T29" fmla="*/ 1511074 h 2167466"/>
                <a:gd name="T30" fmla="*/ 351576 w 2167466"/>
                <a:gd name="T31" fmla="*/ 1282328 h 2167466"/>
                <a:gd name="T32" fmla="*/ 351576 w 2167466"/>
                <a:gd name="T33" fmla="*/ 885138 h 2167466"/>
                <a:gd name="T34" fmla="*/ 108226 w 2167466"/>
                <a:gd name="T35" fmla="*/ 656392 h 2167466"/>
                <a:gd name="T36" fmla="*/ 225892 w 2167466"/>
                <a:gd name="T37" fmla="*/ 452590 h 2167466"/>
                <a:gd name="T38" fmla="*/ 545666 w 2167466"/>
                <a:gd name="T39" fmla="*/ 548964 h 2167466"/>
                <a:gd name="T40" fmla="*/ 889643 w 2167466"/>
                <a:gd name="T41" fmla="*/ 350369 h 2167466"/>
                <a:gd name="T42" fmla="*/ 966068 w 2167466"/>
                <a:gd name="T43" fmla="*/ 25249 h 2167466"/>
                <a:gd name="T44" fmla="*/ 1201398 w 2167466"/>
                <a:gd name="T45" fmla="*/ 25249 h 2167466"/>
                <a:gd name="T46" fmla="*/ 1277823 w 2167466"/>
                <a:gd name="T47" fmla="*/ 350369 h 2167466"/>
                <a:gd name="T48" fmla="*/ 1621800 w 2167466"/>
                <a:gd name="T49" fmla="*/ 548964 h 21674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67466"/>
                <a:gd name="T76" fmla="*/ 0 h 2167466"/>
                <a:gd name="T77" fmla="*/ 2167466 w 2167466"/>
                <a:gd name="T78" fmla="*/ 2167466 h 21674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414455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lIns="586306" tIns="589604" rIns="586306" bIns="589604" anchor="ctr"/>
            <a:lstStyle/>
            <a:p>
              <a:endParaRPr lang="zh-CN" altLang="en-US"/>
            </a:p>
          </p:txBody>
        </p:sp>
        <p:sp>
          <p:nvSpPr>
            <p:cNvPr id="14364" name="任意多边形 4"/>
            <p:cNvSpPr>
              <a:spLocks noChangeArrowheads="1"/>
            </p:cNvSpPr>
            <p:nvPr/>
          </p:nvSpPr>
          <p:spPr bwMode="auto">
            <a:xfrm>
              <a:off x="1359214" y="231775"/>
              <a:ext cx="2600961" cy="2600961"/>
            </a:xfrm>
            <a:custGeom>
              <a:avLst/>
              <a:gdLst>
                <a:gd name="T0" fmla="*/ 2383552 w 2123675"/>
                <a:gd name="T1" fmla="*/ 806810 h 2123675"/>
                <a:gd name="T2" fmla="*/ 2853523 w 2123675"/>
                <a:gd name="T3" fmla="*/ 665169 h 2123675"/>
                <a:gd name="T4" fmla="*/ 3026455 w 2123675"/>
                <a:gd name="T5" fmla="*/ 964695 h 2123675"/>
                <a:gd name="T6" fmla="*/ 2668805 w 2123675"/>
                <a:gd name="T7" fmla="*/ 1300883 h 2123675"/>
                <a:gd name="T8" fmla="*/ 2668805 w 2123675"/>
                <a:gd name="T9" fmla="*/ 1884632 h 2123675"/>
                <a:gd name="T10" fmla="*/ 3026455 w 2123675"/>
                <a:gd name="T11" fmla="*/ 2220820 h 2123675"/>
                <a:gd name="T12" fmla="*/ 2853523 w 2123675"/>
                <a:gd name="T13" fmla="*/ 2520346 h 2123675"/>
                <a:gd name="T14" fmla="*/ 2383552 w 2123675"/>
                <a:gd name="T15" fmla="*/ 2378705 h 2123675"/>
                <a:gd name="T16" fmla="*/ 1878010 w 2123675"/>
                <a:gd name="T17" fmla="*/ 2670579 h 2123675"/>
                <a:gd name="T18" fmla="*/ 1765688 w 2123675"/>
                <a:gd name="T19" fmla="*/ 3148406 h 2123675"/>
                <a:gd name="T20" fmla="*/ 1419826 w 2123675"/>
                <a:gd name="T21" fmla="*/ 3148406 h 2123675"/>
                <a:gd name="T22" fmla="*/ 1307505 w 2123675"/>
                <a:gd name="T23" fmla="*/ 2670579 h 2123675"/>
                <a:gd name="T24" fmla="*/ 801963 w 2123675"/>
                <a:gd name="T25" fmla="*/ 2378705 h 2123675"/>
                <a:gd name="T26" fmla="*/ 331992 w 2123675"/>
                <a:gd name="T27" fmla="*/ 2520346 h 2123675"/>
                <a:gd name="T28" fmla="*/ 159060 w 2123675"/>
                <a:gd name="T29" fmla="*/ 2220820 h 2123675"/>
                <a:gd name="T30" fmla="*/ 516710 w 2123675"/>
                <a:gd name="T31" fmla="*/ 1884632 h 2123675"/>
                <a:gd name="T32" fmla="*/ 516710 w 2123675"/>
                <a:gd name="T33" fmla="*/ 1300883 h 2123675"/>
                <a:gd name="T34" fmla="*/ 159060 w 2123675"/>
                <a:gd name="T35" fmla="*/ 964695 h 2123675"/>
                <a:gd name="T36" fmla="*/ 331992 w 2123675"/>
                <a:gd name="T37" fmla="*/ 665169 h 2123675"/>
                <a:gd name="T38" fmla="*/ 801963 w 2123675"/>
                <a:gd name="T39" fmla="*/ 806810 h 2123675"/>
                <a:gd name="T40" fmla="*/ 1307505 w 2123675"/>
                <a:gd name="T41" fmla="*/ 514936 h 2123675"/>
                <a:gd name="T42" fmla="*/ 1419826 w 2123675"/>
                <a:gd name="T43" fmla="*/ 37109 h 2123675"/>
                <a:gd name="T44" fmla="*/ 1765688 w 2123675"/>
                <a:gd name="T45" fmla="*/ 37109 h 2123675"/>
                <a:gd name="T46" fmla="*/ 1878010 w 2123675"/>
                <a:gd name="T47" fmla="*/ 514936 h 2123675"/>
                <a:gd name="T48" fmla="*/ 2383552 w 2123675"/>
                <a:gd name="T49" fmla="*/ 806810 h 21236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23675"/>
                <a:gd name="T76" fmla="*/ 0 h 2123675"/>
                <a:gd name="T77" fmla="*/ 2123675 w 2123675"/>
                <a:gd name="T78" fmla="*/ 2123675 h 21236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414455"/>
            </a:solidFill>
            <a:ln w="25400" cap="flat" cmpd="sng">
              <a:solidFill>
                <a:srgbClr val="FFFFFF"/>
              </a:solidFill>
              <a:bevel/>
              <a:headEnd/>
              <a:tailEnd/>
            </a:ln>
          </p:spPr>
          <p:txBody>
            <a:bodyPr lIns="746337" tIns="746337" rIns="746338" bIns="746338" anchor="ctr"/>
            <a:lstStyle/>
            <a:p>
              <a:endParaRPr lang="zh-CN" altLang="en-US"/>
            </a:p>
          </p:txBody>
        </p:sp>
        <p:sp>
          <p:nvSpPr>
            <p:cNvPr id="14365" name="环形箭头 5"/>
            <p:cNvSpPr>
              <a:spLocks noChangeArrowheads="1"/>
            </p:cNvSpPr>
            <p:nvPr/>
          </p:nvSpPr>
          <p:spPr bwMode="auto">
            <a:xfrm>
              <a:off x="1902339" y="2212640"/>
              <a:ext cx="3814741" cy="3814741"/>
            </a:xfrm>
            <a:custGeom>
              <a:avLst/>
              <a:gdLst>
                <a:gd name="T0" fmla="*/ 636785708 w 21600"/>
                <a:gd name="T1" fmla="*/ 183556153 h 21600"/>
                <a:gd name="T2" fmla="*/ 300707732 w 21600"/>
                <a:gd name="T3" fmla="*/ 17809719 h 21600"/>
                <a:gd name="T4" fmla="*/ 608683076 w 21600"/>
                <a:gd name="T5" fmla="*/ 197903818 h 21600"/>
                <a:gd name="T6" fmla="*/ 648170237 w 21600"/>
                <a:gd name="T7" fmla="*/ 620348236 h 21600"/>
                <a:gd name="T8" fmla="*/ 506939519 w 21600"/>
                <a:gd name="T9" fmla="*/ 626960631 h 21600"/>
                <a:gd name="T10" fmla="*/ 500295865 w 21600"/>
                <a:gd name="T11" fmla="*/ 48569882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037" y="17390"/>
                  </a:moveTo>
                  <a:cubicBezTo>
                    <a:pt x="19678" y="15587"/>
                    <a:pt x="20588" y="13237"/>
                    <a:pt x="20588" y="10800"/>
                  </a:cubicBezTo>
                  <a:cubicBezTo>
                    <a:pt x="20588" y="5394"/>
                    <a:pt x="16205" y="1012"/>
                    <a:pt x="10800" y="1012"/>
                  </a:cubicBezTo>
                  <a:cubicBezTo>
                    <a:pt x="10431" y="1011"/>
                    <a:pt x="10064" y="1032"/>
                    <a:pt x="9698" y="1074"/>
                  </a:cubicBezTo>
                  <a:lnTo>
                    <a:pt x="9584" y="68"/>
                  </a:lnTo>
                  <a:cubicBezTo>
                    <a:pt x="9988" y="22"/>
                    <a:pt x="10393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3489"/>
                    <a:pt x="20596" y="16082"/>
                    <a:pt x="18785" y="18071"/>
                  </a:cubicBezTo>
                  <a:lnTo>
                    <a:pt x="20781" y="19889"/>
                  </a:lnTo>
                  <a:lnTo>
                    <a:pt x="16253" y="20101"/>
                  </a:lnTo>
                  <a:lnTo>
                    <a:pt x="16040" y="15572"/>
                  </a:lnTo>
                  <a:lnTo>
                    <a:pt x="18037" y="17390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形状 6"/>
            <p:cNvSpPr>
              <a:spLocks noChangeArrowheads="1"/>
            </p:cNvSpPr>
            <p:nvPr/>
          </p:nvSpPr>
          <p:spPr bwMode="auto">
            <a:xfrm>
              <a:off x="0" y="1480916"/>
              <a:ext cx="2771648" cy="2771648"/>
            </a:xfrm>
            <a:custGeom>
              <a:avLst/>
              <a:gdLst>
                <a:gd name="T0" fmla="*/ 330144980 w 21600"/>
                <a:gd name="T1" fmla="*/ 269552777 h 21600"/>
                <a:gd name="T2" fmla="*/ 113610365 w 21600"/>
                <a:gd name="T3" fmla="*/ 24335711 h 21600"/>
                <a:gd name="T4" fmla="*/ 310501951 w 21600"/>
                <a:gd name="T5" fmla="*/ 257730800 h 21600"/>
                <a:gd name="T6" fmla="*/ -43550674 w 21600"/>
                <a:gd name="T7" fmla="*/ 197895924 h 21600"/>
                <a:gd name="T8" fmla="*/ 7080021 w 21600"/>
                <a:gd name="T9" fmla="*/ 137139218 h 21600"/>
                <a:gd name="T10" fmla="*/ 67836855 w 21600"/>
                <a:gd name="T11" fmla="*/ 187786338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431" y="11649"/>
                  </a:moveTo>
                  <a:cubicBezTo>
                    <a:pt x="1870" y="16495"/>
                    <a:pt x="5933" y="20207"/>
                    <a:pt x="10800" y="20207"/>
                  </a:cubicBezTo>
                  <a:cubicBezTo>
                    <a:pt x="15995" y="20207"/>
                    <a:pt x="20207" y="15995"/>
                    <a:pt x="20207" y="10800"/>
                  </a:cubicBezTo>
                  <a:cubicBezTo>
                    <a:pt x="20207" y="5604"/>
                    <a:pt x="15995" y="1393"/>
                    <a:pt x="10800" y="1393"/>
                  </a:cubicBezTo>
                  <a:cubicBezTo>
                    <a:pt x="9553" y="1392"/>
                    <a:pt x="8319" y="1640"/>
                    <a:pt x="7169" y="2121"/>
                  </a:cubicBezTo>
                  <a:lnTo>
                    <a:pt x="6631" y="836"/>
                  </a:lnTo>
                  <a:cubicBezTo>
                    <a:pt x="7951" y="284"/>
                    <a:pt x="9368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5213" y="21600"/>
                    <a:pt x="548" y="17339"/>
                    <a:pt x="44" y="11775"/>
                  </a:cubicBezTo>
                  <a:lnTo>
                    <a:pt x="-2645" y="12019"/>
                  </a:lnTo>
                  <a:lnTo>
                    <a:pt x="430" y="8329"/>
                  </a:lnTo>
                  <a:lnTo>
                    <a:pt x="4120" y="11405"/>
                  </a:lnTo>
                  <a:lnTo>
                    <a:pt x="1431" y="11649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环形箭头 7"/>
            <p:cNvSpPr>
              <a:spLocks noChangeArrowheads="1"/>
            </p:cNvSpPr>
            <p:nvPr/>
          </p:nvSpPr>
          <p:spPr bwMode="auto">
            <a:xfrm>
              <a:off x="1106629" y="0"/>
              <a:ext cx="2988394" cy="2988394"/>
            </a:xfrm>
            <a:custGeom>
              <a:avLst/>
              <a:gdLst>
                <a:gd name="T0" fmla="*/ 10699972 w 21600"/>
                <a:gd name="T1" fmla="*/ 141070321 h 21600"/>
                <a:gd name="T2" fmla="*/ 13054301 w 21600"/>
                <a:gd name="T3" fmla="*/ 223185854 h 21600"/>
                <a:gd name="T4" fmla="*/ 34147797 w 21600"/>
                <a:gd name="T5" fmla="*/ 148918176 h 21600"/>
                <a:gd name="T6" fmla="*/ 14375005 w 21600"/>
                <a:gd name="T7" fmla="*/ 34147797 h 21600"/>
                <a:gd name="T8" fmla="*/ 104797859 w 21600"/>
                <a:gd name="T9" fmla="*/ 29247661 h 21600"/>
                <a:gd name="T10" fmla="*/ 109717087 w 21600"/>
                <a:gd name="T11" fmla="*/ 1196896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3 w 21600"/>
                <a:gd name="T19" fmla="*/ 3163 h 21600"/>
                <a:gd name="T20" fmla="*/ 18437 w 21600"/>
                <a:gd name="T21" fmla="*/ 1843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3722" y="4450"/>
                  </a:moveTo>
                  <a:cubicBezTo>
                    <a:pt x="2157" y="6195"/>
                    <a:pt x="1291" y="8456"/>
                    <a:pt x="1292" y="10800"/>
                  </a:cubicBezTo>
                  <a:cubicBezTo>
                    <a:pt x="1292" y="11069"/>
                    <a:pt x="1303" y="11337"/>
                    <a:pt x="1326" y="11606"/>
                  </a:cubicBezTo>
                  <a:lnTo>
                    <a:pt x="38" y="11715"/>
                  </a:lnTo>
                  <a:cubicBezTo>
                    <a:pt x="12" y="11411"/>
                    <a:pt x="0" y="11105"/>
                    <a:pt x="0" y="10800"/>
                  </a:cubicBezTo>
                  <a:cubicBezTo>
                    <a:pt x="-1" y="8137"/>
                    <a:pt x="983" y="5569"/>
                    <a:pt x="2761" y="3587"/>
                  </a:cubicBezTo>
                  <a:lnTo>
                    <a:pt x="751" y="1784"/>
                  </a:lnTo>
                  <a:lnTo>
                    <a:pt x="5475" y="1528"/>
                  </a:lnTo>
                  <a:lnTo>
                    <a:pt x="5732" y="6253"/>
                  </a:lnTo>
                  <a:lnTo>
                    <a:pt x="3722" y="4450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9" name="组合 8"/>
          <p:cNvGrpSpPr>
            <a:grpSpLocks/>
          </p:cNvGrpSpPr>
          <p:nvPr/>
        </p:nvGrpSpPr>
        <p:grpSpPr bwMode="auto">
          <a:xfrm>
            <a:off x="1027113" y="1238250"/>
            <a:ext cx="3562350" cy="890660"/>
            <a:chOff x="0" y="0"/>
            <a:chExt cx="4750103" cy="1187688"/>
          </a:xfrm>
        </p:grpSpPr>
        <p:sp>
          <p:nvSpPr>
            <p:cNvPr id="14360" name="矩形 9"/>
            <p:cNvSpPr>
              <a:spLocks noChangeArrowheads="1"/>
            </p:cNvSpPr>
            <p:nvPr/>
          </p:nvSpPr>
          <p:spPr bwMode="auto">
            <a:xfrm>
              <a:off x="0" y="369332"/>
              <a:ext cx="4750103" cy="81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没有考虑到受教用户可能作为教学者，向网站上传教学视频</a:t>
              </a:r>
              <a:endParaRPr lang="zh-CN" altLang="en-US" sz="12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61" name="文本框 26"/>
            <p:cNvSpPr>
              <a:spLocks noChangeArrowheads="1"/>
            </p:cNvSpPr>
            <p:nvPr/>
          </p:nvSpPr>
          <p:spPr bwMode="auto">
            <a:xfrm>
              <a:off x="0" y="0"/>
              <a:ext cx="485634" cy="41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</a:t>
              </a:r>
            </a:p>
          </p:txBody>
        </p:sp>
      </p:grpSp>
      <p:grpSp>
        <p:nvGrpSpPr>
          <p:cNvPr id="15372" name="组合 12"/>
          <p:cNvGrpSpPr>
            <a:grpSpLocks/>
          </p:cNvGrpSpPr>
          <p:nvPr/>
        </p:nvGrpSpPr>
        <p:grpSpPr bwMode="auto">
          <a:xfrm>
            <a:off x="1027113" y="2368550"/>
            <a:ext cx="3562350" cy="890660"/>
            <a:chOff x="0" y="0"/>
            <a:chExt cx="4750103" cy="1187688"/>
          </a:xfrm>
        </p:grpSpPr>
        <p:sp>
          <p:nvSpPr>
            <p:cNvPr id="14358" name="矩形 13"/>
            <p:cNvSpPr>
              <a:spLocks noChangeArrowheads="1"/>
            </p:cNvSpPr>
            <p:nvPr/>
          </p:nvSpPr>
          <p:spPr bwMode="auto">
            <a:xfrm>
              <a:off x="0" y="369332"/>
              <a:ext cx="4750103" cy="818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用户发出的教学内容应该有扩展性，增加如 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QQ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分享，微信分享等</a:t>
              </a:r>
              <a:endParaRPr lang="zh-CN" altLang="en-US" sz="1200" dirty="0">
                <a:solidFill>
                  <a:srgbClr val="0C0C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59" name="文本框 30"/>
            <p:cNvSpPr>
              <a:spLocks noChangeArrowheads="1"/>
            </p:cNvSpPr>
            <p:nvPr/>
          </p:nvSpPr>
          <p:spPr bwMode="auto">
            <a:xfrm>
              <a:off x="0" y="0"/>
              <a:ext cx="485634" cy="41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400" dirty="0">
                  <a:solidFill>
                    <a:srgbClr val="0C0C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</a:t>
              </a:r>
            </a:p>
          </p:txBody>
        </p:sp>
      </p:grpSp>
      <p:sp>
        <p:nvSpPr>
          <p:cNvPr id="14342" name="Freeform 7"/>
          <p:cNvSpPr>
            <a:spLocks noChangeAspect="1" noEditPoints="1" noChangeArrowheads="1"/>
          </p:cNvSpPr>
          <p:nvPr/>
        </p:nvSpPr>
        <p:spPr bwMode="auto">
          <a:xfrm>
            <a:off x="6961188" y="3363913"/>
            <a:ext cx="579437" cy="433387"/>
          </a:xfrm>
          <a:custGeom>
            <a:avLst/>
            <a:gdLst>
              <a:gd name="T0" fmla="*/ 586317677 w 527"/>
              <a:gd name="T1" fmla="*/ 355718330 h 394"/>
              <a:gd name="T2" fmla="*/ 50773854 w 527"/>
              <a:gd name="T3" fmla="*/ 355718330 h 394"/>
              <a:gd name="T4" fmla="*/ 10880661 w 527"/>
              <a:gd name="T5" fmla="*/ 434363771 h 394"/>
              <a:gd name="T6" fmla="*/ 626210870 w 527"/>
              <a:gd name="T7" fmla="*/ 434363771 h 394"/>
              <a:gd name="T8" fmla="*/ 586317677 w 527"/>
              <a:gd name="T9" fmla="*/ 355718330 h 394"/>
              <a:gd name="T10" fmla="*/ 251451469 w 527"/>
              <a:gd name="T11" fmla="*/ 415005451 h 394"/>
              <a:gd name="T12" fmla="*/ 268376087 w 527"/>
              <a:gd name="T13" fmla="*/ 383547495 h 394"/>
              <a:gd name="T14" fmla="*/ 371133247 w 527"/>
              <a:gd name="T15" fmla="*/ 383547495 h 394"/>
              <a:gd name="T16" fmla="*/ 385640062 w 527"/>
              <a:gd name="T17" fmla="*/ 415005451 h 394"/>
              <a:gd name="T18" fmla="*/ 251451469 w 527"/>
              <a:gd name="T19" fmla="*/ 415005451 h 394"/>
              <a:gd name="T20" fmla="*/ 577854818 w 527"/>
              <a:gd name="T21" fmla="*/ 338779938 h 394"/>
              <a:gd name="T22" fmla="*/ 577854818 w 527"/>
              <a:gd name="T23" fmla="*/ 336360010 h 394"/>
              <a:gd name="T24" fmla="*/ 577854818 w 527"/>
              <a:gd name="T25" fmla="*/ 335150047 h 394"/>
              <a:gd name="T26" fmla="*/ 577854818 w 527"/>
              <a:gd name="T27" fmla="*/ 14519564 h 394"/>
              <a:gd name="T28" fmla="*/ 562139651 w 527"/>
              <a:gd name="T29" fmla="*/ 0 h 394"/>
              <a:gd name="T30" fmla="*/ 74951880 w 527"/>
              <a:gd name="T31" fmla="*/ 0 h 394"/>
              <a:gd name="T32" fmla="*/ 59236713 w 527"/>
              <a:gd name="T33" fmla="*/ 14519564 h 394"/>
              <a:gd name="T34" fmla="*/ 59236713 w 527"/>
              <a:gd name="T35" fmla="*/ 335150047 h 394"/>
              <a:gd name="T36" fmla="*/ 60445065 w 527"/>
              <a:gd name="T37" fmla="*/ 336360010 h 394"/>
              <a:gd name="T38" fmla="*/ 59236713 w 527"/>
              <a:gd name="T39" fmla="*/ 338779938 h 394"/>
              <a:gd name="T40" fmla="*/ 59236713 w 527"/>
              <a:gd name="T41" fmla="*/ 338779938 h 394"/>
              <a:gd name="T42" fmla="*/ 577854818 w 527"/>
              <a:gd name="T43" fmla="*/ 338779938 h 394"/>
              <a:gd name="T44" fmla="*/ 540379428 w 527"/>
              <a:gd name="T45" fmla="*/ 313370700 h 394"/>
              <a:gd name="T46" fmla="*/ 96712103 w 527"/>
              <a:gd name="T47" fmla="*/ 313370700 h 394"/>
              <a:gd name="T48" fmla="*/ 96712103 w 527"/>
              <a:gd name="T49" fmla="*/ 36297811 h 394"/>
              <a:gd name="T50" fmla="*/ 540379428 w 527"/>
              <a:gd name="T51" fmla="*/ 36297811 h 394"/>
              <a:gd name="T52" fmla="*/ 540379428 w 527"/>
              <a:gd name="T53" fmla="*/ 313370700 h 394"/>
              <a:gd name="T54" fmla="*/ 635882080 w 527"/>
              <a:gd name="T55" fmla="*/ 451303263 h 394"/>
              <a:gd name="T56" fmla="*/ 1209451 w 527"/>
              <a:gd name="T57" fmla="*/ 451303263 h 394"/>
              <a:gd name="T58" fmla="*/ 0 w 527"/>
              <a:gd name="T59" fmla="*/ 454933154 h 394"/>
              <a:gd name="T60" fmla="*/ 14506816 w 527"/>
              <a:gd name="T61" fmla="*/ 476711400 h 394"/>
              <a:gd name="T62" fmla="*/ 622584716 w 527"/>
              <a:gd name="T63" fmla="*/ 476711400 h 394"/>
              <a:gd name="T64" fmla="*/ 637091531 w 527"/>
              <a:gd name="T65" fmla="*/ 454933154 h 394"/>
              <a:gd name="T66" fmla="*/ 635882080 w 527"/>
              <a:gd name="T67" fmla="*/ 451303263 h 39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527"/>
              <a:gd name="T103" fmla="*/ 0 h 394"/>
              <a:gd name="T104" fmla="*/ 527 w 527"/>
              <a:gd name="T105" fmla="*/ 394 h 39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527" h="394">
                <a:moveTo>
                  <a:pt x="485" y="294"/>
                </a:moveTo>
                <a:cubicBezTo>
                  <a:pt x="42" y="294"/>
                  <a:pt x="42" y="294"/>
                  <a:pt x="42" y="294"/>
                </a:cubicBezTo>
                <a:cubicBezTo>
                  <a:pt x="9" y="359"/>
                  <a:pt x="9" y="359"/>
                  <a:pt x="9" y="359"/>
                </a:cubicBezTo>
                <a:cubicBezTo>
                  <a:pt x="518" y="359"/>
                  <a:pt x="518" y="359"/>
                  <a:pt x="518" y="359"/>
                </a:cubicBezTo>
                <a:lnTo>
                  <a:pt x="485" y="294"/>
                </a:lnTo>
                <a:close/>
                <a:moveTo>
                  <a:pt x="208" y="343"/>
                </a:moveTo>
                <a:cubicBezTo>
                  <a:pt x="222" y="317"/>
                  <a:pt x="222" y="317"/>
                  <a:pt x="222" y="317"/>
                </a:cubicBezTo>
                <a:cubicBezTo>
                  <a:pt x="307" y="317"/>
                  <a:pt x="307" y="317"/>
                  <a:pt x="307" y="317"/>
                </a:cubicBezTo>
                <a:cubicBezTo>
                  <a:pt x="319" y="343"/>
                  <a:pt x="319" y="343"/>
                  <a:pt x="319" y="343"/>
                </a:cubicBezTo>
                <a:lnTo>
                  <a:pt x="208" y="343"/>
                </a:lnTo>
                <a:close/>
                <a:moveTo>
                  <a:pt x="478" y="280"/>
                </a:moveTo>
                <a:cubicBezTo>
                  <a:pt x="478" y="279"/>
                  <a:pt x="478" y="279"/>
                  <a:pt x="478" y="278"/>
                </a:cubicBezTo>
                <a:cubicBezTo>
                  <a:pt x="478" y="278"/>
                  <a:pt x="478" y="278"/>
                  <a:pt x="478" y="277"/>
                </a:cubicBezTo>
                <a:cubicBezTo>
                  <a:pt x="478" y="12"/>
                  <a:pt x="478" y="12"/>
                  <a:pt x="478" y="12"/>
                </a:cubicBezTo>
                <a:cubicBezTo>
                  <a:pt x="478" y="5"/>
                  <a:pt x="472" y="0"/>
                  <a:pt x="46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0"/>
                  <a:pt x="49" y="5"/>
                  <a:pt x="49" y="12"/>
                </a:cubicBezTo>
                <a:cubicBezTo>
                  <a:pt x="49" y="277"/>
                  <a:pt x="49" y="277"/>
                  <a:pt x="49" y="277"/>
                </a:cubicBezTo>
                <a:cubicBezTo>
                  <a:pt x="49" y="278"/>
                  <a:pt x="50" y="278"/>
                  <a:pt x="50" y="278"/>
                </a:cubicBezTo>
                <a:cubicBezTo>
                  <a:pt x="50" y="279"/>
                  <a:pt x="49" y="279"/>
                  <a:pt x="49" y="280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478" y="280"/>
                  <a:pt x="478" y="280"/>
                  <a:pt x="478" y="280"/>
                </a:cubicBezTo>
                <a:close/>
                <a:moveTo>
                  <a:pt x="447" y="259"/>
                </a:moveTo>
                <a:cubicBezTo>
                  <a:pt x="80" y="259"/>
                  <a:pt x="80" y="259"/>
                  <a:pt x="80" y="259"/>
                </a:cubicBezTo>
                <a:cubicBezTo>
                  <a:pt x="80" y="30"/>
                  <a:pt x="80" y="30"/>
                  <a:pt x="80" y="30"/>
                </a:cubicBezTo>
                <a:cubicBezTo>
                  <a:pt x="447" y="30"/>
                  <a:pt x="447" y="30"/>
                  <a:pt x="447" y="30"/>
                </a:cubicBezTo>
                <a:lnTo>
                  <a:pt x="447" y="259"/>
                </a:lnTo>
                <a:close/>
                <a:moveTo>
                  <a:pt x="526" y="373"/>
                </a:moveTo>
                <a:cubicBezTo>
                  <a:pt x="1" y="373"/>
                  <a:pt x="1" y="373"/>
                  <a:pt x="1" y="373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82"/>
                  <a:pt x="6" y="394"/>
                  <a:pt x="12" y="394"/>
                </a:cubicBezTo>
                <a:cubicBezTo>
                  <a:pt x="515" y="394"/>
                  <a:pt x="515" y="394"/>
                  <a:pt x="515" y="394"/>
                </a:cubicBezTo>
                <a:cubicBezTo>
                  <a:pt x="521" y="394"/>
                  <a:pt x="527" y="382"/>
                  <a:pt x="527" y="376"/>
                </a:cubicBezTo>
                <a:lnTo>
                  <a:pt x="526" y="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14343" name="Group 10"/>
          <p:cNvGrpSpPr>
            <a:grpSpLocks/>
          </p:cNvGrpSpPr>
          <p:nvPr/>
        </p:nvGrpSpPr>
        <p:grpSpPr bwMode="auto">
          <a:xfrm>
            <a:off x="5840413" y="2701925"/>
            <a:ext cx="563562" cy="565150"/>
            <a:chOff x="0" y="0"/>
            <a:chExt cx="381" cy="381"/>
          </a:xfrm>
        </p:grpSpPr>
        <p:sp>
          <p:nvSpPr>
            <p:cNvPr id="14354" name="Freeform 11"/>
            <p:cNvSpPr>
              <a:spLocks noChangeArrowheads="1"/>
            </p:cNvSpPr>
            <p:nvPr/>
          </p:nvSpPr>
          <p:spPr bwMode="auto">
            <a:xfrm>
              <a:off x="0" y="23"/>
              <a:ext cx="362" cy="358"/>
            </a:xfrm>
            <a:custGeom>
              <a:avLst/>
              <a:gdLst>
                <a:gd name="T0" fmla="*/ 682 w 95"/>
                <a:gd name="T1" fmla="*/ 0 h 94"/>
                <a:gd name="T2" fmla="*/ 0 w 95"/>
                <a:gd name="T3" fmla="*/ 682 h 94"/>
                <a:gd name="T4" fmla="*/ 682 w 95"/>
                <a:gd name="T5" fmla="*/ 1363 h 94"/>
                <a:gd name="T6" fmla="*/ 1379 w 95"/>
                <a:gd name="T7" fmla="*/ 682 h 94"/>
                <a:gd name="T8" fmla="*/ 682 w 95"/>
                <a:gd name="T9" fmla="*/ 682 h 94"/>
                <a:gd name="T10" fmla="*/ 682 w 95"/>
                <a:gd name="T11" fmla="*/ 0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"/>
                <a:gd name="T19" fmla="*/ 0 h 94"/>
                <a:gd name="T20" fmla="*/ 95 w 95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" h="9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5" y="73"/>
                    <a:pt x="95" y="47"/>
                  </a:cubicBezTo>
                  <a:cubicBezTo>
                    <a:pt x="47" y="47"/>
                    <a:pt x="47" y="47"/>
                    <a:pt x="47" y="4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Freeform 12"/>
            <p:cNvSpPr>
              <a:spLocks noChangeArrowheads="1"/>
            </p:cNvSpPr>
            <p:nvPr/>
          </p:nvSpPr>
          <p:spPr bwMode="auto">
            <a:xfrm>
              <a:off x="202" y="0"/>
              <a:ext cx="179" cy="179"/>
            </a:xfrm>
            <a:custGeom>
              <a:avLst/>
              <a:gdLst>
                <a:gd name="T0" fmla="*/ 0 w 47"/>
                <a:gd name="T1" fmla="*/ 0 h 47"/>
                <a:gd name="T2" fmla="*/ 0 w 47"/>
                <a:gd name="T3" fmla="*/ 682 h 47"/>
                <a:gd name="T4" fmla="*/ 682 w 47"/>
                <a:gd name="T5" fmla="*/ 682 h 47"/>
                <a:gd name="T6" fmla="*/ 0 w 47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7"/>
                <a:gd name="T14" fmla="*/ 47 w 47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7">
                  <a:moveTo>
                    <a:pt x="0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21"/>
                    <a:pt x="26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4" name="组合 24"/>
          <p:cNvGrpSpPr>
            <a:grpSpLocks/>
          </p:cNvGrpSpPr>
          <p:nvPr/>
        </p:nvGrpSpPr>
        <p:grpSpPr bwMode="auto">
          <a:xfrm>
            <a:off x="6548438" y="1882775"/>
            <a:ext cx="414337" cy="579438"/>
            <a:chOff x="0" y="0"/>
            <a:chExt cx="553400" cy="774253"/>
          </a:xfrm>
        </p:grpSpPr>
        <p:sp>
          <p:nvSpPr>
            <p:cNvPr id="14352" name="Freeform 10"/>
            <p:cNvSpPr>
              <a:spLocks noChangeArrowheads="1"/>
            </p:cNvSpPr>
            <p:nvPr/>
          </p:nvSpPr>
          <p:spPr bwMode="auto">
            <a:xfrm>
              <a:off x="76156" y="0"/>
              <a:ext cx="309701" cy="142158"/>
            </a:xfrm>
            <a:custGeom>
              <a:avLst/>
              <a:gdLst>
                <a:gd name="T0" fmla="*/ 1649733869 w 50"/>
                <a:gd name="T1" fmla="*/ 840444277 h 23"/>
                <a:gd name="T2" fmla="*/ 1918294188 w 50"/>
                <a:gd name="T3" fmla="*/ 0 h 23"/>
                <a:gd name="T4" fmla="*/ 575486398 w 50"/>
                <a:gd name="T5" fmla="*/ 0 h 23"/>
                <a:gd name="T6" fmla="*/ 767315198 w 50"/>
                <a:gd name="T7" fmla="*/ 802240859 h 23"/>
                <a:gd name="T8" fmla="*/ 0 w 50"/>
                <a:gd name="T9" fmla="*/ 420225229 h 23"/>
                <a:gd name="T10" fmla="*/ 38365760 w 50"/>
                <a:gd name="T11" fmla="*/ 534829300 h 23"/>
                <a:gd name="T12" fmla="*/ 728949438 w 50"/>
                <a:gd name="T13" fmla="*/ 878647694 h 23"/>
                <a:gd name="T14" fmla="*/ 767315198 w 50"/>
                <a:gd name="T15" fmla="*/ 840444277 h 23"/>
                <a:gd name="T16" fmla="*/ 1649733869 w 50"/>
                <a:gd name="T17" fmla="*/ 840444277 h 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23"/>
                <a:gd name="T29" fmla="*/ 50 w 50"/>
                <a:gd name="T30" fmla="*/ 23 h 2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23">
                  <a:moveTo>
                    <a:pt x="43" y="22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7" y="17"/>
                    <a:pt x="8" y="8"/>
                    <a:pt x="0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11"/>
                    <a:pt x="16" y="20"/>
                    <a:pt x="19" y="23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Freeform 11"/>
            <p:cNvSpPr>
              <a:spLocks noEditPoints="1" noChangeArrowheads="1"/>
            </p:cNvSpPr>
            <p:nvPr/>
          </p:nvSpPr>
          <p:spPr bwMode="auto">
            <a:xfrm>
              <a:off x="0" y="142158"/>
              <a:ext cx="553400" cy="632095"/>
            </a:xfrm>
            <a:custGeom>
              <a:avLst/>
              <a:gdLst>
                <a:gd name="T0" fmla="*/ 2147483646 w 89"/>
                <a:gd name="T1" fmla="*/ 75323631 h 103"/>
                <a:gd name="T2" fmla="*/ 2147483646 w 89"/>
                <a:gd name="T3" fmla="*/ 75323631 h 103"/>
                <a:gd name="T4" fmla="*/ 1159895310 w 89"/>
                <a:gd name="T5" fmla="*/ 75323631 h 103"/>
                <a:gd name="T6" fmla="*/ 1198558694 w 89"/>
                <a:gd name="T7" fmla="*/ 0 h 103"/>
                <a:gd name="T8" fmla="*/ 618614148 w 89"/>
                <a:gd name="T9" fmla="*/ 0 h 103"/>
                <a:gd name="T10" fmla="*/ 541287380 w 89"/>
                <a:gd name="T11" fmla="*/ 75323631 h 103"/>
                <a:gd name="T12" fmla="*/ 850594454 w 89"/>
                <a:gd name="T13" fmla="*/ 188302942 h 103"/>
                <a:gd name="T14" fmla="*/ 1043905157 w 89"/>
                <a:gd name="T15" fmla="*/ 150641126 h 103"/>
                <a:gd name="T16" fmla="*/ 0 w 89"/>
                <a:gd name="T17" fmla="*/ 2147483646 h 103"/>
                <a:gd name="T18" fmla="*/ 1739846074 w 89"/>
                <a:gd name="T19" fmla="*/ 2147483646 h 103"/>
                <a:gd name="T20" fmla="*/ 2147483646 w 89"/>
                <a:gd name="T21" fmla="*/ 2147483646 h 103"/>
                <a:gd name="T22" fmla="*/ 2147483646 w 89"/>
                <a:gd name="T23" fmla="*/ 75323631 h 103"/>
                <a:gd name="T24" fmla="*/ 2147483646 w 89"/>
                <a:gd name="T25" fmla="*/ 2147483646 h 103"/>
                <a:gd name="T26" fmla="*/ 1894499611 w 89"/>
                <a:gd name="T27" fmla="*/ 2147483646 h 103"/>
                <a:gd name="T28" fmla="*/ 1894499611 w 89"/>
                <a:gd name="T29" fmla="*/ 2147483646 h 103"/>
                <a:gd name="T30" fmla="*/ 1585192537 w 89"/>
                <a:gd name="T31" fmla="*/ 2147483646 h 103"/>
                <a:gd name="T32" fmla="*/ 1585192537 w 89"/>
                <a:gd name="T33" fmla="*/ 2147483646 h 103"/>
                <a:gd name="T34" fmla="*/ 1237222079 w 89"/>
                <a:gd name="T35" fmla="*/ 2147483646 h 103"/>
                <a:gd name="T36" fmla="*/ 1043905157 w 89"/>
                <a:gd name="T37" fmla="*/ 2147483646 h 103"/>
                <a:gd name="T38" fmla="*/ 1043905157 w 89"/>
                <a:gd name="T39" fmla="*/ 2147483646 h 103"/>
                <a:gd name="T40" fmla="*/ 1314548847 w 89"/>
                <a:gd name="T41" fmla="*/ 2147483646 h 103"/>
                <a:gd name="T42" fmla="*/ 1314548847 w 89"/>
                <a:gd name="T43" fmla="*/ 2147483646 h 103"/>
                <a:gd name="T44" fmla="*/ 1430539000 w 89"/>
                <a:gd name="T45" fmla="*/ 2147483646 h 103"/>
                <a:gd name="T46" fmla="*/ 1739846074 w 89"/>
                <a:gd name="T47" fmla="*/ 2147483646 h 103"/>
                <a:gd name="T48" fmla="*/ 2010489764 w 89"/>
                <a:gd name="T49" fmla="*/ 2147483646 h 103"/>
                <a:gd name="T50" fmla="*/ 2126479917 w 89"/>
                <a:gd name="T51" fmla="*/ 2147483646 h 103"/>
                <a:gd name="T52" fmla="*/ 2010489764 w 89"/>
                <a:gd name="T53" fmla="*/ 2109006446 h 103"/>
                <a:gd name="T54" fmla="*/ 1662519306 w 89"/>
                <a:gd name="T55" fmla="*/ 1996027136 h 103"/>
                <a:gd name="T56" fmla="*/ 1237222079 w 89"/>
                <a:gd name="T57" fmla="*/ 1807724195 h 103"/>
                <a:gd name="T58" fmla="*/ 1121231926 w 89"/>
                <a:gd name="T59" fmla="*/ 1468773990 h 103"/>
                <a:gd name="T60" fmla="*/ 1275885463 w 89"/>
                <a:gd name="T61" fmla="*/ 1092161970 h 103"/>
                <a:gd name="T62" fmla="*/ 1585192537 w 89"/>
                <a:gd name="T63" fmla="*/ 941520845 h 103"/>
                <a:gd name="T64" fmla="*/ 1585192537 w 89"/>
                <a:gd name="T65" fmla="*/ 715556087 h 103"/>
                <a:gd name="T66" fmla="*/ 1894499611 w 89"/>
                <a:gd name="T67" fmla="*/ 715556087 h 103"/>
                <a:gd name="T68" fmla="*/ 1894499611 w 89"/>
                <a:gd name="T69" fmla="*/ 941520845 h 103"/>
                <a:gd name="T70" fmla="*/ 2147483646 w 89"/>
                <a:gd name="T71" fmla="*/ 1092161970 h 103"/>
                <a:gd name="T72" fmla="*/ 2147483646 w 89"/>
                <a:gd name="T73" fmla="*/ 1468773990 h 103"/>
                <a:gd name="T74" fmla="*/ 2147483646 w 89"/>
                <a:gd name="T75" fmla="*/ 1506435806 h 103"/>
                <a:gd name="T76" fmla="*/ 2087816533 w 89"/>
                <a:gd name="T77" fmla="*/ 1506435806 h 103"/>
                <a:gd name="T78" fmla="*/ 2087816533 w 89"/>
                <a:gd name="T79" fmla="*/ 1468773990 h 103"/>
                <a:gd name="T80" fmla="*/ 2010489764 w 89"/>
                <a:gd name="T81" fmla="*/ 1242809233 h 103"/>
                <a:gd name="T82" fmla="*/ 1739846074 w 89"/>
                <a:gd name="T83" fmla="*/ 1167485602 h 103"/>
                <a:gd name="T84" fmla="*/ 1469202384 w 89"/>
                <a:gd name="T85" fmla="*/ 1242809233 h 103"/>
                <a:gd name="T86" fmla="*/ 1391875616 w 89"/>
                <a:gd name="T87" fmla="*/ 1468773990 h 103"/>
                <a:gd name="T88" fmla="*/ 1469202384 w 89"/>
                <a:gd name="T89" fmla="*/ 1619415116 h 103"/>
                <a:gd name="T90" fmla="*/ 1778509458 w 89"/>
                <a:gd name="T91" fmla="*/ 1770062379 h 103"/>
                <a:gd name="T92" fmla="*/ 2147483646 w 89"/>
                <a:gd name="T93" fmla="*/ 1958365321 h 103"/>
                <a:gd name="T94" fmla="*/ 2147483646 w 89"/>
                <a:gd name="T95" fmla="*/ 2147483646 h 103"/>
                <a:gd name="T96" fmla="*/ 2147483646 w 89"/>
                <a:gd name="T97" fmla="*/ 2147483646 h 10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9"/>
                <a:gd name="T148" fmla="*/ 0 h 103"/>
                <a:gd name="T149" fmla="*/ 89 w 89"/>
                <a:gd name="T150" fmla="*/ 103 h 10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5" name="文本框 43"/>
          <p:cNvSpPr>
            <a:spLocks noChangeArrowheads="1"/>
          </p:cNvSpPr>
          <p:nvPr/>
        </p:nvSpPr>
        <p:spPr bwMode="auto">
          <a:xfrm>
            <a:off x="6081713" y="1152525"/>
            <a:ext cx="7540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414455"/>
                </a:solidFill>
                <a:sym typeface="Arial" panose="020B0604020202020204" pitchFamily="34" charset="0"/>
              </a:rPr>
              <a:t>45%</a:t>
            </a:r>
            <a:endParaRPr lang="zh-CN" altLang="en-US" sz="2400" b="1">
              <a:solidFill>
                <a:srgbClr val="414455"/>
              </a:solidFill>
              <a:sym typeface="Arial" panose="020B0604020202020204" pitchFamily="34" charset="0"/>
            </a:endParaRPr>
          </a:p>
        </p:txBody>
      </p:sp>
      <p:sp>
        <p:nvSpPr>
          <p:cNvPr id="15386" name="文本框 44"/>
          <p:cNvSpPr>
            <a:spLocks noChangeArrowheads="1"/>
          </p:cNvSpPr>
          <p:nvPr/>
        </p:nvSpPr>
        <p:spPr bwMode="auto">
          <a:xfrm>
            <a:off x="4873625" y="3117850"/>
            <a:ext cx="7524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414455"/>
                </a:solidFill>
                <a:sym typeface="Arial" panose="020B0604020202020204" pitchFamily="34" charset="0"/>
              </a:rPr>
              <a:t>68%</a:t>
            </a:r>
            <a:endParaRPr lang="zh-CN" altLang="en-US" sz="2400" b="1">
              <a:solidFill>
                <a:srgbClr val="414455"/>
              </a:solidFill>
              <a:sym typeface="Arial" panose="020B0604020202020204" pitchFamily="34" charset="0"/>
            </a:endParaRPr>
          </a:p>
        </p:txBody>
      </p:sp>
      <p:sp>
        <p:nvSpPr>
          <p:cNvPr id="15387" name="文本框 45"/>
          <p:cNvSpPr>
            <a:spLocks noChangeArrowheads="1"/>
          </p:cNvSpPr>
          <p:nvPr/>
        </p:nvSpPr>
        <p:spPr bwMode="auto">
          <a:xfrm>
            <a:off x="7605713" y="4257675"/>
            <a:ext cx="754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414455"/>
                </a:solidFill>
                <a:sym typeface="Arial" panose="020B0604020202020204" pitchFamily="34" charset="0"/>
              </a:rPr>
              <a:t>75%</a:t>
            </a:r>
            <a:endParaRPr lang="zh-CN" altLang="en-US" sz="2400" b="1">
              <a:solidFill>
                <a:srgbClr val="414455"/>
              </a:solidFill>
              <a:sym typeface="Arial" panose="020B0604020202020204" pitchFamily="34" charset="0"/>
            </a:endParaRPr>
          </a:p>
        </p:txBody>
      </p:sp>
      <p:sp>
        <p:nvSpPr>
          <p:cNvPr id="15388" name="TextBox 108"/>
          <p:cNvSpPr>
            <a:spLocks noChangeArrowheads="1"/>
          </p:cNvSpPr>
          <p:nvPr/>
        </p:nvSpPr>
        <p:spPr bwMode="auto">
          <a:xfrm>
            <a:off x="539750" y="266700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功能性问题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89" name="组合 31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14350" name="矩形 32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1" name="矩形 33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1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41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1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91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5" grpId="0" bldLvl="0" autoUpdateAnimBg="0"/>
      <p:bldP spid="15386" grpId="0" bldLvl="0" autoUpdateAnimBg="0"/>
      <p:bldP spid="15387" grpId="0" bldLvl="0" autoUpdateAnimBg="0"/>
      <p:bldP spid="15388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779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</a:t>
            </a:r>
            <a:endParaRPr lang="zh-CN" altLang="en-US"/>
          </a:p>
        </p:txBody>
      </p:sp>
      <p:grpSp>
        <p:nvGrpSpPr>
          <p:cNvPr id="5127" name="组合 11"/>
          <p:cNvGrpSpPr>
            <a:grpSpLocks/>
          </p:cNvGrpSpPr>
          <p:nvPr/>
        </p:nvGrpSpPr>
        <p:grpSpPr bwMode="auto">
          <a:xfrm>
            <a:off x="4105022" y="1663010"/>
            <a:ext cx="3620010" cy="530915"/>
            <a:chOff x="0" y="0"/>
            <a:chExt cx="3619876" cy="531606"/>
          </a:xfrm>
        </p:grpSpPr>
        <p:sp>
          <p:nvSpPr>
            <p:cNvPr id="4109" name="TextBox 4"/>
            <p:cNvSpPr>
              <a:spLocks noChangeArrowheads="1"/>
            </p:cNvSpPr>
            <p:nvPr/>
          </p:nvSpPr>
          <p:spPr bwMode="auto">
            <a:xfrm>
              <a:off x="0" y="0"/>
              <a:ext cx="2235144" cy="53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User Demand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4110" name="文本框 8"/>
            <p:cNvSpPr>
              <a:spLocks noChangeArrowheads="1"/>
            </p:cNvSpPr>
            <p:nvPr/>
          </p:nvSpPr>
          <p:spPr bwMode="auto">
            <a:xfrm>
              <a:off x="2250321" y="46166"/>
              <a:ext cx="1369555" cy="43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用户需求</a:t>
              </a:r>
            </a:p>
          </p:txBody>
        </p:sp>
      </p:grp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矩形 17"/>
          <p:cNvSpPr>
            <a:spLocks noChangeArrowheads="1"/>
          </p:cNvSpPr>
          <p:nvPr/>
        </p:nvSpPr>
        <p:spPr bwMode="auto">
          <a:xfrm>
            <a:off x="645785" y="1707678"/>
            <a:ext cx="7852430" cy="160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用户为广大音乐爱好者，网站管理者。网站管理者负责上传网站的教学视频以及发表相关的音乐信息。爱好者在登入网站后可以查看相关信息和音乐教学视频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广大音乐爱好者具备一定的音乐素养，并且水平不一致，对于视频和教程的难度需求可能不一样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维护人员应具备一定的计算机专业知识，能够上传视频文件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73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用户特点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74" name="组合 29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"/>
          <p:cNvGrpSpPr>
            <a:grpSpLocks/>
          </p:cNvGrpSpPr>
          <p:nvPr/>
        </p:nvGrpSpPr>
        <p:grpSpPr bwMode="auto">
          <a:xfrm>
            <a:off x="0" y="1130300"/>
            <a:ext cx="9144000" cy="381000"/>
            <a:chOff x="0" y="0"/>
            <a:chExt cx="9144000" cy="381000"/>
          </a:xfrm>
        </p:grpSpPr>
        <p:sp>
          <p:nvSpPr>
            <p:cNvPr id="6159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44000" cy="381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60" name="Rectangle 3"/>
            <p:cNvSpPr>
              <a:spLocks noChangeArrowheads="1"/>
            </p:cNvSpPr>
            <p:nvPr/>
          </p:nvSpPr>
          <p:spPr bwMode="auto">
            <a:xfrm>
              <a:off x="4610100" y="0"/>
              <a:ext cx="4533900" cy="381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7173" name="Straight Connector 5"/>
          <p:cNvSpPr>
            <a:spLocks noChangeShapeType="1"/>
          </p:cNvSpPr>
          <p:nvPr/>
        </p:nvSpPr>
        <p:spPr bwMode="auto">
          <a:xfrm>
            <a:off x="4600575" y="1720850"/>
            <a:ext cx="0" cy="2590800"/>
          </a:xfrm>
          <a:prstGeom prst="line">
            <a:avLst/>
          </a:prstGeom>
          <a:noFill/>
          <a:ln w="9525">
            <a:solidFill>
              <a:srgbClr val="D8D8D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4" name="组合 2"/>
          <p:cNvGrpSpPr>
            <a:grpSpLocks/>
          </p:cNvGrpSpPr>
          <p:nvPr/>
        </p:nvGrpSpPr>
        <p:grpSpPr bwMode="auto">
          <a:xfrm>
            <a:off x="0" y="4483100"/>
            <a:ext cx="9144000" cy="104775"/>
            <a:chOff x="0" y="0"/>
            <a:chExt cx="9144000" cy="104775"/>
          </a:xfrm>
        </p:grpSpPr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9144000" cy="104775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4610100" y="0"/>
              <a:ext cx="4533900" cy="104775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7177" name="Text Placeholder 5"/>
          <p:cNvSpPr>
            <a:spLocks noChangeArrowheads="1"/>
          </p:cNvSpPr>
          <p:nvPr/>
        </p:nvSpPr>
        <p:spPr bwMode="auto">
          <a:xfrm>
            <a:off x="4610100" y="1511300"/>
            <a:ext cx="40386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高优先级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1200" dirty="0"/>
              <a:t>查询课程，选择课程，学习课程，用户注册，用户登录</a:t>
            </a: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中优先级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1200" dirty="0"/>
              <a:t>生成学习记录，用户评论</a:t>
            </a:r>
            <a:endParaRPr lang="en-US" altLang="zh-CN" sz="1200" dirty="0"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低优先级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1200" dirty="0"/>
              <a:t>管理员管理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</a:pPr>
            <a:b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CN" altLang="en-US"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178" name="Text Placeholder 6"/>
          <p:cNvSpPr>
            <a:spLocks noChangeArrowheads="1"/>
          </p:cNvSpPr>
          <p:nvPr/>
        </p:nvSpPr>
        <p:spPr bwMode="auto">
          <a:xfrm>
            <a:off x="35624" y="1511300"/>
            <a:ext cx="4536376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用户登陆后能查看到相关的音乐教程，和音乐相关的信息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能有一个系统的学习教程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学习之后可以查看学习的历史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可以在论坛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版面参与讨论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（论坛版面嵌在教学版面中）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能实时为客户提供他们所关心音乐信息的查询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9" name="Text Placeholder 7"/>
          <p:cNvSpPr>
            <a:spLocks noChangeArrowheads="1"/>
          </p:cNvSpPr>
          <p:nvPr/>
        </p:nvSpPr>
        <p:spPr bwMode="auto">
          <a:xfrm>
            <a:off x="523875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180" name="Text Placeholder 8"/>
          <p:cNvSpPr>
            <a:spLocks noChangeArrowheads="1"/>
          </p:cNvSpPr>
          <p:nvPr/>
        </p:nvSpPr>
        <p:spPr bwMode="auto">
          <a:xfrm>
            <a:off x="4624388" y="1133475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需求等级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181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用户需求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182" name="组合 14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6155" name="矩形 15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6" name="矩形 16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EED04FD-2EC9-4ADB-B0F1-8552CD55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384" y="1139641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0038" indent="-3000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50875" indent="-2508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001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0017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00225" indent="-2000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574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146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718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29025" indent="-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20000"/>
              </a:spcBef>
            </a:pP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7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2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7" grpId="0" bldLvl="0" autoUpdateAnimBg="0"/>
      <p:bldP spid="7178" grpId="0" bldLvl="0" autoUpdateAnimBg="0"/>
      <p:bldP spid="7179" grpId="0" bldLvl="0" autoUpdateAnimBg="0"/>
      <p:bldP spid="7180" grpId="0" bldLvl="0" autoUpdateAnimBg="0"/>
      <p:bldP spid="7181" grpId="0" bldLvl="0" autoUpdateAnimBg="0"/>
      <p:bldP spid="17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80588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  <a:endParaRPr lang="zh-CN" altLang="en-US" dirty="0"/>
          </a:p>
        </p:txBody>
      </p:sp>
      <p:grpSp>
        <p:nvGrpSpPr>
          <p:cNvPr id="5127" name="组合 11"/>
          <p:cNvGrpSpPr>
            <a:grpSpLocks/>
          </p:cNvGrpSpPr>
          <p:nvPr/>
        </p:nvGrpSpPr>
        <p:grpSpPr bwMode="auto">
          <a:xfrm>
            <a:off x="4105022" y="1663010"/>
            <a:ext cx="3832931" cy="530915"/>
            <a:chOff x="0" y="0"/>
            <a:chExt cx="3832792" cy="531606"/>
          </a:xfrm>
        </p:grpSpPr>
        <p:sp>
          <p:nvSpPr>
            <p:cNvPr id="4109" name="TextBox 4"/>
            <p:cNvSpPr>
              <a:spLocks noChangeArrowheads="1"/>
            </p:cNvSpPr>
            <p:nvPr/>
          </p:nvSpPr>
          <p:spPr bwMode="auto">
            <a:xfrm>
              <a:off x="0" y="0"/>
              <a:ext cx="2449941" cy="531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Analogy Model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4110" name="文本框 8"/>
            <p:cNvSpPr>
              <a:spLocks noChangeArrowheads="1"/>
            </p:cNvSpPr>
            <p:nvPr/>
          </p:nvSpPr>
          <p:spPr bwMode="auto">
            <a:xfrm>
              <a:off x="2463236" y="46226"/>
              <a:ext cx="1369556" cy="43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分析模型</a:t>
              </a:r>
            </a:p>
          </p:txBody>
        </p:sp>
      </p:grp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30967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_8T~1K]6)({MUPAANV2OEMK">
            <a:extLst>
              <a:ext uri="{FF2B5EF4-FFF2-40B4-BE49-F238E27FC236}">
                <a16:creationId xmlns:a16="http://schemas.microsoft.com/office/drawing/2014/main" id="{95433672-27B1-48F7-A0C8-F10B9B09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8"/>
            <a:ext cx="4572000" cy="442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4" name="TextBox 102"/>
          <p:cNvSpPr>
            <a:spLocks noChangeArrowheads="1"/>
          </p:cNvSpPr>
          <p:nvPr/>
        </p:nvSpPr>
        <p:spPr bwMode="auto">
          <a:xfrm>
            <a:off x="1043706" y="4591722"/>
            <a:ext cx="3386138" cy="28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黑体" panose="02010600040101010101" pitchFamily="2" charset="-122"/>
              </a:rPr>
              <a:t>音乐教学论他系统层次图</a:t>
            </a:r>
          </a:p>
        </p:txBody>
      </p:sp>
      <p:sp>
        <p:nvSpPr>
          <p:cNvPr id="8236" name="TextBox 104"/>
          <p:cNvSpPr>
            <a:spLocks noChangeArrowheads="1"/>
          </p:cNvSpPr>
          <p:nvPr/>
        </p:nvSpPr>
        <p:spPr bwMode="auto">
          <a:xfrm>
            <a:off x="4932030" y="187246"/>
            <a:ext cx="2917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功能说明</a:t>
            </a:r>
          </a:p>
        </p:txBody>
      </p:sp>
      <p:sp>
        <p:nvSpPr>
          <p:cNvPr id="8237" name="TextBox 105"/>
          <p:cNvSpPr>
            <a:spLocks noChangeArrowheads="1"/>
          </p:cNvSpPr>
          <p:nvPr/>
        </p:nvSpPr>
        <p:spPr bwMode="auto">
          <a:xfrm>
            <a:off x="4716012" y="771600"/>
            <a:ext cx="4392366" cy="362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000" dirty="0"/>
              <a:t>功能说明：</a:t>
            </a:r>
          </a:p>
          <a:p>
            <a:r>
              <a:rPr lang="en-US" altLang="zh-CN" sz="1000" dirty="0"/>
              <a:t>A</a:t>
            </a:r>
            <a:r>
              <a:rPr lang="zh-CN" altLang="zh-CN" sz="1000" dirty="0"/>
              <a:t>）管理系统</a:t>
            </a:r>
          </a:p>
          <a:p>
            <a:pPr lvl="0"/>
            <a:r>
              <a:rPr lang="en-US" altLang="zh-CN" sz="1000" dirty="0"/>
              <a:t>  1. </a:t>
            </a:r>
            <a:r>
              <a:rPr lang="zh-CN" altLang="zh-CN" sz="1000" dirty="0"/>
              <a:t>用户信息管理：根据用户注册情况，对用户的有效信息进行管理</a:t>
            </a:r>
          </a:p>
          <a:p>
            <a:r>
              <a:rPr lang="zh-CN" altLang="zh-CN" sz="1000" dirty="0"/>
              <a:t>主要内容包括：新增用户、删除用户、更新用户信息等。</a:t>
            </a:r>
          </a:p>
          <a:p>
            <a:r>
              <a:rPr lang="zh-CN" altLang="zh-CN" sz="1000" dirty="0"/>
              <a:t>基本操作包括用户资料的增、删、改。</a:t>
            </a:r>
          </a:p>
          <a:p>
            <a:pPr lvl="0"/>
            <a:r>
              <a:rPr lang="en-US" altLang="zh-CN" sz="1000" dirty="0"/>
              <a:t>  2.</a:t>
            </a:r>
            <a:r>
              <a:rPr lang="zh-CN" altLang="zh-CN" sz="1000" dirty="0"/>
              <a:t>课程信息管理：管理员根据课程的实际情况，实时更新课程的有</a:t>
            </a:r>
            <a:r>
              <a:rPr lang="en-US" altLang="zh-CN" sz="1000" dirty="0"/>
              <a:t>       </a:t>
            </a:r>
            <a:r>
              <a:rPr lang="zh-CN" altLang="zh-CN" sz="1000" dirty="0"/>
              <a:t>效信息</a:t>
            </a:r>
          </a:p>
          <a:p>
            <a:r>
              <a:rPr lang="en-US" altLang="zh-CN" sz="1000" dirty="0"/>
              <a:t>  3.</a:t>
            </a:r>
            <a:r>
              <a:rPr lang="zh-CN" altLang="zh-CN" sz="1000" dirty="0"/>
              <a:t>主要内容包括：查看课程、增加课程、课程信息变更等。</a:t>
            </a:r>
          </a:p>
          <a:p>
            <a:r>
              <a:rPr lang="en-US" altLang="zh-CN" sz="1000" dirty="0"/>
              <a:t>  4.</a:t>
            </a:r>
            <a:r>
              <a:rPr lang="zh-CN" altLang="zh-CN" sz="1000" dirty="0"/>
              <a:t>基本操作包括课程信息的增、删、改。</a:t>
            </a:r>
          </a:p>
          <a:p>
            <a:r>
              <a:rPr lang="en-US" altLang="zh-CN" sz="1000" dirty="0"/>
              <a:t> </a:t>
            </a:r>
            <a:endParaRPr lang="zh-CN" altLang="zh-CN" sz="1000" dirty="0"/>
          </a:p>
          <a:p>
            <a:r>
              <a:rPr lang="en-US" altLang="zh-CN" sz="1000" dirty="0"/>
              <a:t>B</a:t>
            </a:r>
            <a:r>
              <a:rPr lang="zh-CN" altLang="zh-CN" sz="1000" dirty="0"/>
              <a:t>）学习系统</a:t>
            </a:r>
          </a:p>
          <a:p>
            <a:pPr lvl="0"/>
            <a:r>
              <a:rPr lang="en-US" altLang="zh-CN" sz="1000" dirty="0"/>
              <a:t>  1.</a:t>
            </a:r>
            <a:r>
              <a:rPr lang="zh-CN" altLang="zh-CN" sz="1000" dirty="0"/>
              <a:t>课程信息：用户可以查看课程信息，对课程进行选择、删除选择、反复浏览等操作。</a:t>
            </a:r>
          </a:p>
          <a:p>
            <a:r>
              <a:rPr lang="en-US" altLang="zh-CN" sz="1000" dirty="0"/>
              <a:t>  2.</a:t>
            </a:r>
            <a:r>
              <a:rPr lang="zh-CN" altLang="zh-CN" sz="1000" dirty="0"/>
              <a:t>基本操作包括客户资料的增、删。客户可以通过课程名称、课程</a:t>
            </a:r>
            <a:r>
              <a:rPr lang="en-US" altLang="zh-CN" sz="1000" dirty="0"/>
              <a:t>     </a:t>
            </a:r>
            <a:r>
              <a:rPr lang="zh-CN" altLang="zh-CN" sz="1000" dirty="0"/>
              <a:t>编号、课程类型等多种方式查询到所需课程并进行操作。</a:t>
            </a:r>
          </a:p>
          <a:p>
            <a:pPr lvl="0"/>
            <a:r>
              <a:rPr lang="en-US" altLang="zh-CN" sz="1000" dirty="0"/>
              <a:t>  3.</a:t>
            </a:r>
            <a:r>
              <a:rPr lang="zh-CN" altLang="zh-CN" sz="1000" dirty="0"/>
              <a:t>习记录：用户可以查看自己的学习记录。</a:t>
            </a:r>
          </a:p>
          <a:p>
            <a:pPr lvl="0"/>
            <a:r>
              <a:rPr lang="en-US" altLang="zh-CN" sz="1000" dirty="0"/>
              <a:t>  4.</a:t>
            </a:r>
            <a:r>
              <a:rPr lang="zh-CN" altLang="zh-CN" sz="1000" dirty="0"/>
              <a:t>学习：通过课程名称、课程编号、课程类型等多种方式查询到所需学习的课程，并且可以选择课程进行学习，可以反复观看。</a:t>
            </a:r>
            <a:endParaRPr lang="en-US" altLang="zh-CN" sz="1000" dirty="0"/>
          </a:p>
          <a:p>
            <a:pPr lvl="0"/>
            <a:endParaRPr lang="zh-CN" altLang="zh-CN" sz="1000" dirty="0"/>
          </a:p>
          <a:p>
            <a:r>
              <a:rPr lang="en-US" altLang="zh-CN" sz="1000" dirty="0"/>
              <a:t>C</a:t>
            </a:r>
            <a:r>
              <a:rPr lang="zh-CN" altLang="zh-CN" sz="1000" dirty="0"/>
              <a:t>）论坛系统</a:t>
            </a:r>
          </a:p>
          <a:p>
            <a:pPr lvl="0"/>
            <a:r>
              <a:rPr lang="en-US" altLang="zh-CN" sz="1000" dirty="0"/>
              <a:t>    1.</a:t>
            </a:r>
            <a:r>
              <a:rPr lang="zh-CN" altLang="zh-CN" sz="1000" dirty="0"/>
              <a:t>管理员可以通过管理系统管理已发布的帖子</a:t>
            </a:r>
          </a:p>
          <a:p>
            <a:pPr lvl="0"/>
            <a:r>
              <a:rPr lang="en-US" altLang="zh-CN" sz="1000" dirty="0"/>
              <a:t>    2.</a:t>
            </a:r>
            <a:r>
              <a:rPr lang="zh-CN" altLang="zh-CN" sz="1000" dirty="0"/>
              <a:t>管理员可以通过管理系统管理留言板，删除，修改一些发言。</a:t>
            </a:r>
          </a:p>
          <a:p>
            <a:pPr lvl="0"/>
            <a:r>
              <a:rPr lang="en-US" altLang="zh-CN" sz="1000" dirty="0"/>
              <a:t>    3.</a:t>
            </a:r>
            <a:r>
              <a:rPr lang="zh-CN" altLang="zh-CN" sz="1000" dirty="0"/>
              <a:t>论坛内可以让用户在其中交流。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100" dirty="0">
              <a:solidFill>
                <a:srgbClr val="0C0C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39750" y="266700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系统层次图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239" name="组合 46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7202" name="矩形 47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3" name="矩形 48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91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10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91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10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4" grpId="0" bldLvl="0" autoUpdateAnimBg="0"/>
      <p:bldP spid="8236" grpId="0" bldLvl="0" autoUpdateAnimBg="0"/>
      <p:bldP spid="8237" grpId="0" bldLvl="0" autoUpdateAnimBg="0"/>
      <p:bldP spid="8238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@T59KFIK31`_VQB@YM78VB">
            <a:extLst>
              <a:ext uri="{FF2B5EF4-FFF2-40B4-BE49-F238E27FC236}">
                <a16:creationId xmlns:a16="http://schemas.microsoft.com/office/drawing/2014/main" id="{64E33EAE-5A19-4AAE-BDDF-27A75281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54" y="547957"/>
            <a:ext cx="1728144" cy="427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业务流程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219" name="组合 14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8200" name="矩形 15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01" name="矩形 16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051" name="Picture 3" descr="NST07[3(DH5@$~VF)VZ{%`0">
            <a:extLst>
              <a:ext uri="{FF2B5EF4-FFF2-40B4-BE49-F238E27FC236}">
                <a16:creationId xmlns:a16="http://schemas.microsoft.com/office/drawing/2014/main" id="{ABB4468F-9887-44F4-9A04-B80F6041D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393"/>
            <a:ext cx="3726436" cy="495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DB4828-B45A-4DB1-A834-A4624A512B07}"/>
              </a:ext>
            </a:extLst>
          </p:cNvPr>
          <p:cNvSpPr txBox="1"/>
          <p:nvPr/>
        </p:nvSpPr>
        <p:spPr>
          <a:xfrm>
            <a:off x="3131880" y="1275642"/>
            <a:ext cx="288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音乐教学业务流程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5B147D-0951-41CA-9675-03AD9D8E4E5C}"/>
              </a:ext>
            </a:extLst>
          </p:cNvPr>
          <p:cNvSpPr txBox="1"/>
          <p:nvPr/>
        </p:nvSpPr>
        <p:spPr>
          <a:xfrm>
            <a:off x="8172300" y="1347648"/>
            <a:ext cx="288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音乐论坛业务流程</a:t>
            </a: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数据流图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282" name="组合 68"/>
          <p:cNvGrpSpPr>
            <a:grpSpLocks/>
          </p:cNvGrpSpPr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9227" name="矩形 69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8" name="矩形 70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074" name="Picture 2" descr="%_W]B0R08VRH7}0[0$ZO4OR">
            <a:extLst>
              <a:ext uri="{FF2B5EF4-FFF2-40B4-BE49-F238E27FC236}">
                <a16:creationId xmlns:a16="http://schemas.microsoft.com/office/drawing/2014/main" id="{D3B17BFE-E89A-4D95-B0F4-BD7D19838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9" y="1131630"/>
            <a:ext cx="8219065" cy="208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709A26-9694-448E-988A-23E92549CB56}"/>
              </a:ext>
            </a:extLst>
          </p:cNvPr>
          <p:cNvSpPr txBox="1"/>
          <p:nvPr/>
        </p:nvSpPr>
        <p:spPr>
          <a:xfrm>
            <a:off x="3275892" y="4011870"/>
            <a:ext cx="338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/>
              <a:t>音乐论坛系统数据流图（</a:t>
            </a:r>
            <a:r>
              <a:rPr lang="en-US" altLang="zh-CN" sz="1400" dirty="0"/>
              <a:t>0</a:t>
            </a:r>
            <a:r>
              <a:rPr lang="zh-CN" altLang="zh-CN" sz="1400" dirty="0"/>
              <a:t>层）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B37824-08B8-4720-9448-3B103A2630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2411" y="505809"/>
            <a:ext cx="483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400" tmFilter="0,0; .5, 1; 1, 1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" grpId="0" bldLvl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Pages>0</Pages>
  <Words>1081</Words>
  <Characters>0</Characters>
  <Application>Microsoft Office PowerPoint</Application>
  <DocSecurity>0</DocSecurity>
  <PresentationFormat>全屏显示(16:9)</PresentationFormat>
  <Lines>0</Lines>
  <Paragraphs>199</Paragraphs>
  <Slides>20</Slides>
  <Notes>20</Notes>
  <HiddenSlides>0</HiddenSlides>
  <MMClips>1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华文黑体</vt:lpstr>
      <vt:lpstr>宋体</vt:lpstr>
      <vt:lpstr>微软雅黑</vt:lpstr>
      <vt:lpstr>Arial</vt:lpstr>
      <vt:lpstr>Calibri</vt:lpstr>
      <vt:lpstr>Impact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>PPT之家www.52ppt.com; PPT之家</cp:keywords>
  <dc:description>http://www.52ppt.com</dc:description>
  <cp:lastModifiedBy>zhao xu</cp:lastModifiedBy>
  <cp:revision>19</cp:revision>
  <dcterms:created xsi:type="dcterms:W3CDTF">2014-09-01T11:16:00Z</dcterms:created>
  <dcterms:modified xsi:type="dcterms:W3CDTF">2018-10-18T00:23:36Z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