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6" r:id="rId12"/>
    <p:sldId id="267" r:id="rId13"/>
    <p:sldId id="268" r:id="rId14"/>
    <p:sldId id="271" r:id="rId15"/>
    <p:sldId id="269" r:id="rId16"/>
    <p:sldId id="270" r:id="rId17"/>
  </p:sldIdLst>
  <p:sldSz cx="10080625" cy="5670550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新細明體" pitchFamily="18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日期版面配置區 2"/>
          <p:cNvSpPr txBox="1">
            <a:spLocks noGrp="1"/>
          </p:cNvSpPr>
          <p:nvPr>
            <p:ph type="dt" idx="1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新細明體" pitchFamily="18"/>
              </a:defRPr>
            </a:lvl1pPr>
          </a:lstStyle>
          <a:p>
            <a:pPr lvl="0"/>
            <a:fld id="{331062C7-2560-4348-BA0E-70C84E788082}" type="datetime1">
              <a:rPr lang="en-US"/>
              <a:pPr lvl="0"/>
              <a:t>1/5/2021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573091" y="1336679"/>
            <a:ext cx="6413501" cy="3608386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備忘稿版面配置區 4"/>
          <p:cNvSpPr txBox="1">
            <a:spLocks noGrp="1"/>
          </p:cNvSpPr>
          <p:nvPr>
            <p:ph type="body" sz="quarter" idx="3"/>
          </p:nvPr>
        </p:nvSpPr>
        <p:spPr>
          <a:xfrm>
            <a:off x="755651" y="5145091"/>
            <a:ext cx="6048371" cy="42100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zh-TW"/>
              <a:t>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/>
          </a:p>
        </p:txBody>
      </p:sp>
      <p:sp>
        <p:nvSpPr>
          <p:cNvPr id="6" name="頁尾版面配置區 5"/>
          <p:cNvSpPr txBox="1">
            <a:spLocks noGrp="1"/>
          </p:cNvSpPr>
          <p:nvPr>
            <p:ph type="ftr" sz="quarter" idx="4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新細明體" pitchFamily="18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新細明體" pitchFamily="18"/>
              </a:defRPr>
            </a:lvl1pPr>
          </a:lstStyle>
          <a:p>
            <a:pPr lvl="0"/>
            <a:fld id="{F7C67304-08BA-4340-888F-6CB8482FCA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2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TW" sz="1200" b="0" i="0" u="none" strike="noStrike" kern="1200" cap="none" spc="0" baseline="0">
        <a:solidFill>
          <a:srgbClr val="000000"/>
        </a:solidFill>
        <a:uFillTx/>
        <a:latin typeface="Calibri"/>
        <a:ea typeface="新細明體" pitchFamily="18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TW" sz="1200" b="0" i="0" u="none" strike="noStrike" kern="1200" cap="none" spc="0" baseline="0">
        <a:solidFill>
          <a:srgbClr val="000000"/>
        </a:solidFill>
        <a:uFillTx/>
        <a:latin typeface="Calibri"/>
        <a:ea typeface="新細明體" pitchFamily="18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TW" sz="1200" b="0" i="0" u="none" strike="noStrike" kern="1200" cap="none" spc="0" baseline="0">
        <a:solidFill>
          <a:srgbClr val="000000"/>
        </a:solidFill>
        <a:uFillTx/>
        <a:latin typeface="Calibri"/>
        <a:ea typeface="新細明體" pitchFamily="18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TW" sz="1200" b="0" i="0" u="none" strike="noStrike" kern="1200" cap="none" spc="0" baseline="0">
        <a:solidFill>
          <a:srgbClr val="000000"/>
        </a:solidFill>
        <a:uFillTx/>
        <a:latin typeface="Calibri"/>
        <a:ea typeface="新細明體" pitchFamily="18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TW" sz="1200" b="0" i="0" u="none" strike="noStrike" kern="1200" cap="none" spc="0" baseline="0">
        <a:solidFill>
          <a:srgbClr val="000000"/>
        </a:solidFill>
        <a:uFillTx/>
        <a:latin typeface="Calibri"/>
        <a:ea typeface="新細明體" pitchFamily="1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 txBox="1"/>
          <p:nvPr/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1E86434-2E77-4595-BB0D-CD1EE7A356DA}" type="slidenum">
              <a:t>8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新細明體" pitchFamily="1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456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503998" y="2376004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1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80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5711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638041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5039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5711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6638041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55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456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>
          <a:xfrm>
            <a:off x="503998" y="2376004"/>
            <a:ext cx="9071643" cy="2753999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87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9071643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131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80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7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503998" y="810002"/>
            <a:ext cx="9071643" cy="6008760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19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0046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100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7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503998" y="2376004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959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052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5711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638041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5039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5711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6638041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723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5969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11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971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426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0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314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503998" y="810002"/>
            <a:ext cx="9071643" cy="6008760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67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817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10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332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503998" y="2376004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714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584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5711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638041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5039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5711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6638041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977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385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>
          <a:xfrm>
            <a:off x="503998" y="2376004"/>
            <a:ext cx="9071643" cy="2753999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032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9071643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6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319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19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371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503998" y="810002"/>
            <a:ext cx="9071643" cy="6008760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819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332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547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804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503998" y="2376004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540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904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5711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638041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5039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5711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6638041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3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9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503998" y="810002"/>
            <a:ext cx="9071643" cy="6008760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4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0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1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1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zh-TW"/>
              <a:t>請按這裡編輯題名文字格式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503998" y="2376004"/>
            <a:ext cx="9071643" cy="2753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zh-TW"/>
              <a:t>請按這裡編輯大綱文字格式</a:t>
            </a:r>
            <a:endParaRPr lang="en-US"/>
          </a:p>
          <a:p>
            <a:pPr lvl="1"/>
            <a:r>
              <a:rPr lang="zh-TW"/>
              <a:t>第二個大綱層次</a:t>
            </a:r>
            <a:endParaRPr lang="en-US"/>
          </a:p>
          <a:p>
            <a:pPr lvl="2"/>
            <a:r>
              <a:rPr lang="zh-TW"/>
              <a:t>第三個大綱層次</a:t>
            </a:r>
            <a:endParaRPr lang="en-US"/>
          </a:p>
          <a:p>
            <a:pPr lvl="3"/>
            <a:r>
              <a:rPr lang="zh-TW"/>
              <a:t>第四個大綱層次</a:t>
            </a:r>
            <a:endParaRPr lang="en-US"/>
          </a:p>
          <a:p>
            <a:pPr lvl="4"/>
            <a:r>
              <a:rPr lang="zh-TW"/>
              <a:t>第五個大綱層次</a:t>
            </a:r>
            <a:endParaRPr lang="en-US"/>
          </a:p>
          <a:p>
            <a:pPr lvl="5"/>
            <a:r>
              <a:rPr lang="zh-TW"/>
              <a:t>第六個大綱層次</a:t>
            </a:r>
            <a:endParaRPr lang="en-US"/>
          </a:p>
          <a:p>
            <a:pPr lvl="6"/>
            <a:r>
              <a:rPr lang="zh-TW"/>
              <a:t>第七個大綱層次</a:t>
            </a:r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5164924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&lt;日期/時間&gt;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5164924"/>
            <a:ext cx="3194995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&lt;頁尾&gt;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5164924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fld id="{6BDB1ED8-1413-4D8A-A257-E97F7ED52BF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zh-TW" sz="4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1pPr>
    </p:titleStyle>
    <p:bodyStyle>
      <a:lvl1pPr marL="431999" marR="0" lvl="0" indent="-323999" algn="l" defTabSz="914400" rtl="0" fontAlgn="auto" hangingPunct="1">
        <a:lnSpc>
          <a:spcPct val="90000"/>
        </a:lnSpc>
        <a:spcBef>
          <a:spcPts val="141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29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1pPr>
      <a:lvl2pPr marL="863998" marR="0" lvl="1" indent="-323999" algn="l" defTabSz="914400" rtl="0" fontAlgn="auto" hangingPunct="1">
        <a:lnSpc>
          <a:spcPct val="90000"/>
        </a:lnSpc>
        <a:spcBef>
          <a:spcPts val="1135"/>
        </a:spcBef>
        <a:spcAft>
          <a:spcPts val="0"/>
        </a:spcAft>
        <a:buClr>
          <a:srgbClr val="FFFFFF"/>
        </a:buClr>
        <a:buSzPct val="75000"/>
        <a:buFont typeface="Symbol"/>
        <a:buChar char=""/>
        <a:tabLst/>
        <a:defRPr lang="zh-TW" sz="22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2pPr>
      <a:lvl3pPr marL="1295997" marR="0" lvl="2" indent="-287999" algn="l" defTabSz="914400" rtl="0" fontAlgn="auto" hangingPunct="1">
        <a:lnSpc>
          <a:spcPct val="90000"/>
        </a:lnSpc>
        <a:spcBef>
          <a:spcPts val="850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7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3pPr>
      <a:lvl4pPr marL="1727996" marR="0" lvl="3" indent="-215999" algn="l" defTabSz="914400" rtl="0" fontAlgn="auto" hangingPunct="1">
        <a:lnSpc>
          <a:spcPct val="90000"/>
        </a:lnSpc>
        <a:spcBef>
          <a:spcPts val="565"/>
        </a:spcBef>
        <a:spcAft>
          <a:spcPts val="0"/>
        </a:spcAft>
        <a:buClr>
          <a:srgbClr val="FFFFFF"/>
        </a:buClr>
        <a:buSzPct val="75000"/>
        <a:buFont typeface="Symbol"/>
        <a:buChar char="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4pPr>
      <a:lvl5pPr marL="2159995" marR="0" lvl="4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5pPr>
      <a:lvl6pPr marL="2592003" marR="0" lvl="5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6pPr>
      <a:lvl7pPr marL="3024003" marR="0" lvl="6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zh-TW"/>
              <a:t>請按這裡編輯題名文字格式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zh-TW"/>
              <a:t>請按這裡編輯大綱文字格式</a:t>
            </a:r>
            <a:endParaRPr lang="en-US"/>
          </a:p>
          <a:p>
            <a:pPr lvl="1"/>
            <a:r>
              <a:rPr lang="zh-TW"/>
              <a:t>第二個大綱層次</a:t>
            </a:r>
            <a:endParaRPr lang="en-US"/>
          </a:p>
          <a:p>
            <a:pPr lvl="2"/>
            <a:r>
              <a:rPr lang="zh-TW"/>
              <a:t>第三個大綱層次</a:t>
            </a:r>
            <a:endParaRPr lang="en-US"/>
          </a:p>
          <a:p>
            <a:pPr lvl="3"/>
            <a:r>
              <a:rPr lang="zh-TW"/>
              <a:t>第四個大綱層次</a:t>
            </a:r>
            <a:endParaRPr lang="en-US"/>
          </a:p>
          <a:p>
            <a:pPr lvl="4"/>
            <a:r>
              <a:rPr lang="zh-TW"/>
              <a:t>第五個大綱層次</a:t>
            </a:r>
            <a:endParaRPr lang="en-US"/>
          </a:p>
          <a:p>
            <a:pPr lvl="5"/>
            <a:r>
              <a:rPr lang="zh-TW"/>
              <a:t>第六個大綱層次</a:t>
            </a:r>
            <a:endParaRPr lang="en-US"/>
          </a:p>
          <a:p>
            <a:pPr lvl="6"/>
            <a:r>
              <a:rPr lang="zh-TW"/>
              <a:t>第七個大綱層次</a:t>
            </a:r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5165281"/>
            <a:ext cx="2348279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&lt;日期/時間&gt;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5165281"/>
            <a:ext cx="3194995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&lt;頁尾&gt;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5165281"/>
            <a:ext cx="2348279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fld id="{6652196D-98BB-402E-AB82-BBB85410994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zh-TW" sz="33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431999" marR="0" lvl="0" indent="-323999" algn="l" defTabSz="914400" rtl="0" fontAlgn="auto" hangingPunct="1">
        <a:lnSpc>
          <a:spcPct val="90000"/>
        </a:lnSpc>
        <a:spcBef>
          <a:spcPts val="1060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863998" marR="0" lvl="1" indent="-323999" algn="l" defTabSz="914400" rtl="0" fontAlgn="auto" hangingPunct="1">
        <a:lnSpc>
          <a:spcPct val="90000"/>
        </a:lnSpc>
        <a:spcBef>
          <a:spcPts val="850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zh-TW" sz="21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1295997" marR="0" lvl="2" indent="-287999" algn="l" defTabSz="914400" rtl="0" fontAlgn="auto" hangingPunct="1">
        <a:lnSpc>
          <a:spcPct val="90000"/>
        </a:lnSpc>
        <a:spcBef>
          <a:spcPts val="640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727996" marR="0" lvl="3" indent="-215999" algn="l" defTabSz="914400" rtl="0" fontAlgn="auto" hangingPunct="1">
        <a:lnSpc>
          <a:spcPct val="90000"/>
        </a:lnSpc>
        <a:spcBef>
          <a:spcPts val="425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2159995" marR="0" lvl="4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2592003" marR="0" lvl="5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3024003" marR="0" lvl="6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zh-TW"/>
              <a:t>請按這裡編輯題名文字格式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503998" y="2376004"/>
            <a:ext cx="9071643" cy="2753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zh-TW"/>
              <a:t>請按這裡編輯大綱文字格式</a:t>
            </a:r>
            <a:endParaRPr lang="en-US"/>
          </a:p>
          <a:p>
            <a:pPr lvl="1"/>
            <a:r>
              <a:rPr lang="zh-TW"/>
              <a:t>第二個大綱層次</a:t>
            </a:r>
            <a:endParaRPr lang="en-US"/>
          </a:p>
          <a:p>
            <a:pPr lvl="2"/>
            <a:r>
              <a:rPr lang="zh-TW"/>
              <a:t>第三個大綱層次</a:t>
            </a:r>
            <a:endParaRPr lang="en-US"/>
          </a:p>
          <a:p>
            <a:pPr lvl="3"/>
            <a:r>
              <a:rPr lang="zh-TW"/>
              <a:t>第四個大綱層次</a:t>
            </a:r>
            <a:endParaRPr lang="en-US"/>
          </a:p>
          <a:p>
            <a:pPr lvl="4"/>
            <a:r>
              <a:rPr lang="zh-TW"/>
              <a:t>第五個大綱層次</a:t>
            </a:r>
            <a:endParaRPr lang="en-US"/>
          </a:p>
          <a:p>
            <a:pPr lvl="5"/>
            <a:r>
              <a:rPr lang="zh-TW"/>
              <a:t>第六個大綱層次</a:t>
            </a:r>
            <a:endParaRPr lang="en-US"/>
          </a:p>
          <a:p>
            <a:pPr lvl="6"/>
            <a:r>
              <a:rPr lang="zh-TW"/>
              <a:t>第七個大綱層次</a:t>
            </a:r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5164924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&lt;日期/時間&gt;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5164924"/>
            <a:ext cx="3194995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&lt;頁尾&gt;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5164924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fld id="{C58FB8AD-64BE-4A13-9E69-29B293FB8CD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zh-TW" sz="4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1pPr>
    </p:titleStyle>
    <p:bodyStyle>
      <a:lvl1pPr marL="431999" marR="0" lvl="0" indent="-323999" algn="l" defTabSz="914400" rtl="0" fontAlgn="auto" hangingPunct="1">
        <a:lnSpc>
          <a:spcPct val="90000"/>
        </a:lnSpc>
        <a:spcBef>
          <a:spcPts val="141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29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1pPr>
      <a:lvl2pPr marL="863998" marR="0" lvl="1" indent="-323999" algn="l" defTabSz="914400" rtl="0" fontAlgn="auto" hangingPunct="1">
        <a:lnSpc>
          <a:spcPct val="90000"/>
        </a:lnSpc>
        <a:spcBef>
          <a:spcPts val="1135"/>
        </a:spcBef>
        <a:spcAft>
          <a:spcPts val="0"/>
        </a:spcAft>
        <a:buClr>
          <a:srgbClr val="FFFFFF"/>
        </a:buClr>
        <a:buSzPct val="75000"/>
        <a:buFont typeface="Symbol"/>
        <a:buChar char=""/>
        <a:tabLst/>
        <a:defRPr lang="zh-TW" sz="22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2pPr>
      <a:lvl3pPr marL="1295997" marR="0" lvl="2" indent="-287999" algn="l" defTabSz="914400" rtl="0" fontAlgn="auto" hangingPunct="1">
        <a:lnSpc>
          <a:spcPct val="90000"/>
        </a:lnSpc>
        <a:spcBef>
          <a:spcPts val="850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7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3pPr>
      <a:lvl4pPr marL="1727996" marR="0" lvl="3" indent="-215999" algn="l" defTabSz="914400" rtl="0" fontAlgn="auto" hangingPunct="1">
        <a:lnSpc>
          <a:spcPct val="90000"/>
        </a:lnSpc>
        <a:spcBef>
          <a:spcPts val="565"/>
        </a:spcBef>
        <a:spcAft>
          <a:spcPts val="0"/>
        </a:spcAft>
        <a:buClr>
          <a:srgbClr val="FFFFFF"/>
        </a:buClr>
        <a:buSzPct val="75000"/>
        <a:buFont typeface="Symbol"/>
        <a:buChar char="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4pPr>
      <a:lvl5pPr marL="2159995" marR="0" lvl="4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5pPr>
      <a:lvl6pPr marL="2592003" marR="0" lvl="5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6pPr>
      <a:lvl7pPr marL="3024003" marR="0" lvl="6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zh-TW"/>
              <a:t>請按這裡編輯題名文字格式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zh-TW"/>
              <a:t>請按這裡編輯大綱文字格式</a:t>
            </a:r>
            <a:endParaRPr lang="en-US"/>
          </a:p>
          <a:p>
            <a:pPr lvl="1"/>
            <a:r>
              <a:rPr lang="zh-TW"/>
              <a:t>第二個大綱層次</a:t>
            </a:r>
            <a:endParaRPr lang="en-US"/>
          </a:p>
          <a:p>
            <a:pPr lvl="2"/>
            <a:r>
              <a:rPr lang="zh-TW"/>
              <a:t>第三個大綱層次</a:t>
            </a:r>
            <a:endParaRPr lang="en-US"/>
          </a:p>
          <a:p>
            <a:pPr lvl="3"/>
            <a:r>
              <a:rPr lang="zh-TW"/>
              <a:t>第四個大綱層次</a:t>
            </a:r>
            <a:endParaRPr lang="en-US"/>
          </a:p>
          <a:p>
            <a:pPr lvl="4"/>
            <a:r>
              <a:rPr lang="zh-TW"/>
              <a:t>第五個大綱層次</a:t>
            </a:r>
            <a:endParaRPr lang="en-US"/>
          </a:p>
          <a:p>
            <a:pPr lvl="5"/>
            <a:r>
              <a:rPr lang="zh-TW"/>
              <a:t>第六個大綱層次</a:t>
            </a:r>
            <a:endParaRPr lang="en-US"/>
          </a:p>
          <a:p>
            <a:pPr lvl="6"/>
            <a:r>
              <a:rPr lang="zh-TW"/>
              <a:t>第七個大綱層次</a:t>
            </a:r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5165281"/>
            <a:ext cx="2348279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&lt;日期/時間&gt;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5165281"/>
            <a:ext cx="3194995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&lt;頁尾&gt;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5165281"/>
            <a:ext cx="2348279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fld id="{2D4014B4-8347-4FB6-AB9E-4B2FC7E1117C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zh-TW" sz="33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431999" marR="0" lvl="0" indent="-323999" algn="l" defTabSz="914400" rtl="0" fontAlgn="auto" hangingPunct="1">
        <a:lnSpc>
          <a:spcPct val="90000"/>
        </a:lnSpc>
        <a:spcBef>
          <a:spcPts val="1060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863998" marR="0" lvl="1" indent="-323999" algn="l" defTabSz="914400" rtl="0" fontAlgn="auto" hangingPunct="1">
        <a:lnSpc>
          <a:spcPct val="90000"/>
        </a:lnSpc>
        <a:spcBef>
          <a:spcPts val="850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zh-TW" sz="21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1295997" marR="0" lvl="2" indent="-287999" algn="l" defTabSz="914400" rtl="0" fontAlgn="auto" hangingPunct="1">
        <a:lnSpc>
          <a:spcPct val="90000"/>
        </a:lnSpc>
        <a:spcBef>
          <a:spcPts val="640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727996" marR="0" lvl="3" indent="-215999" algn="l" defTabSz="914400" rtl="0" fontAlgn="auto" hangingPunct="1">
        <a:lnSpc>
          <a:spcPct val="90000"/>
        </a:lnSpc>
        <a:spcBef>
          <a:spcPts val="425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2159995" marR="0" lvl="4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2592003" marR="0" lvl="5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3024003" marR="0" lvl="6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810002"/>
            <a:ext cx="9071643" cy="1295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4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電影評論分析</a:t>
            </a:r>
            <a:endParaRPr lang="en-US" sz="4400" b="0" i="0" u="none" strike="noStrike" kern="1200" cap="none" spc="-1" baseline="0">
              <a:solidFill>
                <a:srgbClr val="FFFFFF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503998" y="2715045"/>
            <a:ext cx="9071643" cy="2753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Potato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-1" baseline="0">
              <a:solidFill>
                <a:srgbClr val="FFFFFF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楊家明</a:t>
            </a:r>
            <a:r>
              <a:rPr lang="en-US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/40647003S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鍾暿峒</a:t>
            </a:r>
            <a:r>
              <a:rPr lang="en-US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/40647004S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劉怡萱</a:t>
            </a:r>
            <a:r>
              <a:rPr lang="en-US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/40647012S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偕為昭</a:t>
            </a:r>
            <a:r>
              <a:rPr lang="en-US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/40647021S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2CCF69B-6B26-4E5E-9E8E-B9410542A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64" y="1282837"/>
            <a:ext cx="7520778" cy="3740493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A71A5AD0-AACE-4D43-95C1-1277DD003E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490" y="359626"/>
            <a:ext cx="9071643" cy="575187"/>
          </a:xfrm>
        </p:spPr>
        <p:txBody>
          <a:bodyPr/>
          <a:lstStyle/>
          <a:p>
            <a:pPr lvl="0"/>
            <a:r>
              <a:rPr lang="en-US" sz="2800" spc="0" dirty="0">
                <a:solidFill>
                  <a:srgbClr val="000000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450378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A71A5AD0-AACE-4D43-95C1-1277DD003E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490" y="359626"/>
            <a:ext cx="9071643" cy="575187"/>
          </a:xfrm>
        </p:spPr>
        <p:txBody>
          <a:bodyPr/>
          <a:lstStyle/>
          <a:p>
            <a:pPr lvl="0"/>
            <a:r>
              <a:rPr lang="en-US" sz="2800" spc="0" dirty="0">
                <a:solidFill>
                  <a:srgbClr val="000000"/>
                </a:solidFill>
              </a:rPr>
              <a:t>code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560E1E2-3EC5-499A-A25E-B39B141CB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66" y="934813"/>
            <a:ext cx="6843230" cy="4377899"/>
          </a:xfrm>
        </p:spPr>
      </p:pic>
    </p:spTree>
    <p:extLst>
      <p:ext uri="{BB962C8B-B14F-4D97-AF65-F5344CB8AC3E}">
        <p14:creationId xmlns:p14="http://schemas.microsoft.com/office/powerpoint/2010/main" val="102815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6048375"/>
          </a:xfrm>
        </p:spPr>
      </p:pic>
    </p:spTree>
    <p:extLst>
      <p:ext uri="{BB962C8B-B14F-4D97-AF65-F5344CB8AC3E}">
        <p14:creationId xmlns:p14="http://schemas.microsoft.com/office/powerpoint/2010/main" val="2796261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6048375"/>
          </a:xfrm>
        </p:spPr>
      </p:pic>
    </p:spTree>
    <p:extLst>
      <p:ext uri="{BB962C8B-B14F-4D97-AF65-F5344CB8AC3E}">
        <p14:creationId xmlns:p14="http://schemas.microsoft.com/office/powerpoint/2010/main" val="198416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What is the problem?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這個題目是什麼，它能解決什麼問題？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爬取影評來分析人們對每部電影的評價</a:t>
            </a:r>
            <a:endParaRPr lang="en-US" sz="2400" b="0" i="0" u="none" strike="noStrike" kern="1200" cap="none" spc="-1" baseline="0">
              <a:solidFill>
                <a:srgbClr val="1E1C11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能夠讓觀影者在觀影前大致理解大眾對此部電影的看法</a:t>
            </a:r>
            <a:endParaRPr lang="en-US" sz="1800" b="0" i="0" u="none" strike="noStrike" kern="1200" cap="none" spc="0" baseline="0">
              <a:solidFill>
                <a:srgbClr val="1E1C11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Why this is important?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這個題目的緣起動機是什麼？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你注意到什麼需求、現象、問題？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為什麼這個問題值得被解決？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1E1C11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 </a:t>
            </a:r>
            <a:r>
              <a:rPr lang="zh-TW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時常被電影預告所吸引，真正進電影院看或是線上看的時候卻踩雷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 </a:t>
            </a:r>
            <a:r>
              <a:rPr lang="zh-TW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因此我們希望能透過大部分人對此部電影的評價來作為是否觀影的</a:t>
            </a:r>
            <a:endParaRPr lang="en-US" sz="2400" b="0" i="0" u="none" strike="noStrike" kern="1200" cap="none" spc="0" baseline="0">
              <a:solidFill>
                <a:srgbClr val="1E1C11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 </a:t>
            </a:r>
            <a:r>
              <a:rPr lang="zh-TW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依據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endParaRPr lang="en-US" sz="20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What to do and how you do it?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 dirty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你需要做什麼來解決這個問題？</a:t>
            </a:r>
            <a:endParaRPr lang="en-US" sz="2400" b="0" i="0" u="none" strike="noStrike" kern="1200" cap="none" spc="-1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 dirty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你要做的這些事情裡的先後順序是什麼？</a:t>
            </a:r>
            <a:endParaRPr lang="en-US" sz="2400" b="0" i="0" u="none" strike="noStrike" kern="1200" cap="none" spc="-1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蒐集</a:t>
            </a:r>
            <a:r>
              <a:rPr lang="en-US" sz="2400" b="0" i="0" u="none" strike="noStrike" kern="1200" cap="none" spc="0" baseline="0" dirty="0" err="1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ptt</a:t>
            </a: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電影版評論標題及內容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-&gt;</a:t>
            </a: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分析文本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-&gt;</a:t>
            </a: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呈現結果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(</a:t>
            </a: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圖形化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)</a:t>
            </a:r>
            <a:endParaRPr lang="en-US" sz="2400" b="0" i="0" u="none" strike="noStrike" kern="1200" cap="none" spc="-1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 dirty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你會需要哪些工具？</a:t>
            </a:r>
            <a:endParaRPr lang="en-US" sz="2400" b="0" i="0" u="none" strike="noStrike" kern="1200" cap="none" spc="-1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需要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Python </a:t>
            </a:r>
            <a:r>
              <a:rPr lang="en-US" sz="2400" b="0" i="0" u="none" strike="noStrike" kern="1200" cap="none" spc="0" baseline="0" dirty="0" err="1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BeautifulSoup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, </a:t>
            </a:r>
            <a:r>
              <a:rPr lang="en-US" sz="2400" b="0" i="0" u="none" strike="noStrike" kern="1200" cap="none" spc="0" baseline="0" dirty="0" err="1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Jieba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, matplotlib </a:t>
            </a: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套件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endParaRPr lang="en-US" sz="2400" b="0" i="0" u="none" strike="noStrike" kern="1200" cap="none" spc="-1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Where do the data come from?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marL="431999" marR="0" lvl="0" indent="-323999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你的資料從哪裡來？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ptt</a:t>
            </a: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電影版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怎麼收集？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利用</a:t>
            </a:r>
            <a:r>
              <a:rPr lang="en-US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Python </a:t>
            </a: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的</a:t>
            </a:r>
            <a:r>
              <a:rPr lang="en-US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 BeautifulSoup </a:t>
            </a: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套件撰寫爬蟲程式蒐集資料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怎麼知道量夠不夠？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比較不同電影蒐集資料筆數，數量明顯較少的可能是較冷門電影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Who did what in your team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請介紹你的組員工作分配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蒐集資料：偕為昭、鍾暿峒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文本分析：楊家明、劉怡萱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結果分析：楊家明、鍾暿峒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結果呈現：劉怡萱、偕為昭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259997" y="5219998"/>
            <a:ext cx="7200003" cy="2948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This work is licensed under a Creative Commons Attribution-ShareAlike 3.0 Unported License.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r>
              <a:rPr lang="en-US" sz="10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It makes use of the works of Mateus Machado Luna.</a:t>
            </a:r>
          </a:p>
        </p:txBody>
      </p:sp>
      <p:pic>
        <p:nvPicPr>
          <p:cNvPr id="3" name="圖片 178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97" y="5219998"/>
            <a:ext cx="837718" cy="29483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Shape 2"/>
          <p:cNvSpPr txBox="1"/>
          <p:nvPr/>
        </p:nvSpPr>
        <p:spPr>
          <a:xfrm>
            <a:off x="1979996" y="2014203"/>
            <a:ext cx="5399998" cy="12257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Q &amp; 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/>
          </p:nvPr>
        </p:nvSpPr>
        <p:spPr>
          <a:xfrm>
            <a:off x="503998" y="255199"/>
            <a:ext cx="9071643" cy="926332"/>
          </a:xfrm>
        </p:spPr>
        <p:txBody>
          <a:bodyPr/>
          <a:lstStyle/>
          <a:p>
            <a:pPr lvl="0"/>
            <a:r>
              <a:rPr lang="en-US" spc="0" dirty="0">
                <a:solidFill>
                  <a:srgbClr val="000000"/>
                </a:solidFill>
              </a:rPr>
              <a:t>Q&amp;A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idx="1"/>
          </p:nvPr>
        </p:nvSpPr>
        <p:spPr>
          <a:xfrm>
            <a:off x="503998" y="1181523"/>
            <a:ext cx="9071643" cy="4222680"/>
          </a:xfrm>
        </p:spPr>
        <p:txBody>
          <a:bodyPr anchor="ctr">
            <a:noAutofit/>
          </a:bodyPr>
          <a:lstStyle/>
          <a:p>
            <a:pPr lvl="0">
              <a:spcBef>
                <a:spcPts val="0"/>
              </a:spcBef>
            </a:pPr>
            <a:r>
              <a:rPr lang="zh-TW" altLang="en-US" sz="2400" spc="0" dirty="0">
                <a:solidFill>
                  <a:srgbClr val="000000"/>
                </a:solidFill>
              </a:rPr>
              <a:t>如何過濾電影工讀生來</a:t>
            </a:r>
            <a:r>
              <a:rPr lang="en-US" sz="2400" spc="0" dirty="0" err="1">
                <a:solidFill>
                  <a:srgbClr val="000000"/>
                </a:solidFill>
              </a:rPr>
              <a:t>ptt</a:t>
            </a:r>
            <a:r>
              <a:rPr lang="zh-TW" altLang="en-US" sz="2400" spc="0" dirty="0">
                <a:solidFill>
                  <a:srgbClr val="000000"/>
                </a:solidFill>
              </a:rPr>
              <a:t>宣傳一事</a:t>
            </a:r>
            <a:r>
              <a:rPr lang="en-US" sz="2400" spc="0" dirty="0">
                <a:solidFill>
                  <a:srgbClr val="000000"/>
                </a:solidFill>
              </a:rPr>
              <a:t>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sz="2400" spc="0" dirty="0">
                <a:solidFill>
                  <a:srgbClr val="000000"/>
                </a:solidFill>
              </a:rPr>
              <a:t>單純宣傳將不算在樣本中，若是心得文章就列入</a:t>
            </a:r>
            <a:endParaRPr lang="en-US" sz="2400" spc="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endParaRPr lang="en-US" sz="2400" spc="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zh-TW" altLang="en-US" sz="2400" spc="0" dirty="0">
                <a:solidFill>
                  <a:srgbClr val="000000"/>
                </a:solidFill>
              </a:rPr>
              <a:t>如何區分宣傳和心得</a:t>
            </a:r>
            <a:r>
              <a:rPr lang="en-US" sz="2400" spc="0" dirty="0">
                <a:solidFill>
                  <a:srgbClr val="000000"/>
                </a:solidFill>
              </a:rPr>
              <a:t>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sz="2400" spc="0" dirty="0">
                <a:solidFill>
                  <a:srgbClr val="000000"/>
                </a:solidFill>
              </a:rPr>
              <a:t>擷取一些關鍵字，如：我覺得、我認為</a:t>
            </a:r>
            <a:endParaRPr lang="en-US" sz="2400" spc="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endParaRPr lang="en-US" sz="2400" spc="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zh-TW" altLang="en-US" sz="2400" spc="0" dirty="0">
                <a:solidFill>
                  <a:srgbClr val="000000"/>
                </a:solidFill>
              </a:rPr>
              <a:t>電影時常出現在上映當下評價與後來評價落差巨大問題</a:t>
            </a:r>
            <a:r>
              <a:rPr lang="en-US" sz="2400" spc="0" dirty="0">
                <a:solidFill>
                  <a:srgbClr val="000000"/>
                </a:solidFill>
              </a:rPr>
              <a:t>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sz="2400" spc="0" dirty="0">
                <a:solidFill>
                  <a:srgbClr val="000000"/>
                </a:solidFill>
              </a:rPr>
              <a:t>將評論時間納入考量</a:t>
            </a:r>
            <a:endParaRPr lang="en-US" sz="2400" spc="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endParaRPr lang="en-US" sz="2400" spc="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zh-TW" altLang="en-US" sz="2400" spc="0" dirty="0">
                <a:solidFill>
                  <a:srgbClr val="000000"/>
                </a:solidFill>
              </a:rPr>
              <a:t>如果以單一網站為來源，會不會出現評價標準偏差無法推及網站用戶以外使用者的問題</a:t>
            </a:r>
            <a:r>
              <a:rPr lang="en-US" sz="2400" spc="0" dirty="0">
                <a:solidFill>
                  <a:srgbClr val="000000"/>
                </a:solidFill>
              </a:rPr>
              <a:t>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sz="2400" spc="0" dirty="0">
                <a:solidFill>
                  <a:srgbClr val="000000"/>
                </a:solidFill>
              </a:rPr>
              <a:t>若能列入不同網站來參考當然能讓評價更全面</a:t>
            </a:r>
          </a:p>
          <a:p>
            <a:pPr lvl="0">
              <a:spcBef>
                <a:spcPts val="0"/>
              </a:spcBef>
            </a:pPr>
            <a:endParaRPr lang="en-US" sz="2400" spc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165" y="317484"/>
            <a:ext cx="3851089" cy="503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7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420</Words>
  <Application>Microsoft Office PowerPoint</Application>
  <PresentationFormat>自訂</PresentationFormat>
  <Paragraphs>61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新細明體</vt:lpstr>
      <vt:lpstr>Arial</vt:lpstr>
      <vt:lpstr>Calibri</vt:lpstr>
      <vt:lpstr>DejaVu Sans</vt:lpstr>
      <vt:lpstr>Symbol</vt:lpstr>
      <vt:lpstr>Wingdings</vt:lpstr>
      <vt:lpstr>Office Theme</vt:lpstr>
      <vt:lpstr>Office Theme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Q&amp;A</vt:lpstr>
      <vt:lpstr>PowerPoint 簡報</vt:lpstr>
      <vt:lpstr>code</vt:lpstr>
      <vt:lpstr>code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subject/>
  <dc:creator>Peter Wolf</dc:creator>
  <dc:description/>
  <cp:lastModifiedBy>user</cp:lastModifiedBy>
  <cp:revision>25</cp:revision>
  <dcterms:created xsi:type="dcterms:W3CDTF">2020-12-15T13:38:10Z</dcterms:created>
  <dcterms:modified xsi:type="dcterms:W3CDTF">2021-01-05T07:54:35Z</dcterms:modified>
</cp:coreProperties>
</file>