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DM Sans Medium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  <p:embeddedFont>
      <p:font typeface="DM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.fntdata"/><Relationship Id="rId22" Type="http://schemas.openxmlformats.org/officeDocument/2006/relationships/font" Target="fonts/DMSans-boldItalic.fntdata"/><Relationship Id="rId21" Type="http://schemas.openxmlformats.org/officeDocument/2006/relationships/font" Target="fonts/DM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DMSansMedium-regular.fntdata"/><Relationship Id="rId10" Type="http://schemas.openxmlformats.org/officeDocument/2006/relationships/slide" Target="slides/slide4.xml"/><Relationship Id="rId13" Type="http://schemas.openxmlformats.org/officeDocument/2006/relationships/font" Target="fonts/DMSansMedium-italic.fntdata"/><Relationship Id="rId12" Type="http://schemas.openxmlformats.org/officeDocument/2006/relationships/font" Target="fonts/DMSansMedium-bold.fntdata"/><Relationship Id="rId15" Type="http://schemas.openxmlformats.org/officeDocument/2006/relationships/font" Target="fonts/Merriweather-regular.fntdata"/><Relationship Id="rId14" Type="http://schemas.openxmlformats.org/officeDocument/2006/relationships/font" Target="fonts/DMSansMedium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19" Type="http://schemas.openxmlformats.org/officeDocument/2006/relationships/font" Target="fonts/DMSans-regular.fntdata"/><Relationship Id="rId18" Type="http://schemas.openxmlformats.org/officeDocument/2006/relationships/font" Target="fonts/Merriweather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e4a581b9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e4a581b9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e4a581b9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e4a581b9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e4a581b9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e4a581b9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e4a581b9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3e4a581b9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" name="Google Shape;186;p36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36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36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99" name="Google Shape;199;p38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8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9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40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4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0" name="Google Shape;220;p41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41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22" name="Google Shape;222;p41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8" name="Google Shape;228;p42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29" name="Google Shape;229;p42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0" name="Google Shape;230;p42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1" name="Google Shape;231;p42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2" name="Google Shape;232;p42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3" name="Google Shape;233;p42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6" name="Google Shape;236;p42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7" name="Google Shape;237;p42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8" name="Google Shape;238;p42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39" name="Google Shape;239;p42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0" name="Google Shape;240;p42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5" name="Google Shape;245;p42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6" name="Google Shape;246;p42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7" name="Google Shape;247;p42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8" name="Google Shape;248;p42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49" name="Google Shape;249;p42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0" name="Google Shape;250;p42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1" name="Google Shape;251;p42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52" name="Google Shape;252;p42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53" name="Google Shape;253;p42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4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ctrTitle"/>
          </p:nvPr>
        </p:nvSpPr>
        <p:spPr>
          <a:xfrm>
            <a:off x="500900" y="2394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50"/>
              <a:t>Aircraft Takeoff Distance Simulation</a:t>
            </a:r>
            <a:endParaRPr b="0" sz="265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b="0" sz="2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44" title="Screenshot 2025-03-31 2253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825" y="1220400"/>
            <a:ext cx="7786350" cy="305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/>
        </p:nvSpPr>
        <p:spPr>
          <a:xfrm>
            <a:off x="1050162" y="4213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Purpose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9" name="Google Shape;269;p45"/>
          <p:cNvSpPr txBox="1"/>
          <p:nvPr/>
        </p:nvSpPr>
        <p:spPr>
          <a:xfrm>
            <a:off x="477462" y="188828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-"/>
            </a:pPr>
            <a:r>
              <a:rPr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Calculating takeoff distances are an important part of planning a takeoff.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erriweather"/>
              <a:buChar char="-"/>
            </a:pPr>
            <a:r>
              <a:rPr lang="en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Often done with the aid of onboard computers</a:t>
            </a:r>
            <a:endParaRPr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Merriweather"/>
              <a:buChar char="-"/>
            </a:pPr>
            <a:r>
              <a:rPr lang="en" sz="17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Many factors are taken into consideration</a:t>
            </a:r>
            <a:endParaRPr sz="17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erriweather"/>
              <a:buChar char="-"/>
            </a:pPr>
            <a:r>
              <a:rPr lang="en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Weight</a:t>
            </a:r>
            <a:endParaRPr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erriweather"/>
              <a:buChar char="-"/>
            </a:pPr>
            <a:r>
              <a:rPr lang="en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Flap settings</a:t>
            </a:r>
            <a:endParaRPr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erriweather"/>
              <a:buChar char="-"/>
            </a:pPr>
            <a:r>
              <a:rPr lang="en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Weather conditions</a:t>
            </a:r>
            <a:endParaRPr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erriweather"/>
              <a:buChar char="-"/>
            </a:pPr>
            <a:r>
              <a:rPr lang="en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Surface conditions</a:t>
            </a:r>
            <a:endParaRPr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/>
        </p:nvSpPr>
        <p:spPr>
          <a:xfrm>
            <a:off x="1050162" y="40581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Methodology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5" name="Google Shape;275;p46"/>
          <p:cNvSpPr txBox="1"/>
          <p:nvPr/>
        </p:nvSpPr>
        <p:spPr>
          <a:xfrm>
            <a:off x="485237" y="146743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Merriweather"/>
              <a:buChar char="-"/>
            </a:pPr>
            <a:r>
              <a:rPr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Using DOP853 as the solver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erriweather"/>
              <a:buChar char="-"/>
            </a:pPr>
            <a:r>
              <a:rPr lang="en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State variables: x, y, vx, vy</a:t>
            </a:r>
            <a:endParaRPr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erriweather"/>
              <a:buChar char="-"/>
            </a:pPr>
            <a:r>
              <a:rPr lang="en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Acceleration calculated with additional variables like drag/lift coefficient or air density.</a:t>
            </a:r>
            <a:endParaRPr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Merriweather"/>
              <a:buChar char="-"/>
            </a:pPr>
            <a:r>
              <a:rPr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Visuals done with pygame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/>
        </p:nvSpPr>
        <p:spPr>
          <a:xfrm>
            <a:off x="580962" y="4369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1" name="Google Shape;281;p47"/>
          <p:cNvSpPr txBox="1"/>
          <p:nvPr/>
        </p:nvSpPr>
        <p:spPr>
          <a:xfrm>
            <a:off x="493087" y="21378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-"/>
            </a:pPr>
            <a:r>
              <a:rPr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It is a very simple simulation of an aircraft takeoff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-"/>
            </a:pPr>
            <a:r>
              <a:rPr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Many factors not considered for simplicity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erriweather"/>
              <a:buChar char="-"/>
            </a:pPr>
            <a:r>
              <a:rPr lang="en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Ground Effect</a:t>
            </a:r>
            <a:endParaRPr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erriweather"/>
              <a:buChar char="-"/>
            </a:pPr>
            <a:r>
              <a:rPr lang="en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Wheel/Tire friction</a:t>
            </a:r>
            <a:endParaRPr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erriweather"/>
              <a:buChar char="-"/>
            </a:pPr>
            <a:r>
              <a:rPr lang="en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Accurate drag and lift calculations</a:t>
            </a:r>
            <a:endParaRPr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erriweather"/>
              <a:buChar char="-"/>
            </a:pPr>
            <a:r>
              <a:rPr lang="en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Angle of Attack</a:t>
            </a:r>
            <a:endParaRPr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erriweather"/>
              <a:buChar char="-"/>
            </a:pPr>
            <a:r>
              <a:rPr lang="en" sz="1800">
                <a:solidFill>
                  <a:srgbClr val="595959"/>
                </a:solidFill>
                <a:latin typeface="Merriweather"/>
                <a:ea typeface="Merriweather"/>
                <a:cs typeface="Merriweather"/>
                <a:sym typeface="Merriweather"/>
              </a:rPr>
              <a:t>Takeoff speeds are faster and takeoff distances are longer in the simulation</a:t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