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2"/>
  </p:sldMasterIdLst>
  <p:notesMasterIdLst>
    <p:notesMasterId r:id="rId32"/>
  </p:notesMasterIdLst>
  <p:handoutMasterIdLst>
    <p:handoutMasterId r:id="rId33"/>
  </p:handoutMasterIdLst>
  <p:sldIdLst>
    <p:sldId id="393" r:id="rId3"/>
    <p:sldId id="631" r:id="rId4"/>
    <p:sldId id="641" r:id="rId5"/>
    <p:sldId id="640" r:id="rId6"/>
    <p:sldId id="638" r:id="rId7"/>
    <p:sldId id="643" r:id="rId8"/>
    <p:sldId id="642" r:id="rId9"/>
    <p:sldId id="632" r:id="rId10"/>
    <p:sldId id="634" r:id="rId11"/>
    <p:sldId id="633" r:id="rId12"/>
    <p:sldId id="627" r:id="rId13"/>
    <p:sldId id="625" r:id="rId14"/>
    <p:sldId id="626" r:id="rId15"/>
    <p:sldId id="624" r:id="rId16"/>
    <p:sldId id="622" r:id="rId17"/>
    <p:sldId id="618" r:id="rId18"/>
    <p:sldId id="612" r:id="rId19"/>
    <p:sldId id="617" r:id="rId20"/>
    <p:sldId id="619" r:id="rId21"/>
    <p:sldId id="620" r:id="rId22"/>
    <p:sldId id="614" r:id="rId23"/>
    <p:sldId id="621" r:id="rId24"/>
    <p:sldId id="628" r:id="rId25"/>
    <p:sldId id="623" r:id="rId26"/>
    <p:sldId id="629" r:id="rId27"/>
    <p:sldId id="630" r:id="rId28"/>
    <p:sldId id="635" r:id="rId29"/>
    <p:sldId id="636" r:id="rId30"/>
    <p:sldId id="645" r:id="rId31"/>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F3D"/>
    <a:srgbClr val="436FBF"/>
    <a:srgbClr val="013B72"/>
    <a:srgbClr val="02315F"/>
    <a:srgbClr val="003768"/>
    <a:srgbClr val="607DA2"/>
    <a:srgbClr val="99CAFA"/>
    <a:srgbClr val="D3E5FB"/>
    <a:srgbClr val="4472C4"/>
    <a:srgbClr val="428D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2" autoAdjust="0"/>
    <p:restoredTop sz="95632" autoAdjust="0"/>
  </p:normalViewPr>
  <p:slideViewPr>
    <p:cSldViewPr snapToGrid="0" showGuides="1">
      <p:cViewPr varScale="1">
        <p:scale>
          <a:sx n="90" d="100"/>
          <a:sy n="90" d="100"/>
        </p:scale>
        <p:origin x="84" y="100"/>
      </p:cViewPr>
      <p:guideLst>
        <p:guide orient="horz" pos="255"/>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19"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5577F3-BC67-4657-ACBE-6E316C9C8D83}" type="datetimeFigureOut">
              <a:rPr lang="zh-CN" altLang="en-US" smtClean="0">
                <a:latin typeface="微软雅黑" panose="020B0503020204020204" pitchFamily="34" charset="-122"/>
                <a:ea typeface="微软雅黑" panose="020B0503020204020204" pitchFamily="34" charset="-122"/>
              </a:rPr>
              <a:t>2024/11/26</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0EF76D-2961-43AA-8888-A136EF3EA9E6}"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4FB0385D-9FE6-40DA-9BA9-37BC2DF67C8A}" type="datetimeFigureOut">
              <a:rPr lang="zh-CN" altLang="en-US" smtClean="0"/>
              <a:t>2024/11/26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BA5A0562-EA2F-4793-BC45-20F9D4B7E33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3C7CE-67DF-9E15-7C21-28627753325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EFE4328-FF45-0241-14F2-7C3D2D80EF5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3EC6A44-FFAC-E878-F0BF-F9F14BA95BD0}"/>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048FED09-FC0E-EFDB-6BD1-8AB03AFDCED5}"/>
              </a:ext>
            </a:extLst>
          </p:cNvPr>
          <p:cNvSpPr>
            <a:spLocks noGrp="1"/>
          </p:cNvSpPr>
          <p:nvPr>
            <p:ph type="sldNum" sz="quarter" idx="5"/>
          </p:nvPr>
        </p:nvSpPr>
        <p:spPr/>
        <p:txBody>
          <a:bodyPr/>
          <a:lstStyle/>
          <a:p>
            <a:fld id="{BA5A0562-EA2F-4793-BC45-20F9D4B7E334}" type="slidenum">
              <a:rPr lang="zh-CN" altLang="en-US" smtClean="0"/>
              <a:t>10</a:t>
            </a:fld>
            <a:endParaRPr lang="zh-CN" altLang="en-US"/>
          </a:p>
        </p:txBody>
      </p:sp>
    </p:spTree>
    <p:extLst>
      <p:ext uri="{BB962C8B-B14F-4D97-AF65-F5344CB8AC3E}">
        <p14:creationId xmlns:p14="http://schemas.microsoft.com/office/powerpoint/2010/main" val="3202790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11</a:t>
            </a:fld>
            <a:endParaRPr lang="zh-CN" altLang="en-US"/>
          </a:p>
        </p:txBody>
      </p:sp>
    </p:spTree>
    <p:extLst>
      <p:ext uri="{BB962C8B-B14F-4D97-AF65-F5344CB8AC3E}">
        <p14:creationId xmlns:p14="http://schemas.microsoft.com/office/powerpoint/2010/main" val="1562912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12</a:t>
            </a:fld>
            <a:endParaRPr lang="zh-CN" altLang="en-US"/>
          </a:p>
        </p:txBody>
      </p:sp>
    </p:spTree>
    <p:extLst>
      <p:ext uri="{BB962C8B-B14F-4D97-AF65-F5344CB8AC3E}">
        <p14:creationId xmlns:p14="http://schemas.microsoft.com/office/powerpoint/2010/main" val="2583541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13</a:t>
            </a:fld>
            <a:endParaRPr lang="zh-CN" altLang="en-US"/>
          </a:p>
        </p:txBody>
      </p:sp>
    </p:spTree>
    <p:extLst>
      <p:ext uri="{BB962C8B-B14F-4D97-AF65-F5344CB8AC3E}">
        <p14:creationId xmlns:p14="http://schemas.microsoft.com/office/powerpoint/2010/main" val="3228775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14</a:t>
            </a:fld>
            <a:endParaRPr lang="zh-CN" altLang="en-US"/>
          </a:p>
        </p:txBody>
      </p:sp>
    </p:spTree>
    <p:extLst>
      <p:ext uri="{BB962C8B-B14F-4D97-AF65-F5344CB8AC3E}">
        <p14:creationId xmlns:p14="http://schemas.microsoft.com/office/powerpoint/2010/main" val="698167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15</a:t>
            </a:fld>
            <a:endParaRPr lang="zh-CN" altLang="en-US"/>
          </a:p>
        </p:txBody>
      </p:sp>
    </p:spTree>
    <p:extLst>
      <p:ext uri="{BB962C8B-B14F-4D97-AF65-F5344CB8AC3E}">
        <p14:creationId xmlns:p14="http://schemas.microsoft.com/office/powerpoint/2010/main" val="1957678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16</a:t>
            </a:fld>
            <a:endParaRPr lang="zh-CN" altLang="en-US"/>
          </a:p>
        </p:txBody>
      </p:sp>
    </p:spTree>
    <p:extLst>
      <p:ext uri="{BB962C8B-B14F-4D97-AF65-F5344CB8AC3E}">
        <p14:creationId xmlns:p14="http://schemas.microsoft.com/office/powerpoint/2010/main" val="4204458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18</a:t>
            </a:fld>
            <a:endParaRPr lang="zh-CN" altLang="en-US"/>
          </a:p>
        </p:txBody>
      </p:sp>
    </p:spTree>
    <p:extLst>
      <p:ext uri="{BB962C8B-B14F-4D97-AF65-F5344CB8AC3E}">
        <p14:creationId xmlns:p14="http://schemas.microsoft.com/office/powerpoint/2010/main" val="1598634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19</a:t>
            </a:fld>
            <a:endParaRPr lang="zh-CN" altLang="en-US"/>
          </a:p>
        </p:txBody>
      </p:sp>
    </p:spTree>
    <p:extLst>
      <p:ext uri="{BB962C8B-B14F-4D97-AF65-F5344CB8AC3E}">
        <p14:creationId xmlns:p14="http://schemas.microsoft.com/office/powerpoint/2010/main" val="1898634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0FBA1-647D-396A-FA2A-7D325195B68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8CBFE19-DD9F-8172-97FF-C77D84387B3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59CF81A-F1C1-E5BA-71D9-4CEA2CDC38E1}"/>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7167A692-2E8E-58D7-B91A-50488321FF2E}"/>
              </a:ext>
            </a:extLst>
          </p:cNvPr>
          <p:cNvSpPr>
            <a:spLocks noGrp="1"/>
          </p:cNvSpPr>
          <p:nvPr>
            <p:ph type="sldNum" sz="quarter" idx="5"/>
          </p:nvPr>
        </p:nvSpPr>
        <p:spPr/>
        <p:txBody>
          <a:bodyPr/>
          <a:lstStyle/>
          <a:p>
            <a:fld id="{BA5A0562-EA2F-4793-BC45-20F9D4B7E334}" type="slidenum">
              <a:rPr lang="zh-CN" altLang="en-US" smtClean="0"/>
              <a:t>2</a:t>
            </a:fld>
            <a:endParaRPr lang="zh-CN" altLang="en-US"/>
          </a:p>
        </p:txBody>
      </p:sp>
    </p:spTree>
    <p:extLst>
      <p:ext uri="{BB962C8B-B14F-4D97-AF65-F5344CB8AC3E}">
        <p14:creationId xmlns:p14="http://schemas.microsoft.com/office/powerpoint/2010/main" val="3852142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20</a:t>
            </a:fld>
            <a:endParaRPr lang="zh-CN" altLang="en-US"/>
          </a:p>
        </p:txBody>
      </p:sp>
    </p:spTree>
    <p:extLst>
      <p:ext uri="{BB962C8B-B14F-4D97-AF65-F5344CB8AC3E}">
        <p14:creationId xmlns:p14="http://schemas.microsoft.com/office/powerpoint/2010/main" val="273595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22</a:t>
            </a:fld>
            <a:endParaRPr lang="zh-CN" altLang="en-US"/>
          </a:p>
        </p:txBody>
      </p:sp>
    </p:spTree>
    <p:extLst>
      <p:ext uri="{BB962C8B-B14F-4D97-AF65-F5344CB8AC3E}">
        <p14:creationId xmlns:p14="http://schemas.microsoft.com/office/powerpoint/2010/main" val="4009953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77850-43B1-EDA0-55D1-9479802D69F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78C331E-AF10-BAC0-907D-299896EE961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78204F4-D466-A824-9A57-D590C9FD0A07}"/>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46578291-00A7-27FB-A7F5-E80C1D375A59}"/>
              </a:ext>
            </a:extLst>
          </p:cNvPr>
          <p:cNvSpPr>
            <a:spLocks noGrp="1"/>
          </p:cNvSpPr>
          <p:nvPr>
            <p:ph type="sldNum" sz="quarter" idx="5"/>
          </p:nvPr>
        </p:nvSpPr>
        <p:spPr/>
        <p:txBody>
          <a:bodyPr/>
          <a:lstStyle/>
          <a:p>
            <a:fld id="{BA5A0562-EA2F-4793-BC45-20F9D4B7E334}" type="slidenum">
              <a:rPr lang="zh-CN" altLang="en-US" smtClean="0"/>
              <a:t>23</a:t>
            </a:fld>
            <a:endParaRPr lang="zh-CN" altLang="en-US"/>
          </a:p>
        </p:txBody>
      </p:sp>
    </p:spTree>
    <p:extLst>
      <p:ext uri="{BB962C8B-B14F-4D97-AF65-F5344CB8AC3E}">
        <p14:creationId xmlns:p14="http://schemas.microsoft.com/office/powerpoint/2010/main" val="845571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24</a:t>
            </a:fld>
            <a:endParaRPr lang="zh-CN" altLang="en-US"/>
          </a:p>
        </p:txBody>
      </p:sp>
    </p:spTree>
    <p:extLst>
      <p:ext uri="{BB962C8B-B14F-4D97-AF65-F5344CB8AC3E}">
        <p14:creationId xmlns:p14="http://schemas.microsoft.com/office/powerpoint/2010/main" val="1061267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358EB-BA47-5FC5-15A0-AF5A11EB57E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E90DA15-B342-AF0B-921D-6902122E658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2B57A0E-B100-84D9-90F8-74CBEC72381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050" dirty="0"/>
          </a:p>
        </p:txBody>
      </p:sp>
      <p:sp>
        <p:nvSpPr>
          <p:cNvPr id="4" name="灯片编号占位符 3">
            <a:extLst>
              <a:ext uri="{FF2B5EF4-FFF2-40B4-BE49-F238E27FC236}">
                <a16:creationId xmlns:a16="http://schemas.microsoft.com/office/drawing/2014/main" id="{8C1B8B9F-FF15-4E45-BCC5-7F5B15B35A2F}"/>
              </a:ext>
            </a:extLst>
          </p:cNvPr>
          <p:cNvSpPr>
            <a:spLocks noGrp="1"/>
          </p:cNvSpPr>
          <p:nvPr>
            <p:ph type="sldNum" sz="quarter" idx="5"/>
          </p:nvPr>
        </p:nvSpPr>
        <p:spPr/>
        <p:txBody>
          <a:bodyPr/>
          <a:lstStyle/>
          <a:p>
            <a:fld id="{BA5A0562-EA2F-4793-BC45-20F9D4B7E334}" type="slidenum">
              <a:rPr lang="zh-CN" altLang="en-US" smtClean="0"/>
              <a:t>25</a:t>
            </a:fld>
            <a:endParaRPr lang="zh-CN" altLang="en-US"/>
          </a:p>
        </p:txBody>
      </p:sp>
    </p:spTree>
    <p:extLst>
      <p:ext uri="{BB962C8B-B14F-4D97-AF65-F5344CB8AC3E}">
        <p14:creationId xmlns:p14="http://schemas.microsoft.com/office/powerpoint/2010/main" val="4035481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1076F-469E-A7CB-AAE3-00D0EA72DB3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470150E-073D-D29B-6F02-BDD39F7510F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75ED254-1613-FF5A-80AC-D9A35B35D0D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dirty="0"/>
              <a:t>用户：我一直有持续性头痛和恶心的症状，早上情况更糟。我有</a:t>
            </a:r>
            <a:r>
              <a:rPr kumimoji="1" lang="en-US" altLang="zh-CN" sz="800" dirty="0"/>
              <a:t>5</a:t>
            </a:r>
            <a:r>
              <a:rPr kumimoji="1" lang="zh-CN" altLang="en-US" sz="800" dirty="0"/>
              <a:t>年的高血压病史，并且一直在用氨氯地平（每天</a:t>
            </a:r>
            <a:r>
              <a:rPr kumimoji="1" lang="en-US" altLang="zh-CN" sz="800" dirty="0"/>
              <a:t>5</a:t>
            </a:r>
            <a:r>
              <a:rPr kumimoji="1" lang="zh-CN" altLang="en-US" sz="800" dirty="0"/>
              <a:t>毫克）治疗。我最近做了一些实验室检查</a:t>
            </a:r>
            <a:r>
              <a:rPr kumimoji="1" lang="en-US" altLang="zh-CN" sz="800" dirty="0"/>
              <a:t>——2023</a:t>
            </a:r>
            <a:r>
              <a:rPr kumimoji="1" lang="zh-CN" altLang="en-US" sz="800" dirty="0"/>
              <a:t>年</a:t>
            </a:r>
            <a:r>
              <a:rPr kumimoji="1" lang="en-US" altLang="zh-CN" sz="800" dirty="0"/>
              <a:t>1</a:t>
            </a:r>
            <a:r>
              <a:rPr kumimoji="1" lang="zh-CN" altLang="en-US" sz="800" dirty="0"/>
              <a:t>月</a:t>
            </a:r>
            <a:r>
              <a:rPr kumimoji="1" lang="en-US" altLang="zh-CN" sz="800" dirty="0"/>
              <a:t>1</a:t>
            </a:r>
            <a:r>
              <a:rPr kumimoji="1" lang="zh-CN" altLang="en-US" sz="800" dirty="0"/>
              <a:t>日做了一次全血细胞计数，</a:t>
            </a:r>
            <a:r>
              <a:rPr kumimoji="1" lang="en-US" altLang="zh-CN" sz="800" dirty="0"/>
              <a:t>1</a:t>
            </a:r>
            <a:r>
              <a:rPr kumimoji="1" lang="zh-CN" altLang="en-US" sz="800" dirty="0"/>
              <a:t>月</a:t>
            </a:r>
            <a:r>
              <a:rPr kumimoji="1" lang="en-US" altLang="zh-CN" sz="800" dirty="0"/>
              <a:t>15</a:t>
            </a:r>
            <a:r>
              <a:rPr kumimoji="1" lang="zh-CN" altLang="en-US" sz="800" dirty="0"/>
              <a:t>日做了一次代谢组检查，</a:t>
            </a:r>
            <a:r>
              <a:rPr kumimoji="1" lang="en-US" altLang="zh-CN" sz="800" dirty="0"/>
              <a:t>2</a:t>
            </a:r>
            <a:r>
              <a:rPr kumimoji="1" lang="zh-CN" altLang="en-US" sz="800" dirty="0"/>
              <a:t>月</a:t>
            </a:r>
            <a:r>
              <a:rPr kumimoji="1" lang="en-US" altLang="zh-CN" sz="800" dirty="0"/>
              <a:t>1</a:t>
            </a:r>
            <a:r>
              <a:rPr kumimoji="1" lang="zh-CN" altLang="en-US" sz="800" dirty="0"/>
              <a:t>日做了一次脑部</a:t>
            </a:r>
            <a:r>
              <a:rPr kumimoji="1" lang="en-US" altLang="zh-CN" sz="800" dirty="0"/>
              <a:t>MRI</a:t>
            </a:r>
            <a:r>
              <a:rPr kumimoji="1" lang="zh-CN" altLang="en-US" sz="800" dirty="0"/>
              <a:t>。你能帮我诊断一下我的病情，如果需要的话安排一个专家预约吗？我的患者</a:t>
            </a:r>
            <a:r>
              <a:rPr kumimoji="1" lang="en-US" altLang="zh-CN" sz="800" dirty="0"/>
              <a:t>ID</a:t>
            </a:r>
            <a:r>
              <a:rPr kumimoji="1" lang="zh-CN" altLang="en-US" sz="800" dirty="0"/>
              <a:t>是</a:t>
            </a:r>
            <a:r>
              <a:rPr kumimoji="1" lang="en-US" altLang="zh-CN" sz="800" dirty="0"/>
              <a:t>P12345</a:t>
            </a:r>
            <a:r>
              <a:rPr kumimoji="1" lang="zh-CN" altLang="en-US" sz="800" dirty="0"/>
              <a:t>。</a:t>
            </a:r>
            <a:endParaRPr kumimoji="1" lang="en-US" altLang="zh-CN" sz="8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dirty="0"/>
              <a:t>助理：</a:t>
            </a:r>
            <a:r>
              <a:rPr kumimoji="1" lang="en-US" altLang="zh-CN" sz="800" dirty="0"/>
              <a:t>[</a:t>
            </a:r>
            <a:r>
              <a:rPr kumimoji="1" lang="en-US" altLang="zh-CN" sz="800" dirty="0" err="1"/>
              <a:t>medicine.internal_medicine.patient_diagnosis</a:t>
            </a:r>
            <a:r>
              <a:rPr kumimoji="1" lang="en-US" altLang="zh-CN" sz="800" dirty="0"/>
              <a:t>(</a:t>
            </a:r>
            <a:r>
              <a:rPr kumimoji="1" lang="zh-CN" altLang="en-US" sz="800" dirty="0"/>
              <a:t>症状</a:t>
            </a:r>
            <a:r>
              <a:rPr kumimoji="1" lang="en-US" altLang="zh-CN" sz="800" dirty="0"/>
              <a:t>=["</a:t>
            </a:r>
            <a:r>
              <a:rPr kumimoji="1" lang="zh-CN" altLang="en-US" sz="800" dirty="0"/>
              <a:t>持续性头痛</a:t>
            </a:r>
            <a:r>
              <a:rPr kumimoji="1" lang="en-US" altLang="zh-CN" sz="800" dirty="0"/>
              <a:t>", "</a:t>
            </a:r>
            <a:r>
              <a:rPr kumimoji="1" lang="zh-CN" altLang="en-US" sz="800" dirty="0"/>
              <a:t>恶心</a:t>
            </a:r>
            <a:r>
              <a:rPr kumimoji="1" lang="en-US" altLang="zh-CN" sz="800" dirty="0"/>
              <a:t>"], </a:t>
            </a:r>
            <a:r>
              <a:rPr kumimoji="1" lang="zh-CN" altLang="en-US" sz="800" dirty="0"/>
              <a:t>医疗史</a:t>
            </a:r>
            <a:r>
              <a:rPr kumimoji="1" lang="en-US" altLang="zh-CN" sz="800" dirty="0"/>
              <a:t>=[{"</a:t>
            </a:r>
            <a:r>
              <a:rPr kumimoji="1" lang="zh-CN" altLang="en-US" sz="800" dirty="0"/>
              <a:t>病情</a:t>
            </a:r>
            <a:r>
              <a:rPr kumimoji="1" lang="en-US" altLang="zh-CN" sz="800" dirty="0"/>
              <a:t>": "</a:t>
            </a:r>
            <a:r>
              <a:rPr kumimoji="1" lang="zh-CN" altLang="en-US" sz="800" dirty="0"/>
              <a:t>高血压</a:t>
            </a:r>
            <a:r>
              <a:rPr kumimoji="1" lang="en-US" altLang="zh-CN" sz="800" dirty="0"/>
              <a:t>", "</a:t>
            </a:r>
            <a:r>
              <a:rPr kumimoji="1" lang="zh-CN" altLang="en-US" sz="800" dirty="0"/>
              <a:t>治疗</a:t>
            </a:r>
            <a:r>
              <a:rPr kumimoji="1" lang="en-US" altLang="zh-CN" sz="800" dirty="0"/>
              <a:t>": "</a:t>
            </a:r>
            <a:r>
              <a:rPr kumimoji="1" lang="zh-CN" altLang="en-US" sz="800" dirty="0"/>
              <a:t>氨氯地平（每天</a:t>
            </a:r>
            <a:r>
              <a:rPr kumimoji="1" lang="en-US" altLang="zh-CN" sz="800" dirty="0"/>
              <a:t>5</a:t>
            </a:r>
            <a:r>
              <a:rPr kumimoji="1" lang="zh-CN" altLang="en-US" sz="800" dirty="0"/>
              <a:t>毫克）</a:t>
            </a:r>
            <a:r>
              <a:rPr kumimoji="1" lang="en-US" altLang="zh-CN" sz="800" dirty="0"/>
              <a:t>", "</a:t>
            </a:r>
            <a:r>
              <a:rPr kumimoji="1" lang="zh-CN" altLang="en-US" sz="800" dirty="0"/>
              <a:t>持续时间</a:t>
            </a:r>
            <a:r>
              <a:rPr kumimoji="1" lang="en-US" altLang="zh-CN" sz="800" dirty="0"/>
              <a:t>": "5</a:t>
            </a:r>
            <a:r>
              <a:rPr kumimoji="1" lang="zh-CN" altLang="en-US" sz="800" dirty="0"/>
              <a:t>年</a:t>
            </a:r>
            <a:r>
              <a:rPr kumimoji="1" lang="en-US" altLang="zh-CN" sz="800" dirty="0"/>
              <a:t>"}], </a:t>
            </a:r>
            <a:r>
              <a:rPr kumimoji="1" lang="zh-CN" altLang="en-US" sz="800" dirty="0"/>
              <a:t>实验室结果</a:t>
            </a:r>
            <a:r>
              <a:rPr kumimoji="1" lang="en-US" altLang="zh-CN" sz="800" dirty="0"/>
              <a:t>=[{"</a:t>
            </a:r>
            <a:r>
              <a:rPr kumimoji="1" lang="zh-CN" altLang="en-US" sz="800" dirty="0"/>
              <a:t>测试名称</a:t>
            </a:r>
            <a:r>
              <a:rPr kumimoji="1" lang="en-US" altLang="zh-CN" sz="800" dirty="0"/>
              <a:t>": "</a:t>
            </a:r>
            <a:r>
              <a:rPr kumimoji="1" lang="zh-CN" altLang="en-US" sz="800" dirty="0"/>
              <a:t>全血细胞计数</a:t>
            </a:r>
            <a:r>
              <a:rPr kumimoji="1" lang="en-US" altLang="zh-CN" sz="800" dirty="0"/>
              <a:t>", "</a:t>
            </a:r>
            <a:r>
              <a:rPr kumimoji="1" lang="zh-CN" altLang="en-US" sz="800" dirty="0"/>
              <a:t>结果</a:t>
            </a:r>
            <a:r>
              <a:rPr kumimoji="1" lang="en-US" altLang="zh-CN" sz="800" dirty="0"/>
              <a:t>": "</a:t>
            </a:r>
            <a:r>
              <a:rPr kumimoji="1" lang="zh-CN" altLang="en-US" sz="800" dirty="0"/>
              <a:t>待定</a:t>
            </a:r>
            <a:r>
              <a:rPr kumimoji="1" lang="en-US" altLang="zh-CN" sz="800" dirty="0"/>
              <a:t>", "</a:t>
            </a:r>
            <a:r>
              <a:rPr kumimoji="1" lang="zh-CN" altLang="en-US" sz="800" dirty="0"/>
              <a:t>日期</a:t>
            </a:r>
            <a:r>
              <a:rPr kumimoji="1" lang="en-US" altLang="zh-CN" sz="800" dirty="0"/>
              <a:t>": "2023-01-01"}, {"</a:t>
            </a:r>
            <a:r>
              <a:rPr kumimoji="1" lang="zh-CN" altLang="en-US" sz="800" dirty="0"/>
              <a:t>测试名称</a:t>
            </a:r>
            <a:r>
              <a:rPr kumimoji="1" lang="en-US" altLang="zh-CN" sz="800" dirty="0"/>
              <a:t>": "</a:t>
            </a:r>
            <a:r>
              <a:rPr kumimoji="1" lang="zh-CN" altLang="en-US" sz="800" dirty="0"/>
              <a:t>代谢组检查</a:t>
            </a:r>
            <a:r>
              <a:rPr kumimoji="1" lang="en-US" altLang="zh-CN" sz="800" dirty="0"/>
              <a:t>", "</a:t>
            </a:r>
            <a:r>
              <a:rPr kumimoji="1" lang="zh-CN" altLang="en-US" sz="800" dirty="0"/>
              <a:t>结果</a:t>
            </a:r>
            <a:r>
              <a:rPr kumimoji="1" lang="en-US" altLang="zh-CN" sz="800" dirty="0"/>
              <a:t>": "</a:t>
            </a:r>
            <a:r>
              <a:rPr kumimoji="1" lang="zh-CN" altLang="en-US" sz="800" dirty="0"/>
              <a:t>待定</a:t>
            </a:r>
            <a:r>
              <a:rPr kumimoji="1" lang="en-US" altLang="zh-CN" sz="800" dirty="0"/>
              <a:t>", "</a:t>
            </a:r>
            <a:r>
              <a:rPr kumimoji="1" lang="zh-CN" altLang="en-US" sz="800" dirty="0"/>
              <a:t>日期</a:t>
            </a:r>
            <a:r>
              <a:rPr kumimoji="1" lang="en-US" altLang="zh-CN" sz="800" dirty="0"/>
              <a:t>": "2023-01-15"}, {"</a:t>
            </a:r>
            <a:r>
              <a:rPr kumimoji="1" lang="zh-CN" altLang="en-US" sz="800" dirty="0"/>
              <a:t>测试名称</a:t>
            </a:r>
            <a:r>
              <a:rPr kumimoji="1" lang="en-US" altLang="zh-CN" sz="800" dirty="0"/>
              <a:t>": "</a:t>
            </a:r>
            <a:r>
              <a:rPr kumimoji="1" lang="zh-CN" altLang="en-US" sz="800" dirty="0"/>
              <a:t>脑部</a:t>
            </a:r>
            <a:r>
              <a:rPr kumimoji="1" lang="en-US" altLang="zh-CN" sz="800" dirty="0"/>
              <a:t>MRI", "</a:t>
            </a:r>
            <a:r>
              <a:rPr kumimoji="1" lang="zh-CN" altLang="en-US" sz="800" dirty="0"/>
              <a:t>结果</a:t>
            </a:r>
            <a:r>
              <a:rPr kumimoji="1" lang="en-US" altLang="zh-CN" sz="800" dirty="0"/>
              <a:t>": "</a:t>
            </a:r>
            <a:r>
              <a:rPr kumimoji="1" lang="zh-CN" altLang="en-US" sz="800" dirty="0"/>
              <a:t>待定</a:t>
            </a:r>
            <a:r>
              <a:rPr kumimoji="1" lang="en-US" altLang="zh-CN" sz="800" dirty="0"/>
              <a:t>", "</a:t>
            </a:r>
            <a:r>
              <a:rPr kumimoji="1" lang="zh-CN" altLang="en-US" sz="800" dirty="0"/>
              <a:t>日期</a:t>
            </a:r>
            <a:r>
              <a:rPr kumimoji="1" lang="en-US" altLang="zh-CN" sz="800" dirty="0"/>
              <a:t>": "2023-02-01"}])]]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dirty="0"/>
              <a:t>工具：</a:t>
            </a:r>
            <a:r>
              <a:rPr kumimoji="1" lang="en-US" altLang="zh-CN" sz="800" dirty="0"/>
              <a:t>[{"</a:t>
            </a:r>
            <a:r>
              <a:rPr kumimoji="1" lang="zh-CN" altLang="en-US" sz="800" dirty="0"/>
              <a:t>名称</a:t>
            </a:r>
            <a:r>
              <a:rPr kumimoji="1" lang="en-US" altLang="zh-CN" sz="800" dirty="0"/>
              <a:t>": "</a:t>
            </a:r>
            <a:r>
              <a:rPr kumimoji="1" lang="en-US" altLang="zh-CN" sz="800" dirty="0" err="1"/>
              <a:t>medicine.internal_medicine.patient_diagnosis</a:t>
            </a:r>
            <a:r>
              <a:rPr kumimoji="1" lang="en-US" altLang="zh-CN" sz="800" dirty="0"/>
              <a:t>", "</a:t>
            </a:r>
            <a:r>
              <a:rPr kumimoji="1" lang="zh-CN" altLang="en-US" sz="800" dirty="0"/>
              <a:t>结果</a:t>
            </a:r>
            <a:r>
              <a:rPr kumimoji="1" lang="en-US" altLang="zh-CN" sz="800" dirty="0"/>
              <a:t>": {"</a:t>
            </a:r>
            <a:r>
              <a:rPr kumimoji="1" lang="zh-CN" altLang="en-US" sz="800" dirty="0"/>
              <a:t>诊断</a:t>
            </a:r>
            <a:r>
              <a:rPr kumimoji="1" lang="en-US" altLang="zh-CN" sz="800" dirty="0"/>
              <a:t>": "</a:t>
            </a:r>
            <a:r>
              <a:rPr kumimoji="1" lang="zh-CN" altLang="en-US" sz="800" dirty="0"/>
              <a:t>可能是慢性偏头痛和高血压引起的潜在次要原因</a:t>
            </a:r>
            <a:r>
              <a:rPr kumimoji="1" lang="en-US" altLang="zh-CN" sz="800" dirty="0"/>
              <a:t>", "</a:t>
            </a:r>
            <a:r>
              <a:rPr kumimoji="1" lang="zh-CN" altLang="en-US" sz="800" dirty="0"/>
              <a:t>推荐治疗</a:t>
            </a:r>
            <a:r>
              <a:rPr kumimoji="1" lang="en-US" altLang="zh-CN" sz="800" dirty="0"/>
              <a:t>": "</a:t>
            </a:r>
            <a:r>
              <a:rPr kumimoji="1" lang="zh-CN" altLang="en-US" sz="800" dirty="0"/>
              <a:t>建议咨询神经科医生以进一步评估和治疗选项</a:t>
            </a:r>
            <a:r>
              <a:rPr kumimoji="1" lang="en-US" altLang="zh-CN" sz="8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dirty="0"/>
              <a:t>助理：</a:t>
            </a:r>
            <a:r>
              <a:rPr kumimoji="1" lang="en-US" altLang="zh-CN" sz="800" dirty="0"/>
              <a:t>[</a:t>
            </a:r>
            <a:r>
              <a:rPr kumimoji="1" lang="en-US" altLang="zh-CN" sz="800" dirty="0" err="1"/>
              <a:t>medicine.internal_medicine.appointment_scheduler</a:t>
            </a:r>
            <a:r>
              <a:rPr kumimoji="1" lang="en-US" altLang="zh-CN" sz="800" dirty="0"/>
              <a:t>(</a:t>
            </a:r>
            <a:r>
              <a:rPr kumimoji="1" lang="zh-CN" altLang="en-US" sz="800" dirty="0"/>
              <a:t>患者</a:t>
            </a:r>
            <a:r>
              <a:rPr kumimoji="1" lang="en-US" altLang="zh-CN" sz="800" dirty="0"/>
              <a:t>ID="P12345", </a:t>
            </a:r>
            <a:r>
              <a:rPr kumimoji="1" lang="zh-CN" altLang="en-US" sz="800" dirty="0"/>
              <a:t>预约详情</a:t>
            </a:r>
            <a:r>
              <a:rPr kumimoji="1" lang="en-US" altLang="zh-CN" sz="800" dirty="0"/>
              <a:t>={"</a:t>
            </a:r>
            <a:r>
              <a:rPr kumimoji="1" lang="zh-CN" altLang="en-US" sz="800" dirty="0"/>
              <a:t>日期</a:t>
            </a:r>
            <a:r>
              <a:rPr kumimoji="1" lang="en-US" altLang="zh-CN" sz="800" dirty="0"/>
              <a:t>": "2023-02-15", "</a:t>
            </a:r>
            <a:r>
              <a:rPr kumimoji="1" lang="zh-CN" altLang="en-US" sz="800" dirty="0"/>
              <a:t>时间</a:t>
            </a:r>
            <a:r>
              <a:rPr kumimoji="1" lang="en-US" altLang="zh-CN" sz="800" dirty="0"/>
              <a:t>": "</a:t>
            </a:r>
            <a:r>
              <a:rPr kumimoji="1" lang="zh-CN" altLang="en-US" sz="800" dirty="0"/>
              <a:t>上午</a:t>
            </a:r>
            <a:r>
              <a:rPr kumimoji="1" lang="en-US" altLang="zh-CN" sz="800" dirty="0"/>
              <a:t>10:00", "</a:t>
            </a:r>
            <a:r>
              <a:rPr kumimoji="1" lang="zh-CN" altLang="en-US" sz="800" dirty="0"/>
              <a:t>医生</a:t>
            </a:r>
            <a:r>
              <a:rPr kumimoji="1" lang="en-US" altLang="zh-CN" sz="800" dirty="0"/>
              <a:t>ID": "D5678", "</a:t>
            </a:r>
            <a:r>
              <a:rPr kumimoji="1" lang="zh-CN" altLang="en-US" sz="800" dirty="0"/>
              <a:t>目的</a:t>
            </a:r>
            <a:r>
              <a:rPr kumimoji="1" lang="en-US" altLang="zh-CN" sz="800" dirty="0"/>
              <a:t>": "</a:t>
            </a:r>
            <a:r>
              <a:rPr kumimoji="1" lang="zh-CN" altLang="en-US" sz="800" dirty="0"/>
              <a:t>咨询慢性偏头痛和高血压问题</a:t>
            </a:r>
            <a:r>
              <a:rPr kumimoji="1" lang="en-US" altLang="zh-CN" sz="800" dirty="0"/>
              <a:t>"})]</a:t>
            </a:r>
          </a:p>
        </p:txBody>
      </p:sp>
      <p:sp>
        <p:nvSpPr>
          <p:cNvPr id="4" name="灯片编号占位符 3">
            <a:extLst>
              <a:ext uri="{FF2B5EF4-FFF2-40B4-BE49-F238E27FC236}">
                <a16:creationId xmlns:a16="http://schemas.microsoft.com/office/drawing/2014/main" id="{37A73691-586D-4E43-264F-6F96976B68AE}"/>
              </a:ext>
            </a:extLst>
          </p:cNvPr>
          <p:cNvSpPr>
            <a:spLocks noGrp="1"/>
          </p:cNvSpPr>
          <p:nvPr>
            <p:ph type="sldNum" sz="quarter" idx="5"/>
          </p:nvPr>
        </p:nvSpPr>
        <p:spPr/>
        <p:txBody>
          <a:bodyPr/>
          <a:lstStyle/>
          <a:p>
            <a:fld id="{BA5A0562-EA2F-4793-BC45-20F9D4B7E334}" type="slidenum">
              <a:rPr lang="zh-CN" altLang="en-US" smtClean="0"/>
              <a:t>26</a:t>
            </a:fld>
            <a:endParaRPr lang="zh-CN" altLang="en-US"/>
          </a:p>
        </p:txBody>
      </p:sp>
    </p:spTree>
    <p:extLst>
      <p:ext uri="{BB962C8B-B14F-4D97-AF65-F5344CB8AC3E}">
        <p14:creationId xmlns:p14="http://schemas.microsoft.com/office/powerpoint/2010/main" val="3864394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9EFC8-1E7C-6DFB-EED8-929AA7037E0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14FF86-9599-7839-FD6D-AF58C2A7484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B61244C-6647-91F4-EBE3-805A7028581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65C6320-031F-3736-B34C-88D585F54B37}"/>
              </a:ext>
            </a:extLst>
          </p:cNvPr>
          <p:cNvSpPr>
            <a:spLocks noGrp="1"/>
          </p:cNvSpPr>
          <p:nvPr>
            <p:ph type="sldNum" sz="quarter" idx="5"/>
          </p:nvPr>
        </p:nvSpPr>
        <p:spPr/>
        <p:txBody>
          <a:bodyPr/>
          <a:lstStyle/>
          <a:p>
            <a:fld id="{BA5A0562-EA2F-4793-BC45-20F9D4B7E334}" type="slidenum">
              <a:rPr lang="zh-CN" altLang="en-US" smtClean="0"/>
              <a:t>27</a:t>
            </a:fld>
            <a:endParaRPr lang="zh-CN" altLang="en-US"/>
          </a:p>
        </p:txBody>
      </p:sp>
    </p:spTree>
    <p:extLst>
      <p:ext uri="{BB962C8B-B14F-4D97-AF65-F5344CB8AC3E}">
        <p14:creationId xmlns:p14="http://schemas.microsoft.com/office/powerpoint/2010/main" val="2304261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C3EF4-DED7-9130-281B-49A2572627D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2242E66-574E-8B41-E53A-FE73131CED2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53BAFEB-16A1-275C-B8B9-AD0CE759BBD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040A2C4-0A11-7CBE-4A56-42B367B6D327}"/>
              </a:ext>
            </a:extLst>
          </p:cNvPr>
          <p:cNvSpPr>
            <a:spLocks noGrp="1"/>
          </p:cNvSpPr>
          <p:nvPr>
            <p:ph type="sldNum" sz="quarter" idx="5"/>
          </p:nvPr>
        </p:nvSpPr>
        <p:spPr/>
        <p:txBody>
          <a:bodyPr/>
          <a:lstStyle/>
          <a:p>
            <a:fld id="{BA5A0562-EA2F-4793-BC45-20F9D4B7E334}" type="slidenum">
              <a:rPr lang="zh-CN" altLang="en-US" smtClean="0"/>
              <a:t>28</a:t>
            </a:fld>
            <a:endParaRPr lang="zh-CN" altLang="en-US"/>
          </a:p>
        </p:txBody>
      </p:sp>
    </p:spTree>
    <p:extLst>
      <p:ext uri="{BB962C8B-B14F-4D97-AF65-F5344CB8AC3E}">
        <p14:creationId xmlns:p14="http://schemas.microsoft.com/office/powerpoint/2010/main" val="20658710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50E95-DB92-9DA3-DF02-2D7DA09C572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2242548-4911-55F2-E982-ACB24B9FCE1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21433FD-8776-231A-1297-B017F2621E5A}"/>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8CD70E8B-7919-C031-60FF-0066910201E6}"/>
              </a:ext>
            </a:extLst>
          </p:cNvPr>
          <p:cNvSpPr>
            <a:spLocks noGrp="1"/>
          </p:cNvSpPr>
          <p:nvPr>
            <p:ph type="sldNum" sz="quarter" idx="5"/>
          </p:nvPr>
        </p:nvSpPr>
        <p:spPr/>
        <p:txBody>
          <a:bodyPr/>
          <a:lstStyle/>
          <a:p>
            <a:fld id="{BA5A0562-EA2F-4793-BC45-20F9D4B7E334}" type="slidenum">
              <a:rPr lang="zh-CN" altLang="en-US" smtClean="0"/>
              <a:t>29</a:t>
            </a:fld>
            <a:endParaRPr lang="zh-CN" altLang="en-US"/>
          </a:p>
        </p:txBody>
      </p:sp>
    </p:spTree>
    <p:extLst>
      <p:ext uri="{BB962C8B-B14F-4D97-AF65-F5344CB8AC3E}">
        <p14:creationId xmlns:p14="http://schemas.microsoft.com/office/powerpoint/2010/main" val="3831519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3B306-9354-DA20-16BA-9360413739D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793BBDE-6D6C-87B4-64A0-C932145858D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557A526-EBE5-8AA4-FC84-E5FD379F4573}"/>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BF87489F-49CC-6516-C84D-2B39F38035DB}"/>
              </a:ext>
            </a:extLst>
          </p:cNvPr>
          <p:cNvSpPr>
            <a:spLocks noGrp="1"/>
          </p:cNvSpPr>
          <p:nvPr>
            <p:ph type="sldNum" sz="quarter" idx="5"/>
          </p:nvPr>
        </p:nvSpPr>
        <p:spPr/>
        <p:txBody>
          <a:bodyPr/>
          <a:lstStyle/>
          <a:p>
            <a:fld id="{BA5A0562-EA2F-4793-BC45-20F9D4B7E334}" type="slidenum">
              <a:rPr lang="zh-CN" altLang="en-US" smtClean="0"/>
              <a:t>3</a:t>
            </a:fld>
            <a:endParaRPr lang="zh-CN" altLang="en-US"/>
          </a:p>
        </p:txBody>
      </p:sp>
    </p:spTree>
    <p:extLst>
      <p:ext uri="{BB962C8B-B14F-4D97-AF65-F5344CB8AC3E}">
        <p14:creationId xmlns:p14="http://schemas.microsoft.com/office/powerpoint/2010/main" val="1351583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CA57E-7755-5196-C342-9BA35595F12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224953A-98C1-B511-30A2-197F9779F23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FF764DA-77AF-CFEF-2415-09E8F1D1F954}"/>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FDDAF4C5-3700-C54E-F83D-5D8658F95AEF}"/>
              </a:ext>
            </a:extLst>
          </p:cNvPr>
          <p:cNvSpPr>
            <a:spLocks noGrp="1"/>
          </p:cNvSpPr>
          <p:nvPr>
            <p:ph type="sldNum" sz="quarter" idx="5"/>
          </p:nvPr>
        </p:nvSpPr>
        <p:spPr/>
        <p:txBody>
          <a:bodyPr/>
          <a:lstStyle/>
          <a:p>
            <a:fld id="{BA5A0562-EA2F-4793-BC45-20F9D4B7E334}" type="slidenum">
              <a:rPr lang="zh-CN" altLang="en-US" smtClean="0"/>
              <a:t>4</a:t>
            </a:fld>
            <a:endParaRPr lang="zh-CN" altLang="en-US"/>
          </a:p>
        </p:txBody>
      </p:sp>
    </p:spTree>
    <p:extLst>
      <p:ext uri="{BB962C8B-B14F-4D97-AF65-F5344CB8AC3E}">
        <p14:creationId xmlns:p14="http://schemas.microsoft.com/office/powerpoint/2010/main" val="328601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BDA29-504B-78B4-0637-DA801161143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3C327D2-23A9-F469-6BC8-3F1D7DEAC63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9E79A04-AD90-1FF6-71BF-A8252892496C}"/>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76E5676C-2D7A-EA95-0AD5-B320CA0DCC84}"/>
              </a:ext>
            </a:extLst>
          </p:cNvPr>
          <p:cNvSpPr>
            <a:spLocks noGrp="1"/>
          </p:cNvSpPr>
          <p:nvPr>
            <p:ph type="sldNum" sz="quarter" idx="5"/>
          </p:nvPr>
        </p:nvSpPr>
        <p:spPr/>
        <p:txBody>
          <a:bodyPr/>
          <a:lstStyle/>
          <a:p>
            <a:fld id="{BA5A0562-EA2F-4793-BC45-20F9D4B7E334}" type="slidenum">
              <a:rPr lang="zh-CN" altLang="en-US" smtClean="0"/>
              <a:t>5</a:t>
            </a:fld>
            <a:endParaRPr lang="zh-CN" altLang="en-US"/>
          </a:p>
        </p:txBody>
      </p:sp>
    </p:spTree>
    <p:extLst>
      <p:ext uri="{BB962C8B-B14F-4D97-AF65-F5344CB8AC3E}">
        <p14:creationId xmlns:p14="http://schemas.microsoft.com/office/powerpoint/2010/main" val="5623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CF28B-B51E-3E51-216C-6F828E8C28A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3A4EFCA-ECD9-8B14-D34C-A0ADC9C30CF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B570BEA-8995-A8CF-446F-70E6DCB06263}"/>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B0C68423-828B-B295-6B41-8569A7C2E26A}"/>
              </a:ext>
            </a:extLst>
          </p:cNvPr>
          <p:cNvSpPr>
            <a:spLocks noGrp="1"/>
          </p:cNvSpPr>
          <p:nvPr>
            <p:ph type="sldNum" sz="quarter" idx="5"/>
          </p:nvPr>
        </p:nvSpPr>
        <p:spPr/>
        <p:txBody>
          <a:bodyPr/>
          <a:lstStyle/>
          <a:p>
            <a:fld id="{BA5A0562-EA2F-4793-BC45-20F9D4B7E334}" type="slidenum">
              <a:rPr lang="zh-CN" altLang="en-US" smtClean="0"/>
              <a:t>6</a:t>
            </a:fld>
            <a:endParaRPr lang="zh-CN" altLang="en-US"/>
          </a:p>
        </p:txBody>
      </p:sp>
    </p:spTree>
    <p:extLst>
      <p:ext uri="{BB962C8B-B14F-4D97-AF65-F5344CB8AC3E}">
        <p14:creationId xmlns:p14="http://schemas.microsoft.com/office/powerpoint/2010/main" val="175472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3B057-B4C4-C712-A979-77C8BD70DBA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9684359-1CF2-24F6-9EE8-F1CB3B4F75D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B501F29-8738-7C12-8C60-5F13B7B924DF}"/>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E7CC70E7-F92A-4B46-2698-B4E13D6008C6}"/>
              </a:ext>
            </a:extLst>
          </p:cNvPr>
          <p:cNvSpPr>
            <a:spLocks noGrp="1"/>
          </p:cNvSpPr>
          <p:nvPr>
            <p:ph type="sldNum" sz="quarter" idx="5"/>
          </p:nvPr>
        </p:nvSpPr>
        <p:spPr/>
        <p:txBody>
          <a:bodyPr/>
          <a:lstStyle/>
          <a:p>
            <a:fld id="{BA5A0562-EA2F-4793-BC45-20F9D4B7E334}" type="slidenum">
              <a:rPr lang="zh-CN" altLang="en-US" smtClean="0"/>
              <a:t>7</a:t>
            </a:fld>
            <a:endParaRPr lang="zh-CN" altLang="en-US"/>
          </a:p>
        </p:txBody>
      </p:sp>
    </p:spTree>
    <p:extLst>
      <p:ext uri="{BB962C8B-B14F-4D97-AF65-F5344CB8AC3E}">
        <p14:creationId xmlns:p14="http://schemas.microsoft.com/office/powerpoint/2010/main" val="3511347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D90DA-B4A1-3126-4B41-35C15351B6F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48BEB9D-5601-A04A-492A-52C1B609E13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FE326E8-3567-C546-19F0-DFEF300CEB6C}"/>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B4827464-CF67-CAC5-522D-134AEF9F4582}"/>
              </a:ext>
            </a:extLst>
          </p:cNvPr>
          <p:cNvSpPr>
            <a:spLocks noGrp="1"/>
          </p:cNvSpPr>
          <p:nvPr>
            <p:ph type="sldNum" sz="quarter" idx="5"/>
          </p:nvPr>
        </p:nvSpPr>
        <p:spPr/>
        <p:txBody>
          <a:bodyPr/>
          <a:lstStyle/>
          <a:p>
            <a:fld id="{BA5A0562-EA2F-4793-BC45-20F9D4B7E334}" type="slidenum">
              <a:rPr lang="zh-CN" altLang="en-US" smtClean="0"/>
              <a:t>8</a:t>
            </a:fld>
            <a:endParaRPr lang="zh-CN" altLang="en-US"/>
          </a:p>
        </p:txBody>
      </p:sp>
    </p:spTree>
    <p:extLst>
      <p:ext uri="{BB962C8B-B14F-4D97-AF65-F5344CB8AC3E}">
        <p14:creationId xmlns:p14="http://schemas.microsoft.com/office/powerpoint/2010/main" val="431485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556C5-98F9-D5CC-710C-D16BB26B719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22FDA17-2B1A-7B0E-44E3-977FA0A868E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80A5009-AC7E-DCDB-5C5B-9D7983579052}"/>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18939F06-6C41-E8DB-9B40-5922738292E5}"/>
              </a:ext>
            </a:extLst>
          </p:cNvPr>
          <p:cNvSpPr>
            <a:spLocks noGrp="1"/>
          </p:cNvSpPr>
          <p:nvPr>
            <p:ph type="sldNum" sz="quarter" idx="5"/>
          </p:nvPr>
        </p:nvSpPr>
        <p:spPr/>
        <p:txBody>
          <a:bodyPr/>
          <a:lstStyle/>
          <a:p>
            <a:fld id="{BA5A0562-EA2F-4793-BC45-20F9D4B7E334}" type="slidenum">
              <a:rPr lang="zh-CN" altLang="en-US" smtClean="0"/>
              <a:t>9</a:t>
            </a:fld>
            <a:endParaRPr lang="zh-CN" altLang="en-US"/>
          </a:p>
        </p:txBody>
      </p:sp>
    </p:spTree>
    <p:extLst>
      <p:ext uri="{BB962C8B-B14F-4D97-AF65-F5344CB8AC3E}">
        <p14:creationId xmlns:p14="http://schemas.microsoft.com/office/powerpoint/2010/main" val="18231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813178"/>
            <a:ext cx="9144000" cy="570819"/>
          </a:xfrm>
        </p:spPr>
        <p:txBody>
          <a:bodyPr vert="horz" lIns="91440" tIns="45720" rIns="91440" bIns="45720" rtlCol="0" anchor="ctr">
            <a:normAutofit/>
          </a:bodyPr>
          <a:lstStyle>
            <a:lvl1pPr>
              <a:defRPr lang="zh-CN" altLang="en-US">
                <a:solidFill>
                  <a:srgbClr val="011F3D"/>
                </a:solidFill>
              </a:defRPr>
            </a:lvl1pPr>
          </a:lstStyle>
          <a:p>
            <a:pPr lvl="0"/>
            <a:r>
              <a:rPr lang="zh-CN" altLang="en-US" dirty="0"/>
              <a:t>单击此处编辑母版副标题样式</a:t>
            </a:r>
          </a:p>
        </p:txBody>
      </p:sp>
      <p:sp>
        <p:nvSpPr>
          <p:cNvPr id="7" name="标题 6"/>
          <p:cNvSpPr>
            <a:spLocks noGrp="1"/>
          </p:cNvSpPr>
          <p:nvPr>
            <p:ph type="title"/>
          </p:nvPr>
        </p:nvSpPr>
        <p:spPr>
          <a:xfrm>
            <a:off x="838200" y="1845583"/>
            <a:ext cx="10515600" cy="1325563"/>
          </a:xfrm>
          <a:prstGeom prst="rect">
            <a:avLst/>
          </a:prstGeom>
        </p:spPr>
        <p:txBody>
          <a:bodyPr anchor="ctr"/>
          <a:lstStyle>
            <a:lvl1pPr>
              <a:defRPr sz="4400">
                <a:solidFill>
                  <a:srgbClr val="011F3D"/>
                </a:solidFill>
              </a:defRPr>
            </a:lvl1p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45100" y="1376118"/>
            <a:ext cx="11453200" cy="435133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345100" y="6582813"/>
            <a:ext cx="2743200" cy="275187"/>
          </a:xfrm>
          <a:prstGeom prst="rect">
            <a:avLst/>
          </a:prstGeom>
        </p:spPr>
        <p:txBody>
          <a:bodyPr/>
          <a:lstStyle>
            <a:lvl1pPr>
              <a:defRPr sz="1600">
                <a:latin typeface="微软雅黑" panose="020B0503020204020204" pitchFamily="34" charset="-122"/>
                <a:ea typeface="微软雅黑" panose="020B0503020204020204" pitchFamily="34" charset="-122"/>
              </a:defRPr>
            </a:lvl1pPr>
          </a:lstStyle>
          <a:p>
            <a:fld id="{076524F5-7F83-4941-876C-9CFBB5C58EF0}" type="datetime1">
              <a:rPr lang="zh-CN" altLang="en-US" smtClean="0"/>
              <a:t>2024/11/26</a:t>
            </a:fld>
            <a:endParaRPr lang="zh-CN" altLang="en-US"/>
          </a:p>
        </p:txBody>
      </p:sp>
      <p:sp>
        <p:nvSpPr>
          <p:cNvPr id="5" name="页脚占位符 4"/>
          <p:cNvSpPr>
            <a:spLocks noGrp="1"/>
          </p:cNvSpPr>
          <p:nvPr>
            <p:ph type="ftr" sz="quarter" idx="11"/>
          </p:nvPr>
        </p:nvSpPr>
        <p:spPr>
          <a:xfrm>
            <a:off x="4038600" y="6574291"/>
            <a:ext cx="4114800" cy="275187"/>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a:xfrm>
            <a:off x="10668001" y="6391728"/>
            <a:ext cx="1130299" cy="365125"/>
          </a:xfrm>
          <a:prstGeom prst="rect">
            <a:avLst/>
          </a:prstGeom>
        </p:spPr>
        <p:txBody>
          <a:bodyPr/>
          <a:lstStyle>
            <a:lvl1pPr>
              <a:defRPr sz="1400">
                <a:solidFill>
                  <a:srgbClr val="011F3D"/>
                </a:solidFill>
                <a:latin typeface="微软雅黑" panose="020B0503020204020204" pitchFamily="34" charset="-122"/>
                <a:ea typeface="微软雅黑" panose="020B0503020204020204" pitchFamily="34" charset="-122"/>
              </a:defRPr>
            </a:lvl1pPr>
          </a:lstStyle>
          <a:p>
            <a:fld id="{1D930F70-006D-4C9D-BB1D-28375325AE88}" type="slidenum">
              <a:rPr lang="zh-CN" altLang="en-US" smtClean="0"/>
              <a:t>‹#›</a:t>
            </a:fld>
            <a:endParaRPr lang="zh-CN" altLang="en-US" dirty="0"/>
          </a:p>
        </p:txBody>
      </p:sp>
      <p:pic>
        <p:nvPicPr>
          <p:cNvPr id="7" name="图片 6"/>
          <p:cNvPicPr>
            <a:picLocks noChangeAspect="1"/>
          </p:cNvPicPr>
          <p:nvPr userDrawn="1"/>
        </p:nvPicPr>
        <p:blipFill>
          <a:blip r:embed="rId3"/>
          <a:stretch>
            <a:fillRect/>
          </a:stretch>
        </p:blipFill>
        <p:spPr>
          <a:xfrm>
            <a:off x="9895210" y="128464"/>
            <a:ext cx="2155474" cy="505331"/>
          </a:xfrm>
          <a:prstGeom prst="rect">
            <a:avLst/>
          </a:prstGeom>
        </p:spPr>
      </p:pic>
      <p:pic>
        <p:nvPicPr>
          <p:cNvPr id="9" name="图片 8" descr="徽标, 公司名称&#10;&#10;描述已自动生成"/>
          <p:cNvPicPr>
            <a:picLocks noChangeAspect="1"/>
          </p:cNvPicPr>
          <p:nvPr userDrawn="1">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13" name="标题 1"/>
          <p:cNvSpPr>
            <a:spLocks noGrp="1"/>
          </p:cNvSpPr>
          <p:nvPr>
            <p:ph type="title"/>
          </p:nvPr>
        </p:nvSpPr>
        <p:spPr>
          <a:xfrm>
            <a:off x="1095755" y="200709"/>
            <a:ext cx="10800000" cy="432000"/>
          </a:xfrm>
          <a:prstGeom prst="rect">
            <a:avLst/>
          </a:prstGeom>
        </p:spPr>
        <p:txBody>
          <a:bodyPr anchor="ctr" anchorCtr="0">
            <a:noAutofit/>
          </a:bodyPr>
          <a:lstStyle>
            <a:lvl1pPr>
              <a:lnSpc>
                <a:spcPct val="100000"/>
              </a:lnSpc>
              <a:spcBef>
                <a:spcPts val="0"/>
              </a:spcBef>
              <a:defRPr lang="zh-CN" altLang="en-US" sz="3200" b="0" i="0" dirty="0">
                <a:solidFill>
                  <a:schemeClr val="bg1"/>
                </a:solidFill>
                <a:latin typeface="微软雅黑" panose="020B0503020204020204" pitchFamily="34" charset="-122"/>
                <a:ea typeface="微软雅黑" panose="020B0503020204020204" pitchFamily="34" charset="-122"/>
                <a:cs typeface="Alibaba PuHuiTi 2.0 65 Medium" pitchFamily="18" charset="-122"/>
              </a:defRPr>
            </a:lvl1pPr>
          </a:lstStyle>
          <a:p>
            <a:pPr marL="0" lvl="0" indent="0">
              <a:spcBef>
                <a:spcPts val="1000"/>
              </a:spcBef>
              <a:buFont typeface="Arial" panose="020B0604020202020204" pitchFamily="34" charset="0"/>
            </a:pPr>
            <a:r>
              <a:rPr lang="zh-CN" altLang="en-US" dirty="0"/>
              <a:t>单击此处编辑母版标题样式</a:t>
            </a:r>
          </a:p>
        </p:txBody>
      </p:sp>
      <p:grpSp>
        <p:nvGrpSpPr>
          <p:cNvPr id="14" name="组合 13"/>
          <p:cNvGrpSpPr/>
          <p:nvPr userDrawn="1"/>
        </p:nvGrpSpPr>
        <p:grpSpPr>
          <a:xfrm>
            <a:off x="450447" y="271453"/>
            <a:ext cx="474663" cy="290512"/>
            <a:chOff x="0" y="72637"/>
            <a:chExt cx="714375" cy="438150"/>
          </a:xfrm>
        </p:grpSpPr>
        <p:sp>
          <p:nvSpPr>
            <p:cNvPr id="15" name="燕尾形 4"/>
            <p:cNvSpPr/>
            <p:nvPr/>
          </p:nvSpPr>
          <p:spPr>
            <a:xfrm>
              <a:off x="0" y="72637"/>
              <a:ext cx="438150" cy="438150"/>
            </a:xfrm>
            <a:prstGeom prst="chevron">
              <a:avLst>
                <a:gd name="adj" fmla="val 50000"/>
              </a:avLst>
            </a:prstGeom>
            <a:solidFill>
              <a:srgbClr val="436FBF"/>
            </a:solidFill>
            <a:ln w="9525">
              <a:noFill/>
            </a:ln>
          </p:spPr>
          <p:txBody>
            <a:bodyPr anchor="ctr"/>
            <a:lstStyle/>
            <a:p>
              <a:pPr algn="ctr" eaLnBrk="1" hangingPunct="1"/>
              <a:endParaRPr lang="zh-CN" altLang="en-US" sz="1350" dirty="0">
                <a:latin typeface="Calibri" panose="020F0502020204030204" charset="0"/>
              </a:endParaRPr>
            </a:p>
          </p:txBody>
        </p:sp>
        <p:sp>
          <p:nvSpPr>
            <p:cNvPr id="16" name="燕尾形 5"/>
            <p:cNvSpPr/>
            <p:nvPr/>
          </p:nvSpPr>
          <p:spPr>
            <a:xfrm>
              <a:off x="276225" y="72637"/>
              <a:ext cx="438150" cy="438150"/>
            </a:xfrm>
            <a:prstGeom prst="chevron">
              <a:avLst>
                <a:gd name="adj" fmla="val 50000"/>
              </a:avLst>
            </a:prstGeom>
            <a:solidFill>
              <a:srgbClr val="436FBF"/>
            </a:solidFill>
            <a:ln w="9525">
              <a:noFill/>
            </a:ln>
          </p:spPr>
          <p:txBody>
            <a:bodyPr anchor="ctr"/>
            <a:lstStyle/>
            <a:p>
              <a:pPr algn="ctr" eaLnBrk="1" hangingPunct="1"/>
              <a:endParaRPr lang="zh-CN" altLang="en-US" sz="1350" dirty="0">
                <a:latin typeface="Calibri" panose="020F0502020204030204" charset="0"/>
              </a:endParaRPr>
            </a:p>
          </p:txBody>
        </p:sp>
      </p:grpSp>
    </p:spTree>
    <p:extLst>
      <p:ext uri="{BB962C8B-B14F-4D97-AF65-F5344CB8AC3E}">
        <p14:creationId xmlns:p14="http://schemas.microsoft.com/office/powerpoint/2010/main" val="250959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 name="日期占位符 3"/>
          <p:cNvSpPr>
            <a:spLocks noGrp="1"/>
          </p:cNvSpPr>
          <p:nvPr>
            <p:ph type="dt" sz="half" idx="2"/>
          </p:nvPr>
        </p:nvSpPr>
        <p:spPr>
          <a:xfrm>
            <a:off x="628650" y="6356350"/>
            <a:ext cx="2743200" cy="365125"/>
          </a:xfrm>
          <a:prstGeom prst="rect">
            <a:avLst/>
          </a:prstGeom>
        </p:spPr>
        <p:txBody>
          <a:bodyPr vert="horz" lIns="91440" tIns="45720" rIns="91440" bIns="45720" rtlCol="0" anchor="ctr"/>
          <a:lstStyle>
            <a:lvl1pPr algn="l">
              <a:defRPr sz="1600">
                <a:solidFill>
                  <a:srgbClr val="193F61"/>
                </a:solidFill>
                <a:latin typeface="微软雅黑" panose="020B0503020204020204" pitchFamily="34" charset="-122"/>
                <a:ea typeface="微软雅黑" panose="020B0503020204020204" pitchFamily="34" charset="-122"/>
              </a:defRPr>
            </a:lvl1pPr>
          </a:lstStyle>
          <a:p>
            <a:fld id="{864B80B4-04DA-4EF3-B9D3-C321E0D76F16}" type="datetime1">
              <a:rPr lang="zh-CN" altLang="en-US" smtClean="0"/>
              <a:t>2024/11/26</a:t>
            </a:fld>
            <a:endParaRPr lang="zh-CN" altLang="en-US" dirty="0"/>
          </a:p>
        </p:txBody>
      </p:sp>
      <p:sp>
        <p:nvSpPr>
          <p:cNvPr id="7"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8" name="灯片编号占位符 5"/>
          <p:cNvSpPr>
            <a:spLocks noGrp="1"/>
          </p:cNvSpPr>
          <p:nvPr>
            <p:ph type="sldNum" sz="quarter" idx="4"/>
          </p:nvPr>
        </p:nvSpPr>
        <p:spPr>
          <a:xfrm>
            <a:off x="9048749" y="6390663"/>
            <a:ext cx="2743200" cy="422252"/>
          </a:xfrm>
          <a:prstGeom prst="rect">
            <a:avLst/>
          </a:prstGeom>
        </p:spPr>
        <p:txBody>
          <a:bodyPr vert="horz" lIns="91440" tIns="45720" rIns="91440" bIns="45720" rtlCol="0" anchor="ctr"/>
          <a:lstStyle>
            <a:lvl1pPr algn="r">
              <a:defRPr sz="1600">
                <a:solidFill>
                  <a:srgbClr val="193F61"/>
                </a:solidFill>
                <a:latin typeface="微软雅黑" panose="020B0503020204020204" pitchFamily="34" charset="-122"/>
                <a:ea typeface="微软雅黑" panose="020B0503020204020204" pitchFamily="34" charset="-122"/>
              </a:defRPr>
            </a:lvl1pPr>
          </a:lstStyle>
          <a:p>
            <a:fld id="{6E33223C-0F98-462B-A603-F1FE98EB154F}"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45100" y="1376118"/>
            <a:ext cx="11453200" cy="435133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345100" y="6582813"/>
            <a:ext cx="2743200" cy="275187"/>
          </a:xfrm>
          <a:prstGeom prst="rect">
            <a:avLst/>
          </a:prstGeom>
        </p:spPr>
        <p:txBody>
          <a:bodyPr/>
          <a:lstStyle>
            <a:lvl1pPr>
              <a:defRPr sz="1600">
                <a:latin typeface="微软雅黑" panose="020B0503020204020204" pitchFamily="34" charset="-122"/>
                <a:ea typeface="微软雅黑" panose="020B0503020204020204" pitchFamily="34" charset="-122"/>
              </a:defRPr>
            </a:lvl1pPr>
          </a:lstStyle>
          <a:p>
            <a:fld id="{076524F5-7F83-4941-876C-9CFBB5C58EF0}" type="datetime1">
              <a:rPr lang="zh-CN" altLang="en-US" smtClean="0"/>
              <a:t>2024/11/26</a:t>
            </a:fld>
            <a:endParaRPr lang="zh-CN" altLang="en-US"/>
          </a:p>
        </p:txBody>
      </p:sp>
      <p:sp>
        <p:nvSpPr>
          <p:cNvPr id="5" name="页脚占位符 4"/>
          <p:cNvSpPr>
            <a:spLocks noGrp="1"/>
          </p:cNvSpPr>
          <p:nvPr>
            <p:ph type="ftr" sz="quarter" idx="11"/>
          </p:nvPr>
        </p:nvSpPr>
        <p:spPr>
          <a:xfrm>
            <a:off x="4038600" y="6574291"/>
            <a:ext cx="4114800" cy="275187"/>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a:xfrm>
            <a:off x="10668001" y="6391728"/>
            <a:ext cx="1130299" cy="365125"/>
          </a:xfrm>
          <a:prstGeom prst="rect">
            <a:avLst/>
          </a:prstGeom>
        </p:spPr>
        <p:txBody>
          <a:bodyPr/>
          <a:lstStyle>
            <a:lvl1pPr>
              <a:defRPr sz="1400">
                <a:solidFill>
                  <a:srgbClr val="011F3D"/>
                </a:solidFill>
                <a:latin typeface="微软雅黑" panose="020B0503020204020204" pitchFamily="34" charset="-122"/>
                <a:ea typeface="微软雅黑" panose="020B0503020204020204" pitchFamily="34" charset="-122"/>
              </a:defRPr>
            </a:lvl1pPr>
          </a:lstStyle>
          <a:p>
            <a:fld id="{1D930F70-006D-4C9D-BB1D-28375325AE88}" type="slidenum">
              <a:rPr lang="zh-CN" altLang="en-US" smtClean="0"/>
              <a:t>‹#›</a:t>
            </a:fld>
            <a:endParaRPr lang="zh-CN" altLang="en-US" dirty="0"/>
          </a:p>
        </p:txBody>
      </p:sp>
      <p:pic>
        <p:nvPicPr>
          <p:cNvPr id="7" name="图片 6"/>
          <p:cNvPicPr>
            <a:picLocks noChangeAspect="1"/>
          </p:cNvPicPr>
          <p:nvPr userDrawn="1"/>
        </p:nvPicPr>
        <p:blipFill>
          <a:blip r:embed="rId3"/>
          <a:stretch>
            <a:fillRect/>
          </a:stretch>
        </p:blipFill>
        <p:spPr>
          <a:xfrm>
            <a:off x="9895210" y="128464"/>
            <a:ext cx="2155474" cy="505331"/>
          </a:xfrm>
          <a:prstGeom prst="rect">
            <a:avLst/>
          </a:prstGeom>
        </p:spPr>
      </p:pic>
      <p:pic>
        <p:nvPicPr>
          <p:cNvPr id="9" name="图片 8" descr="徽标, 公司名称&#10;&#10;描述已自动生成"/>
          <p:cNvPicPr>
            <a:picLocks noChangeAspect="1"/>
          </p:cNvPicPr>
          <p:nvPr userDrawn="1">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13" name="标题 1"/>
          <p:cNvSpPr>
            <a:spLocks noGrp="1"/>
          </p:cNvSpPr>
          <p:nvPr>
            <p:ph type="title"/>
          </p:nvPr>
        </p:nvSpPr>
        <p:spPr>
          <a:xfrm>
            <a:off x="1095755" y="200709"/>
            <a:ext cx="10800000" cy="432000"/>
          </a:xfrm>
          <a:prstGeom prst="rect">
            <a:avLst/>
          </a:prstGeom>
        </p:spPr>
        <p:txBody>
          <a:bodyPr anchor="ctr" anchorCtr="0">
            <a:noAutofit/>
          </a:bodyPr>
          <a:lstStyle>
            <a:lvl1pPr>
              <a:lnSpc>
                <a:spcPct val="100000"/>
              </a:lnSpc>
              <a:spcBef>
                <a:spcPts val="0"/>
              </a:spcBef>
              <a:defRPr lang="zh-CN" altLang="en-US" sz="3200" b="0" i="0" dirty="0">
                <a:solidFill>
                  <a:schemeClr val="bg1"/>
                </a:solidFill>
                <a:latin typeface="微软雅黑" panose="020B0503020204020204" pitchFamily="34" charset="-122"/>
                <a:ea typeface="微软雅黑" panose="020B0503020204020204" pitchFamily="34" charset="-122"/>
                <a:cs typeface="Alibaba PuHuiTi 2.0 65 Medium" pitchFamily="18" charset="-122"/>
              </a:defRPr>
            </a:lvl1pPr>
          </a:lstStyle>
          <a:p>
            <a:pPr marL="0" lvl="0" indent="0">
              <a:spcBef>
                <a:spcPts val="1000"/>
              </a:spcBef>
              <a:buFont typeface="Arial" panose="020B0604020202020204" pitchFamily="34" charset="0"/>
            </a:pPr>
            <a:r>
              <a:rPr lang="zh-CN" altLang="en-US" dirty="0"/>
              <a:t>单击此处编辑母版标题样式</a:t>
            </a:r>
          </a:p>
        </p:txBody>
      </p:sp>
      <p:grpSp>
        <p:nvGrpSpPr>
          <p:cNvPr id="14" name="组合 13"/>
          <p:cNvGrpSpPr/>
          <p:nvPr userDrawn="1"/>
        </p:nvGrpSpPr>
        <p:grpSpPr>
          <a:xfrm>
            <a:off x="450447" y="271453"/>
            <a:ext cx="474663" cy="290512"/>
            <a:chOff x="0" y="72637"/>
            <a:chExt cx="714375" cy="438150"/>
          </a:xfrm>
        </p:grpSpPr>
        <p:sp>
          <p:nvSpPr>
            <p:cNvPr id="15" name="燕尾形 4"/>
            <p:cNvSpPr/>
            <p:nvPr/>
          </p:nvSpPr>
          <p:spPr>
            <a:xfrm>
              <a:off x="0" y="72637"/>
              <a:ext cx="438150" cy="438150"/>
            </a:xfrm>
            <a:prstGeom prst="chevron">
              <a:avLst>
                <a:gd name="adj" fmla="val 50000"/>
              </a:avLst>
            </a:prstGeom>
            <a:solidFill>
              <a:srgbClr val="436FBF"/>
            </a:solidFill>
            <a:ln w="9525">
              <a:noFill/>
            </a:ln>
          </p:spPr>
          <p:txBody>
            <a:bodyPr anchor="ctr"/>
            <a:lstStyle/>
            <a:p>
              <a:pPr algn="ctr" eaLnBrk="1" hangingPunct="1"/>
              <a:endParaRPr lang="zh-CN" altLang="en-US" sz="1350" dirty="0">
                <a:latin typeface="Calibri" panose="020F0502020204030204" charset="0"/>
              </a:endParaRPr>
            </a:p>
          </p:txBody>
        </p:sp>
        <p:sp>
          <p:nvSpPr>
            <p:cNvPr id="16" name="燕尾形 5"/>
            <p:cNvSpPr/>
            <p:nvPr/>
          </p:nvSpPr>
          <p:spPr>
            <a:xfrm>
              <a:off x="276225" y="72637"/>
              <a:ext cx="438150" cy="438150"/>
            </a:xfrm>
            <a:prstGeom prst="chevron">
              <a:avLst>
                <a:gd name="adj" fmla="val 50000"/>
              </a:avLst>
            </a:prstGeom>
            <a:solidFill>
              <a:srgbClr val="436FBF"/>
            </a:solidFill>
            <a:ln w="9525">
              <a:noFill/>
            </a:ln>
          </p:spPr>
          <p:txBody>
            <a:bodyPr anchor="ctr"/>
            <a:lstStyle/>
            <a:p>
              <a:pPr algn="ctr" eaLnBrk="1" hangingPunct="1"/>
              <a:endParaRPr lang="zh-CN" altLang="en-US" sz="1350" dirty="0">
                <a:latin typeface="Calibri" panose="020F0502020204030204" charset="0"/>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813178"/>
            <a:ext cx="9144000" cy="570819"/>
          </a:xfrm>
        </p:spPr>
        <p:txBody>
          <a:bodyPr vert="horz" lIns="91440" tIns="45720" rIns="91440" bIns="45720" rtlCol="0" anchor="ctr">
            <a:normAutofit/>
          </a:bodyPr>
          <a:lstStyle>
            <a:lvl1pPr>
              <a:defRPr lang="zh-CN" altLang="en-US">
                <a:solidFill>
                  <a:srgbClr val="011F3D"/>
                </a:solidFill>
              </a:defRPr>
            </a:lvl1pPr>
          </a:lstStyle>
          <a:p>
            <a:pPr lvl="0"/>
            <a:r>
              <a:rPr lang="zh-CN" altLang="en-US" dirty="0"/>
              <a:t>单击此处编辑母版副标题样式</a:t>
            </a:r>
          </a:p>
        </p:txBody>
      </p:sp>
      <p:sp>
        <p:nvSpPr>
          <p:cNvPr id="7" name="标题 6"/>
          <p:cNvSpPr>
            <a:spLocks noGrp="1"/>
          </p:cNvSpPr>
          <p:nvPr>
            <p:ph type="title"/>
          </p:nvPr>
        </p:nvSpPr>
        <p:spPr>
          <a:xfrm>
            <a:off x="838200" y="1845583"/>
            <a:ext cx="10515600" cy="1325563"/>
          </a:xfrm>
          <a:prstGeom prst="rect">
            <a:avLst/>
          </a:prstGeom>
        </p:spPr>
        <p:txBody>
          <a:bodyPr anchor="ctr"/>
          <a:lstStyle>
            <a:lvl1pPr>
              <a:defRPr sz="4400">
                <a:solidFill>
                  <a:srgbClr val="011F3D"/>
                </a:solidFill>
              </a:defRPr>
            </a:lvl1pPr>
          </a:lstStyle>
          <a:p>
            <a:r>
              <a:rPr lang="zh-CN" altLang="en-US"/>
              <a:t>单击此处编辑母版标题样式</a:t>
            </a:r>
          </a:p>
        </p:txBody>
      </p:sp>
    </p:spTree>
    <p:extLst>
      <p:ext uri="{BB962C8B-B14F-4D97-AF65-F5344CB8AC3E}">
        <p14:creationId xmlns:p14="http://schemas.microsoft.com/office/powerpoint/2010/main" val="787434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文本占位符 14"/>
          <p:cNvSpPr>
            <a:spLocks noGrp="1"/>
          </p:cNvSpPr>
          <p:nvPr>
            <p:ph type="body" idx="1"/>
          </p:nvPr>
        </p:nvSpPr>
        <p:spPr>
          <a:xfrm>
            <a:off x="2619375" y="3690247"/>
            <a:ext cx="6953250" cy="659754"/>
          </a:xfrm>
          <a:prstGeom prst="rect">
            <a:avLst/>
          </a:prstGeom>
        </p:spPr>
        <p:txBody>
          <a:bodyPr vert="horz" lIns="91440" tIns="45720" rIns="91440" bIns="45720" rtlCol="0" anchor="ctr">
            <a:normAutofit/>
          </a:bodyPr>
          <a:lstStyle/>
          <a:p>
            <a:pPr lvl="0"/>
            <a:r>
              <a:rPr lang="en-US" altLang="zh-CN" dirty="0"/>
              <a:t>Name</a:t>
            </a:r>
            <a:endParaRPr lang="zh-CN" altLang="en-US" dirty="0"/>
          </a:p>
        </p:txBody>
      </p:sp>
      <p:sp>
        <p:nvSpPr>
          <p:cNvPr id="10" name="矩形 9"/>
          <p:cNvSpPr/>
          <p:nvPr userDrawn="1"/>
        </p:nvSpPr>
        <p:spPr>
          <a:xfrm>
            <a:off x="0" y="0"/>
            <a:ext cx="12192000" cy="76200"/>
          </a:xfrm>
          <a:prstGeom prst="rect">
            <a:avLst/>
          </a:prstGeom>
          <a:gradFill flip="none" rotWithShape="1">
            <a:gsLst>
              <a:gs pos="0">
                <a:srgbClr val="4F93D1">
                  <a:shade val="30000"/>
                  <a:satMod val="115000"/>
                  <a:lumMod val="0"/>
                  <a:lumOff val="100000"/>
                </a:srgbClr>
              </a:gs>
              <a:gs pos="78000">
                <a:srgbClr val="4F93D1">
                  <a:shade val="67500"/>
                  <a:satMod val="115000"/>
                </a:srgbClr>
              </a:gs>
              <a:gs pos="100000">
                <a:srgbClr val="4F93D1">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rot="10800000">
            <a:off x="0" y="6781800"/>
            <a:ext cx="12192000" cy="76200"/>
          </a:xfrm>
          <a:prstGeom prst="rect">
            <a:avLst/>
          </a:prstGeom>
          <a:gradFill flip="none" rotWithShape="1">
            <a:gsLst>
              <a:gs pos="0">
                <a:srgbClr val="4F93D1">
                  <a:shade val="30000"/>
                  <a:satMod val="115000"/>
                  <a:lumMod val="0"/>
                  <a:lumOff val="100000"/>
                </a:srgbClr>
              </a:gs>
              <a:gs pos="78000">
                <a:srgbClr val="4F93D1">
                  <a:shade val="67500"/>
                  <a:satMod val="115000"/>
                </a:srgbClr>
              </a:gs>
              <a:gs pos="100000">
                <a:srgbClr val="4F93D1">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4"/>
          <a:stretch>
            <a:fillRect/>
          </a:stretch>
        </p:blipFill>
        <p:spPr>
          <a:xfrm>
            <a:off x="9883835" y="151015"/>
            <a:ext cx="2113338" cy="49545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4" r:id="rId2"/>
  </p:sldLayoutIdLst>
  <p:hf hdr="0" ftr="0" dt="0"/>
  <p:txStyles>
    <p:titleStyle>
      <a:lvl1pPr algn="ctr" defTabSz="914400" rtl="0" eaLnBrk="1" latinLnBrk="0" hangingPunct="1">
        <a:lnSpc>
          <a:spcPct val="90000"/>
        </a:lnSpc>
        <a:spcBef>
          <a:spcPct val="0"/>
        </a:spcBef>
        <a:buNone/>
        <a:defRPr lang="zh-CN" altLang="en-US" sz="2800" b="1" kern="1200" dirty="0">
          <a:solidFill>
            <a:srgbClr val="02489D"/>
          </a:solidFill>
          <a:latin typeface="微软雅黑" panose="020B0503020204020204" pitchFamily="34" charset="-122"/>
          <a:ea typeface="微软雅黑" panose="020B0503020204020204" pitchFamily="34" charset="-122"/>
          <a:cs typeface="+mn-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lang="zh-CN" altLang="en-US" sz="2800" b="1" kern="1200" dirty="0">
          <a:solidFill>
            <a:srgbClr val="02489D"/>
          </a:solidFill>
          <a:latin typeface="微软雅黑" panose="020B0503020204020204" pitchFamily="34" charset="-122"/>
          <a:ea typeface="微软雅黑" panose="020B0503020204020204" pitchFamily="34" charset="-122"/>
          <a:cs typeface="+mn-cs"/>
        </a:defRPr>
      </a:lvl1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2057400"/>
            <a:ext cx="10515600" cy="4119563"/>
          </a:xfrm>
          <a:prstGeom prst="rect">
            <a:avLst/>
          </a:prstGeom>
        </p:spPr>
        <p:txBody>
          <a:bodyPr vert="horz" lIns="91440" tIns="45720" rIns="91440" bIns="45720" rtlCol="0">
            <a:normAutofit/>
          </a:bodyPr>
          <a:lstStyle/>
          <a:p>
            <a:pPr lvl="0"/>
            <a:r>
              <a:rPr lang="zh-CN" altLang="en-US" dirty="0"/>
              <a:t>单击此处编辑母版</a:t>
            </a:r>
            <a:r>
              <a:rPr lang="zh-CN" altLang="en-US"/>
              <a:t>文本样式</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A78F84DC-0140-441B-B419-6DDFF3F567FA}" type="datetime1">
              <a:rPr lang="zh-CN" altLang="en-US" smtClean="0"/>
              <a:t>2024/11/26</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6E33223C-0F98-462B-A603-F1FE98EB154F}" type="slidenum">
              <a:rPr lang="zh-CN" altLang="en-US" smtClean="0"/>
              <a:t>‹#›</a:t>
            </a:fld>
            <a:endParaRPr lang="zh-CN" altLang="en-US" dirty="0"/>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1" name="矩形 10"/>
          <p:cNvSpPr/>
          <p:nvPr userDrawn="1"/>
        </p:nvSpPr>
        <p:spPr>
          <a:xfrm>
            <a:off x="0" y="0"/>
            <a:ext cx="12192000" cy="76200"/>
          </a:xfrm>
          <a:prstGeom prst="rect">
            <a:avLst/>
          </a:prstGeom>
          <a:gradFill flip="none" rotWithShape="1">
            <a:gsLst>
              <a:gs pos="0">
                <a:srgbClr val="4F93D1">
                  <a:shade val="30000"/>
                  <a:satMod val="115000"/>
                  <a:lumMod val="0"/>
                  <a:lumOff val="100000"/>
                </a:srgbClr>
              </a:gs>
              <a:gs pos="78000">
                <a:srgbClr val="4F93D1">
                  <a:shade val="67500"/>
                  <a:satMod val="115000"/>
                </a:srgbClr>
              </a:gs>
              <a:gs pos="100000">
                <a:srgbClr val="4F93D1">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rot="10800000">
            <a:off x="0" y="6781800"/>
            <a:ext cx="12192000" cy="76200"/>
          </a:xfrm>
          <a:prstGeom prst="rect">
            <a:avLst/>
          </a:prstGeom>
          <a:gradFill flip="none" rotWithShape="1">
            <a:gsLst>
              <a:gs pos="0">
                <a:srgbClr val="4F93D1">
                  <a:shade val="30000"/>
                  <a:satMod val="115000"/>
                  <a:lumMod val="0"/>
                  <a:lumOff val="100000"/>
                </a:srgbClr>
              </a:gs>
              <a:gs pos="78000">
                <a:srgbClr val="4F93D1">
                  <a:shade val="67500"/>
                  <a:satMod val="115000"/>
                </a:srgbClr>
              </a:gs>
              <a:gs pos="100000">
                <a:srgbClr val="4F93D1">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5" r:id="rId3"/>
  </p:sldLayoutIdLst>
  <p:hf hdr="0" ftr="0" dt="0"/>
  <p:txStyles>
    <p:title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11F3D"/>
          </a:solidFill>
          <a:latin typeface="微软雅黑" panose="020B0503020204020204" pitchFamily="34" charset="-122"/>
          <a:ea typeface="微软雅黑" panose="020B0503020204020204" pitchFamily="34" charset="-122"/>
          <a:cs typeface="+mn-cs"/>
        </a:defRPr>
      </a:lvl1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8.xml"/><Relationship Id="rId5" Type="http://schemas.openxmlformats.org/officeDocument/2006/relationships/image" Target="../media/image1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1.xml"/><Relationship Id="rId5" Type="http://schemas.openxmlformats.org/officeDocument/2006/relationships/image" Target="../media/image12.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2.xml"/><Relationship Id="rId5" Type="http://schemas.openxmlformats.org/officeDocument/2006/relationships/image" Target="../media/image1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1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image" Target="../media/image15.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6.xml"/><Relationship Id="rId5" Type="http://schemas.openxmlformats.org/officeDocument/2006/relationships/image" Target="../media/image16.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17.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18.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29.xml"/><Relationship Id="rId5" Type="http://schemas.openxmlformats.org/officeDocument/2006/relationships/image" Target="../media/image19.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 Id="rId6" Type="http://schemas.openxmlformats.org/officeDocument/2006/relationships/hyperlink" Target="https://gorilla.cs.berkeley.edu/blogs/8_berkeley_function_calling_leaderboard.html" TargetMode="External"/><Relationship Id="rId5" Type="http://schemas.openxmlformats.org/officeDocument/2006/relationships/image" Target="../media/image20.jpe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2.xml"/><Relationship Id="rId5" Type="http://schemas.openxmlformats.org/officeDocument/2006/relationships/image" Target="../media/image2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hyperlink" Target="https://huggingface.co/datasets/gorilla-llm/APIBench/tree/main"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0.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副标题 5"/>
          <p:cNvSpPr txBox="1"/>
          <p:nvPr/>
        </p:nvSpPr>
        <p:spPr>
          <a:xfrm>
            <a:off x="1524000" y="5303716"/>
            <a:ext cx="9144000" cy="570819"/>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2800" b="1" kern="1200">
                <a:solidFill>
                  <a:srgbClr val="02489D"/>
                </a:solidFill>
                <a:latin typeface="微软雅黑" panose="020B0503020204020204" pitchFamily="34" charset="-122"/>
                <a:ea typeface="微软雅黑" panose="020B0503020204020204" pitchFamily="34" charset="-122"/>
                <a:cs typeface="+mn-cs"/>
              </a:defRPr>
            </a:lvl1pPr>
          </a:lstStyle>
          <a:p>
            <a:r>
              <a:rPr lang="en-US" altLang="zh-CN" dirty="0">
                <a:solidFill>
                  <a:srgbClr val="011F3D"/>
                </a:solidFill>
              </a:rPr>
              <a:t>2024-11-22</a:t>
            </a:r>
            <a:endParaRPr lang="zh-CN" altLang="en-US" dirty="0">
              <a:solidFill>
                <a:srgbClr val="011F3D"/>
              </a:solidFill>
            </a:endParaRPr>
          </a:p>
        </p:txBody>
      </p:sp>
      <p:sp>
        <p:nvSpPr>
          <p:cNvPr id="10" name="标题 6"/>
          <p:cNvSpPr>
            <a:spLocks noGrp="1"/>
          </p:cNvSpPr>
          <p:nvPr>
            <p:ph type="title"/>
          </p:nvPr>
        </p:nvSpPr>
        <p:spPr>
          <a:xfrm>
            <a:off x="838200" y="1665340"/>
            <a:ext cx="10515600" cy="1325563"/>
          </a:xfrm>
          <a:prstGeom prst="rect">
            <a:avLst/>
          </a:prstGeom>
        </p:spPr>
        <p:txBody>
          <a:bodyPr anchor="ctr"/>
          <a:lstStyle>
            <a:lvl1pPr>
              <a:defRPr sz="4400">
                <a:solidFill>
                  <a:srgbClr val="011F3D"/>
                </a:solidFill>
              </a:defRPr>
            </a:lvl1pPr>
          </a:lstStyle>
          <a:p>
            <a:r>
              <a:rPr lang="en-US" altLang="zh-CN" sz="4000" dirty="0"/>
              <a:t>Research on </a:t>
            </a:r>
            <a:br>
              <a:rPr lang="en-US" altLang="zh-CN" sz="4000" dirty="0"/>
            </a:br>
            <a:r>
              <a:rPr lang="en-US" altLang="zh-CN" sz="4000" dirty="0"/>
              <a:t>Function Calling Ability of Al Agents</a:t>
            </a:r>
            <a:endParaRPr lang="zh-CN" altLang="en-US" sz="4000" dirty="0"/>
          </a:p>
        </p:txBody>
      </p:sp>
      <p:sp>
        <p:nvSpPr>
          <p:cNvPr id="3" name="副标题 5"/>
          <p:cNvSpPr txBox="1"/>
          <p:nvPr/>
        </p:nvSpPr>
        <p:spPr>
          <a:xfrm>
            <a:off x="1524000" y="3063744"/>
            <a:ext cx="9144000" cy="570819"/>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2800" b="1" kern="1200">
                <a:solidFill>
                  <a:srgbClr val="011F3D"/>
                </a:solidFill>
                <a:latin typeface="微软雅黑" panose="020B0503020204020204" pitchFamily="34" charset="-122"/>
                <a:ea typeface="微软雅黑" panose="020B0503020204020204" pitchFamily="34" charset="-122"/>
                <a:cs typeface="+mn-cs"/>
              </a:defRPr>
            </a:lvl1pPr>
          </a:lstStyle>
          <a:p>
            <a:r>
              <a:rPr lang="zh-CN" altLang="en-US" dirty="0"/>
              <a:t>（基础前沿研究中心</a:t>
            </a:r>
            <a:r>
              <a:rPr lang="en-US" altLang="zh-CN" dirty="0"/>
              <a:t>—</a:t>
            </a:r>
            <a:r>
              <a:rPr lang="zh-CN" altLang="en-US" dirty="0"/>
              <a:t>多媒体认知学习科研团队）</a:t>
            </a:r>
          </a:p>
        </p:txBody>
      </p:sp>
      <p:pic>
        <p:nvPicPr>
          <p:cNvPr id="2" name="图片 1" descr="徽标, 公司名称&#10;&#10;描述已自动生成"/>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21409-D329-9F18-9873-99CDB972BB94}"/>
            </a:ext>
          </a:extLst>
        </p:cNvPr>
        <p:cNvGrpSpPr/>
        <p:nvPr/>
      </p:nvGrpSpPr>
      <p:grpSpPr>
        <a:xfrm>
          <a:off x="0" y="0"/>
          <a:ext cx="0" cy="0"/>
          <a:chOff x="0" y="0"/>
          <a:chExt cx="0" cy="0"/>
        </a:xfrm>
      </p:grpSpPr>
      <p:pic>
        <p:nvPicPr>
          <p:cNvPr id="9" name="图片 8" descr="徽标, 公司名称&#10;&#10;描述已自动生成">
            <a:extLst>
              <a:ext uri="{FF2B5EF4-FFF2-40B4-BE49-F238E27FC236}">
                <a16:creationId xmlns:a16="http://schemas.microsoft.com/office/drawing/2014/main" id="{9D56ADF5-D2B4-EC80-B840-8CD09E50F017}"/>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a:extLst>
              <a:ext uri="{FF2B5EF4-FFF2-40B4-BE49-F238E27FC236}">
                <a16:creationId xmlns:a16="http://schemas.microsoft.com/office/drawing/2014/main" id="{B5B1DB94-CFC4-7D86-743F-31CB799E9B00}"/>
              </a:ext>
            </a:extLst>
          </p:cNvPr>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a:extLst>
              <a:ext uri="{FF2B5EF4-FFF2-40B4-BE49-F238E27FC236}">
                <a16:creationId xmlns:a16="http://schemas.microsoft.com/office/drawing/2014/main" id="{4C3F9A72-C46B-6C0E-6598-D07EBBCAC77D}"/>
              </a:ext>
            </a:extLst>
          </p:cNvPr>
          <p:cNvSpPr txBox="1"/>
          <p:nvPr/>
        </p:nvSpPr>
        <p:spPr>
          <a:xfrm>
            <a:off x="807722" y="579986"/>
            <a:ext cx="10873002" cy="4216539"/>
          </a:xfrm>
          <a:prstGeom prst="rect">
            <a:avLst/>
          </a:prstGeom>
          <a:noFill/>
        </p:spPr>
        <p:txBody>
          <a:bodyPr wrap="square" rtlCol="0">
            <a:spAutoFit/>
          </a:bodyPr>
          <a:lstStyle/>
          <a:p>
            <a:pPr marL="342900" indent="-342900">
              <a:spcAft>
                <a:spcPts val="600"/>
              </a:spcAft>
              <a:buFont typeface="Wingdings" panose="05000000000000000000" pitchFamily="2" charset="2"/>
              <a:buChar char="p"/>
            </a:pPr>
            <a:r>
              <a:rPr kumimoji="1" lang="en-US" altLang="zh-CN" sz="24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RestGPT</a:t>
            </a:r>
            <a:r>
              <a:rPr kumimoji="1"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Connecting Large Language Models with Real-World RESTful APIs  2023-08</a:t>
            </a:r>
          </a:p>
          <a:p>
            <a:pPr>
              <a:spcAft>
                <a:spcPts val="600"/>
              </a:spcAft>
            </a:pPr>
            <a:endPar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spcBef>
                <a:spcPts val="600"/>
              </a:spcBef>
              <a:spcAft>
                <a:spcPts val="600"/>
              </a:spcAft>
              <a:buFont typeface="Wingdings" panose="05000000000000000000" pitchFamily="2" charset="2"/>
              <a:buChar char="u"/>
            </a:pPr>
            <a:r>
              <a:rPr lang="en-US" altLang="zh-CN" b="1" dirty="0" err="1"/>
              <a:t>RestBench</a:t>
            </a:r>
            <a:r>
              <a:rPr lang="en-US" altLang="zh-CN" b="1" dirty="0"/>
              <a:t> </a:t>
            </a:r>
            <a:r>
              <a:rPr lang="zh-CN" altLang="en-US" dirty="0"/>
              <a:t>基准测试集；支持超过 </a:t>
            </a:r>
            <a:r>
              <a:rPr lang="en-US" altLang="zh-CN" dirty="0"/>
              <a:t>100 </a:t>
            </a:r>
            <a:r>
              <a:rPr lang="zh-CN" altLang="en-US" dirty="0"/>
              <a:t>个 </a:t>
            </a:r>
            <a:r>
              <a:rPr lang="en-US" altLang="zh-CN" dirty="0"/>
              <a:t>RESTful APIs</a:t>
            </a:r>
            <a:r>
              <a:rPr lang="zh-CN" altLang="en-US" dirty="0"/>
              <a:t>；</a:t>
            </a:r>
            <a:r>
              <a:rPr lang="zh-CN" altLang="en-US" sz="1600" dirty="0"/>
              <a:t>两个场景， </a:t>
            </a:r>
            <a:r>
              <a:rPr lang="en-US" altLang="zh-CN" sz="1600" dirty="0"/>
              <a:t>TMDB</a:t>
            </a:r>
            <a:r>
              <a:rPr lang="zh-CN" altLang="en-US" sz="1600" dirty="0"/>
              <a:t>（电影库）和 </a:t>
            </a:r>
            <a:r>
              <a:rPr lang="en-US" altLang="zh-CN" sz="1600" dirty="0"/>
              <a:t>Spotify</a:t>
            </a:r>
            <a:r>
              <a:rPr lang="zh-CN" altLang="en-US" sz="1600" dirty="0"/>
              <a:t>（音乐）</a:t>
            </a:r>
            <a:endParaRPr lang="en-US" altLang="zh-CN" sz="1600" dirty="0"/>
          </a:p>
          <a:p>
            <a:pPr>
              <a:spcBef>
                <a:spcPts val="600"/>
              </a:spcBef>
              <a:spcAft>
                <a:spcPts val="600"/>
              </a:spcAft>
            </a:pPr>
            <a:endParaRPr lang="en-US" altLang="zh-CN" sz="1600" dirty="0"/>
          </a:p>
          <a:p>
            <a:pPr marL="285750" indent="-285750">
              <a:spcBef>
                <a:spcPts val="600"/>
              </a:spcBef>
              <a:spcAft>
                <a:spcPts val="600"/>
              </a:spcAft>
              <a:buFont typeface="Wingdings" panose="05000000000000000000" pitchFamily="2" charset="2"/>
              <a:buChar char="u"/>
            </a:pPr>
            <a:r>
              <a:rPr lang="zh-CN" altLang="en-US" b="1" dirty="0"/>
              <a:t>评估指标：</a:t>
            </a:r>
          </a:p>
          <a:p>
            <a:pPr algn="l">
              <a:lnSpc>
                <a:spcPct val="150000"/>
              </a:lnSpc>
              <a:buFont typeface="+mj-lt"/>
              <a:buAutoNum type="arabicPeriod"/>
            </a:pPr>
            <a:r>
              <a:rPr lang="zh-CN" altLang="en-US" dirty="0"/>
              <a:t>正确路径率（</a:t>
            </a:r>
            <a:r>
              <a:rPr lang="en-US" altLang="zh-CN" dirty="0"/>
              <a:t>CP%</a:t>
            </a:r>
            <a:r>
              <a:rPr lang="zh-CN" altLang="en-US" dirty="0"/>
              <a:t>）：模型生成的</a:t>
            </a:r>
            <a:r>
              <a:rPr lang="en-US" altLang="zh-CN" b="1" dirty="0"/>
              <a:t>API</a:t>
            </a:r>
            <a:r>
              <a:rPr lang="zh-CN" altLang="en-US" b="1" dirty="0"/>
              <a:t>调用路径</a:t>
            </a:r>
            <a:r>
              <a:rPr lang="zh-CN" altLang="en-US" dirty="0"/>
              <a:t>是否包含了专家标注的黄金路径。</a:t>
            </a:r>
          </a:p>
          <a:p>
            <a:pPr algn="l">
              <a:lnSpc>
                <a:spcPct val="150000"/>
              </a:lnSpc>
              <a:buFont typeface="+mj-lt"/>
              <a:buAutoNum type="arabicPeriod"/>
            </a:pPr>
            <a:r>
              <a:rPr lang="zh-CN" altLang="en-US" dirty="0"/>
              <a:t>成功查询完成率（</a:t>
            </a:r>
            <a:r>
              <a:rPr lang="en-US" altLang="zh-CN" dirty="0"/>
              <a:t>Success Rate</a:t>
            </a:r>
            <a:r>
              <a:rPr lang="zh-CN" altLang="en-US" dirty="0"/>
              <a:t>）：模型是否能够成功执行用户的查询请求并给出</a:t>
            </a:r>
            <a:r>
              <a:rPr lang="zh-CN" altLang="en-US" b="1" dirty="0"/>
              <a:t>正确结果</a:t>
            </a:r>
            <a:r>
              <a:rPr lang="zh-CN" altLang="en-US" dirty="0"/>
              <a:t>。</a:t>
            </a:r>
          </a:p>
          <a:p>
            <a:pPr algn="l">
              <a:lnSpc>
                <a:spcPct val="150000"/>
              </a:lnSpc>
              <a:buFont typeface="+mj-lt"/>
              <a:buAutoNum type="arabicPeriod"/>
            </a:pPr>
            <a:r>
              <a:rPr lang="en-US" altLang="zh-CN" dirty="0"/>
              <a:t>Δ </a:t>
            </a:r>
            <a:r>
              <a:rPr lang="zh-CN" altLang="en-US" dirty="0"/>
              <a:t>解决方案长度（∆ </a:t>
            </a:r>
            <a:r>
              <a:rPr lang="en-US" altLang="zh-CN" dirty="0"/>
              <a:t>Solution Len.</a:t>
            </a:r>
            <a:r>
              <a:rPr lang="zh-CN" altLang="en-US" dirty="0"/>
              <a:t>）：模型相对于黄金路径多进行了</a:t>
            </a:r>
            <a:r>
              <a:rPr lang="zh-CN" altLang="en-US" b="1" dirty="0"/>
              <a:t>多少次</a:t>
            </a:r>
            <a:r>
              <a:rPr lang="en-US" altLang="zh-CN" b="1" dirty="0"/>
              <a:t>API</a:t>
            </a:r>
            <a:r>
              <a:rPr lang="zh-CN" altLang="en-US" b="1" dirty="0"/>
              <a:t>调用</a:t>
            </a:r>
            <a:r>
              <a:rPr lang="zh-CN" altLang="en-US" dirty="0"/>
              <a:t>。</a:t>
            </a:r>
          </a:p>
          <a:p>
            <a:pPr>
              <a:spcBef>
                <a:spcPts val="600"/>
              </a:spcBef>
              <a:spcAft>
                <a:spcPts val="600"/>
              </a:spcAft>
            </a:pPr>
            <a:endParaRPr lang="en-US" altLang="zh-CN" b="1" dirty="0"/>
          </a:p>
        </p:txBody>
      </p:sp>
    </p:spTree>
    <p:extLst>
      <p:ext uri="{BB962C8B-B14F-4D97-AF65-F5344CB8AC3E}">
        <p14:creationId xmlns:p14="http://schemas.microsoft.com/office/powerpoint/2010/main" val="309934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徽标, 公司名称&#10;&#10;描述已自动生成"/>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p:cNvSpPr txBox="1"/>
          <p:nvPr/>
        </p:nvSpPr>
        <p:spPr>
          <a:xfrm>
            <a:off x="807721" y="632709"/>
            <a:ext cx="9995745" cy="2462213"/>
          </a:xfrm>
          <a:prstGeom prst="rect">
            <a:avLst/>
          </a:prstGeom>
          <a:noFill/>
        </p:spPr>
        <p:txBody>
          <a:bodyPr wrap="square" rtlCol="0">
            <a:spAutoFit/>
          </a:bodyPr>
          <a:lstStyle/>
          <a:p>
            <a:pPr>
              <a:spcAft>
                <a:spcPts val="600"/>
              </a:spcAft>
            </a:pPr>
            <a:r>
              <a:rPr kumimoji="1"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Granite</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-Function Calling Model: Introducing Function Calling Abilities via Multi-task Learning of Granular Tasks .</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arXiv:</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2407</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.00121v1</a:t>
            </a:r>
          </a:p>
          <a:p>
            <a:pPr marL="285750" indent="-285750">
              <a:spcBef>
                <a:spcPts val="600"/>
              </a:spcBef>
              <a:spcAft>
                <a:spcPts val="600"/>
              </a:spcAft>
              <a:buFont typeface="Wingdings" panose="05000000000000000000" pitchFamily="2" charset="2"/>
              <a:buChar char="u"/>
            </a:pPr>
            <a:r>
              <a:rPr lang="zh-CN" altLang="en-US" b="1" dirty="0"/>
              <a:t>模型：</a:t>
            </a:r>
            <a:r>
              <a:rPr lang="en-US" altLang="zh-CN" b="1" dirty="0"/>
              <a:t>GRANITE-20B-FUNCTIONCALLING </a:t>
            </a:r>
            <a:r>
              <a:rPr lang="zh-CN" altLang="en-US" sz="1600" b="1" dirty="0"/>
              <a:t>，</a:t>
            </a:r>
            <a:r>
              <a:rPr lang="en-US" altLang="zh-CN" sz="1600" b="1" dirty="0"/>
              <a:t> </a:t>
            </a:r>
            <a:r>
              <a:rPr lang="zh-CN" altLang="en-US" sz="1600" b="1" dirty="0"/>
              <a:t>数据集：</a:t>
            </a:r>
            <a:r>
              <a:rPr lang="en-US" altLang="zh-CN" sz="1600" b="1" dirty="0"/>
              <a:t>API-Blend dataset2</a:t>
            </a:r>
          </a:p>
          <a:p>
            <a:pPr marL="285750" indent="-285750">
              <a:spcBef>
                <a:spcPts val="600"/>
              </a:spcBef>
              <a:spcAft>
                <a:spcPts val="600"/>
              </a:spcAft>
              <a:buFont typeface="Wingdings" panose="05000000000000000000" pitchFamily="2" charset="2"/>
              <a:buChar char="u"/>
            </a:pPr>
            <a:r>
              <a:rPr lang="zh-CN" altLang="en-US" sz="1600" dirty="0"/>
              <a:t>在</a:t>
            </a:r>
            <a:r>
              <a:rPr lang="en-US" altLang="zh-CN" sz="1600" b="1" dirty="0">
                <a:latin typeface="+mn-ea"/>
              </a:rPr>
              <a:t>Granite code models</a:t>
            </a:r>
            <a:r>
              <a:rPr lang="zh-CN" altLang="en-US" sz="1600" dirty="0"/>
              <a:t>基础上，使用</a:t>
            </a:r>
            <a:r>
              <a:rPr lang="zh-CN" altLang="en-US" sz="1600" b="1" dirty="0"/>
              <a:t>多任务学习方法</a:t>
            </a:r>
            <a:r>
              <a:rPr lang="zh-CN" altLang="en-US" sz="1600" dirty="0"/>
              <a:t>，用粒度任务的数据集对函数调用进行指令调优。</a:t>
            </a:r>
            <a:endParaRPr lang="en-US" altLang="zh-CN" sz="1600" dirty="0"/>
          </a:p>
          <a:p>
            <a:pPr marL="285750" indent="-285750">
              <a:spcBef>
                <a:spcPts val="600"/>
              </a:spcBef>
              <a:spcAft>
                <a:spcPts val="600"/>
              </a:spcAft>
              <a:buFont typeface="Wingdings" panose="05000000000000000000" pitchFamily="2" charset="2"/>
              <a:buChar char="u"/>
            </a:pPr>
            <a:r>
              <a:rPr lang="en-US" altLang="zh-CN" sz="1600" dirty="0"/>
              <a:t>Related work</a:t>
            </a:r>
            <a:endParaRPr lang="zh-CN" altLang="en-US" sz="1600" dirty="0"/>
          </a:p>
          <a:p>
            <a:pPr marL="285750" indent="-285750">
              <a:spcBef>
                <a:spcPts val="600"/>
              </a:spcBef>
              <a:spcAft>
                <a:spcPts val="600"/>
              </a:spcAft>
              <a:buFont typeface="Wingdings" panose="05000000000000000000" pitchFamily="2" charset="2"/>
              <a:buChar char="u"/>
            </a:pPr>
            <a:endParaRPr lang="zh-CN" altLang="en-US" sz="1600" b="1" dirty="0"/>
          </a:p>
        </p:txBody>
      </p:sp>
      <p:pic>
        <p:nvPicPr>
          <p:cNvPr id="7" name="图片 6">
            <a:extLst>
              <a:ext uri="{FF2B5EF4-FFF2-40B4-BE49-F238E27FC236}">
                <a16:creationId xmlns:a16="http://schemas.microsoft.com/office/drawing/2014/main" id="{96868AC1-AC5E-35B1-1FD6-F4F9FFB34350}"/>
              </a:ext>
            </a:extLst>
          </p:cNvPr>
          <p:cNvPicPr>
            <a:picLocks noChangeAspect="1"/>
          </p:cNvPicPr>
          <p:nvPr/>
        </p:nvPicPr>
        <p:blipFill>
          <a:blip r:embed="rId5"/>
          <a:stretch>
            <a:fillRect/>
          </a:stretch>
        </p:blipFill>
        <p:spPr>
          <a:xfrm>
            <a:off x="1190680" y="2760463"/>
            <a:ext cx="9229826" cy="3588900"/>
          </a:xfrm>
          <a:prstGeom prst="rect">
            <a:avLst/>
          </a:prstGeom>
        </p:spPr>
      </p:pic>
      <p:sp>
        <p:nvSpPr>
          <p:cNvPr id="4" name="文本框 3">
            <a:extLst>
              <a:ext uri="{FF2B5EF4-FFF2-40B4-BE49-F238E27FC236}">
                <a16:creationId xmlns:a16="http://schemas.microsoft.com/office/drawing/2014/main" id="{534A7032-1695-330C-8C7E-F2A89FD41731}"/>
              </a:ext>
            </a:extLst>
          </p:cNvPr>
          <p:cNvSpPr txBox="1"/>
          <p:nvPr/>
        </p:nvSpPr>
        <p:spPr>
          <a:xfrm>
            <a:off x="5109947" y="2332201"/>
            <a:ext cx="4520435" cy="523220"/>
          </a:xfrm>
          <a:prstGeom prst="rect">
            <a:avLst/>
          </a:prstGeom>
          <a:noFill/>
        </p:spPr>
        <p:txBody>
          <a:bodyPr wrap="square">
            <a:spAutoFit/>
          </a:bodyPr>
          <a:lstStyle/>
          <a:p>
            <a:r>
              <a:rPr lang="en-US" altLang="zh-CN" sz="1400" dirty="0"/>
              <a:t>7</a:t>
            </a:r>
            <a:r>
              <a:rPr lang="zh-CN" altLang="en-US" sz="1400" dirty="0"/>
              <a:t>种任务：嵌套函数调用、函数链、并行函数、函数名检测、参数</a:t>
            </a:r>
            <a:r>
              <a:rPr lang="en-US" altLang="zh-CN" sz="1400" dirty="0"/>
              <a:t>-</a:t>
            </a:r>
            <a:r>
              <a:rPr lang="zh-CN" altLang="en-US" sz="1400" dirty="0"/>
              <a:t>值对检测、下一个最佳函数和响应生成</a:t>
            </a:r>
          </a:p>
        </p:txBody>
      </p:sp>
      <p:sp>
        <p:nvSpPr>
          <p:cNvPr id="10" name="文本框 9">
            <a:extLst>
              <a:ext uri="{FF2B5EF4-FFF2-40B4-BE49-F238E27FC236}">
                <a16:creationId xmlns:a16="http://schemas.microsoft.com/office/drawing/2014/main" id="{199C6FBB-2776-E999-E1BF-CC99AB86CE1C}"/>
              </a:ext>
            </a:extLst>
          </p:cNvPr>
          <p:cNvSpPr txBox="1"/>
          <p:nvPr/>
        </p:nvSpPr>
        <p:spPr>
          <a:xfrm>
            <a:off x="6850161" y="4853344"/>
            <a:ext cx="1938239" cy="461665"/>
          </a:xfrm>
          <a:prstGeom prst="rect">
            <a:avLst/>
          </a:prstGeom>
          <a:noFill/>
        </p:spPr>
        <p:txBody>
          <a:bodyPr wrap="square">
            <a:spAutoFit/>
          </a:bodyPr>
          <a:lstStyle/>
          <a:p>
            <a:r>
              <a:rPr lang="zh-CN" altLang="en-US" sz="1200" dirty="0"/>
              <a:t>训练数据嵌入基于任务的指令，帮助理解任务类型</a:t>
            </a:r>
          </a:p>
        </p:txBody>
      </p:sp>
      <p:sp>
        <p:nvSpPr>
          <p:cNvPr id="12" name="文本框 11">
            <a:extLst>
              <a:ext uri="{FF2B5EF4-FFF2-40B4-BE49-F238E27FC236}">
                <a16:creationId xmlns:a16="http://schemas.microsoft.com/office/drawing/2014/main" id="{B9CDD61A-2645-AAB7-F212-1D874ABC3456}"/>
              </a:ext>
            </a:extLst>
          </p:cNvPr>
          <p:cNvSpPr txBox="1"/>
          <p:nvPr/>
        </p:nvSpPr>
        <p:spPr>
          <a:xfrm>
            <a:off x="8691876" y="2924332"/>
            <a:ext cx="1728630" cy="461665"/>
          </a:xfrm>
          <a:prstGeom prst="rect">
            <a:avLst/>
          </a:prstGeom>
          <a:noFill/>
        </p:spPr>
        <p:txBody>
          <a:bodyPr wrap="square">
            <a:spAutoFit/>
          </a:bodyPr>
          <a:lstStyle/>
          <a:p>
            <a:r>
              <a:rPr lang="en-US" altLang="zh-CN" sz="1200" b="0" i="0" dirty="0">
                <a:solidFill>
                  <a:srgbClr val="060607"/>
                </a:solidFill>
                <a:effectLst/>
                <a:latin typeface="-apple-system"/>
              </a:rPr>
              <a:t>IBM</a:t>
            </a:r>
            <a:r>
              <a:rPr lang="zh-CN" altLang="en-US" sz="1200" b="0" i="0" dirty="0">
                <a:solidFill>
                  <a:srgbClr val="060607"/>
                </a:solidFill>
                <a:effectLst/>
                <a:latin typeface="-apple-system"/>
              </a:rPr>
              <a:t>开发的代码模型，用于处理代码相关任务</a:t>
            </a:r>
            <a:endParaRPr lang="zh-CN" altLang="en-US" sz="1200" dirty="0"/>
          </a:p>
        </p:txBody>
      </p:sp>
    </p:spTree>
    <p:extLst>
      <p:ext uri="{BB962C8B-B14F-4D97-AF65-F5344CB8AC3E}">
        <p14:creationId xmlns:p14="http://schemas.microsoft.com/office/powerpoint/2010/main" val="346058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图片 8" descr="徽标, 公司名称&#10;&#10;描述已自动生成"/>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p:cNvSpPr txBox="1"/>
          <p:nvPr/>
        </p:nvSpPr>
        <p:spPr>
          <a:xfrm>
            <a:off x="799255" y="695941"/>
            <a:ext cx="9885678" cy="1261884"/>
          </a:xfrm>
          <a:prstGeom prst="rect">
            <a:avLst/>
          </a:prstGeom>
          <a:noFill/>
        </p:spPr>
        <p:txBody>
          <a:bodyPr wrap="square" rtlCol="0">
            <a:spAutoFit/>
          </a:bodyPr>
          <a:lstStyle/>
          <a:p>
            <a:pPr marL="342900" indent="-342900">
              <a:spcAft>
                <a:spcPts val="600"/>
              </a:spcAft>
              <a:buFont typeface="Wingdings" panose="05000000000000000000" pitchFamily="2" charset="2"/>
              <a:buChar char="p"/>
            </a:pPr>
            <a:r>
              <a:rPr kumimoji="1"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Granite</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-Function Calling Model: Introducing Function Calling Abilities via Multi-task Learning of Granular Tasks .</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arXiv:2407.00121v1</a:t>
            </a:r>
          </a:p>
          <a:p>
            <a:pPr marL="285750" indent="-285750">
              <a:spcBef>
                <a:spcPts val="600"/>
              </a:spcBef>
              <a:spcAft>
                <a:spcPts val="600"/>
              </a:spcAft>
              <a:buFont typeface="Wingdings" panose="05000000000000000000" pitchFamily="2" charset="2"/>
              <a:buChar char="u"/>
            </a:pPr>
            <a:r>
              <a:rPr lang="en-US" altLang="zh-CN" b="1" dirty="0"/>
              <a:t>GRANITE-20B-FUNCTIONCALLING </a:t>
            </a:r>
            <a:r>
              <a:rPr lang="zh-CN" altLang="en-US" sz="1600" dirty="0"/>
              <a:t>，</a:t>
            </a:r>
            <a:r>
              <a:rPr lang="en-US" altLang="zh-CN" sz="1600" dirty="0"/>
              <a:t> </a:t>
            </a:r>
            <a:r>
              <a:rPr lang="en-US" altLang="zh-CN" sz="1600" b="1" dirty="0"/>
              <a:t>API-Blend dataset2</a:t>
            </a:r>
            <a:endParaRPr lang="zh-CN" altLang="en-US" sz="1600" b="1" dirty="0"/>
          </a:p>
        </p:txBody>
      </p:sp>
      <p:sp>
        <p:nvSpPr>
          <p:cNvPr id="4" name="文本框 3">
            <a:extLst>
              <a:ext uri="{FF2B5EF4-FFF2-40B4-BE49-F238E27FC236}">
                <a16:creationId xmlns:a16="http://schemas.microsoft.com/office/drawing/2014/main" id="{29D17D8A-BC68-AFE1-5ED0-4E1CE1B7AB3C}"/>
              </a:ext>
            </a:extLst>
          </p:cNvPr>
          <p:cNvSpPr txBox="1"/>
          <p:nvPr/>
        </p:nvSpPr>
        <p:spPr>
          <a:xfrm>
            <a:off x="1023197" y="2103298"/>
            <a:ext cx="10145606" cy="3787575"/>
          </a:xfrm>
          <a:prstGeom prst="rect">
            <a:avLst/>
          </a:prstGeom>
          <a:noFill/>
        </p:spPr>
        <p:txBody>
          <a:bodyPr wrap="square">
            <a:spAutoFit/>
          </a:bodyPr>
          <a:lstStyle/>
          <a:p>
            <a:pPr algn="l">
              <a:lnSpc>
                <a:spcPct val="150000"/>
              </a:lnSpc>
              <a:spcAft>
                <a:spcPts val="600"/>
              </a:spcAft>
            </a:pPr>
            <a:r>
              <a:rPr lang="zh-CN" altLang="en-US" b="1" i="0" dirty="0">
                <a:solidFill>
                  <a:srgbClr val="060607"/>
                </a:solidFill>
                <a:effectLst/>
                <a:latin typeface="-apple-system"/>
              </a:rPr>
              <a:t>数据集</a:t>
            </a:r>
          </a:p>
          <a:p>
            <a:pPr algn="l">
              <a:lnSpc>
                <a:spcPct val="150000"/>
              </a:lnSpc>
              <a:spcAft>
                <a:spcPts val="600"/>
              </a:spcAft>
              <a:buFont typeface="+mj-lt"/>
              <a:buAutoNum type="arabicPeriod"/>
            </a:pPr>
            <a:r>
              <a:rPr lang="en-US" altLang="zh-CN" b="1" i="0" dirty="0">
                <a:solidFill>
                  <a:srgbClr val="060607"/>
                </a:solidFill>
                <a:effectLst/>
                <a:latin typeface="-apple-system"/>
              </a:rPr>
              <a:t>Berkeley Function Calling Leaderboard (BFCL)</a:t>
            </a:r>
            <a:r>
              <a:rPr lang="zh-CN" altLang="en-US" b="0" i="0" dirty="0">
                <a:solidFill>
                  <a:srgbClr val="060607"/>
                </a:solidFill>
                <a:effectLst/>
                <a:latin typeface="-apple-system"/>
              </a:rPr>
              <a:t>：</a:t>
            </a:r>
            <a:r>
              <a:rPr lang="zh-CN" altLang="en-US" sz="1600" b="0" i="0" dirty="0">
                <a:solidFill>
                  <a:srgbClr val="060607"/>
                </a:solidFill>
                <a:effectLst/>
                <a:latin typeface="-apple-system"/>
              </a:rPr>
              <a:t>综合性的函数调用排行榜，包含超过</a:t>
            </a:r>
            <a:r>
              <a:rPr lang="en-US" altLang="zh-CN" sz="1600" b="0" i="0" dirty="0">
                <a:solidFill>
                  <a:srgbClr val="060607"/>
                </a:solidFill>
                <a:effectLst/>
                <a:latin typeface="-apple-system"/>
              </a:rPr>
              <a:t>1,700</a:t>
            </a:r>
            <a:r>
              <a:rPr lang="zh-CN" altLang="en-US" sz="1600" b="0" i="0" dirty="0">
                <a:solidFill>
                  <a:srgbClr val="060607"/>
                </a:solidFill>
                <a:effectLst/>
                <a:latin typeface="-apple-system"/>
              </a:rPr>
              <a:t>个实例，评估包括简单函数调用、多个函数调用、并行函数调用以及非</a:t>
            </a:r>
            <a:r>
              <a:rPr lang="en-US" altLang="zh-CN" sz="1600" b="0" i="0" dirty="0">
                <a:solidFill>
                  <a:srgbClr val="060607"/>
                </a:solidFill>
                <a:effectLst/>
                <a:latin typeface="-apple-system"/>
              </a:rPr>
              <a:t>Python</a:t>
            </a:r>
            <a:r>
              <a:rPr lang="zh-CN" altLang="en-US" sz="1600" b="0" i="0" dirty="0">
                <a:solidFill>
                  <a:srgbClr val="060607"/>
                </a:solidFill>
                <a:effectLst/>
                <a:latin typeface="-apple-system"/>
              </a:rPr>
              <a:t>语言的函数相关性检测等任务。</a:t>
            </a:r>
          </a:p>
          <a:p>
            <a:pPr algn="l">
              <a:lnSpc>
                <a:spcPct val="150000"/>
              </a:lnSpc>
              <a:spcAft>
                <a:spcPts val="600"/>
              </a:spcAft>
              <a:buFont typeface="+mj-lt"/>
              <a:buAutoNum type="arabicPeriod"/>
            </a:pPr>
            <a:r>
              <a:rPr lang="en-US" altLang="zh-CN" b="1" i="0" dirty="0" err="1">
                <a:solidFill>
                  <a:srgbClr val="060607"/>
                </a:solidFill>
                <a:effectLst/>
                <a:latin typeface="-apple-system"/>
              </a:rPr>
              <a:t>ToolLLM</a:t>
            </a:r>
            <a:r>
              <a:rPr lang="zh-CN" altLang="en-US" b="0" i="0" dirty="0">
                <a:solidFill>
                  <a:srgbClr val="060607"/>
                </a:solidFill>
                <a:effectLst/>
                <a:latin typeface="-apple-system"/>
              </a:rPr>
              <a:t>：</a:t>
            </a:r>
            <a:r>
              <a:rPr lang="zh-CN" altLang="en-US" sz="1600" b="0" i="0" dirty="0">
                <a:solidFill>
                  <a:srgbClr val="060607"/>
                </a:solidFill>
                <a:effectLst/>
                <a:latin typeface="-apple-system"/>
              </a:rPr>
              <a:t>由</a:t>
            </a:r>
            <a:r>
              <a:rPr lang="en-US" altLang="zh-CN" sz="1600" b="0" i="0" dirty="0">
                <a:solidFill>
                  <a:srgbClr val="060607"/>
                </a:solidFill>
                <a:effectLst/>
                <a:latin typeface="-apple-system"/>
              </a:rPr>
              <a:t>ChatGPT</a:t>
            </a:r>
            <a:r>
              <a:rPr lang="zh-CN" altLang="en-US" sz="1600" b="0" i="0" dirty="0">
                <a:solidFill>
                  <a:srgbClr val="060607"/>
                </a:solidFill>
                <a:effectLst/>
                <a:latin typeface="-apple-system"/>
              </a:rPr>
              <a:t>生成，使用</a:t>
            </a:r>
            <a:r>
              <a:rPr lang="en-US" altLang="zh-CN" sz="1600" b="0" i="0" dirty="0" err="1">
                <a:solidFill>
                  <a:srgbClr val="060607"/>
                </a:solidFill>
                <a:effectLst/>
                <a:latin typeface="-apple-system"/>
              </a:rPr>
              <a:t>RapidAPI</a:t>
            </a:r>
            <a:r>
              <a:rPr lang="zh-CN" altLang="en-US" sz="1600" b="0" i="0" dirty="0">
                <a:solidFill>
                  <a:srgbClr val="060607"/>
                </a:solidFill>
                <a:effectLst/>
                <a:latin typeface="-apple-system"/>
              </a:rPr>
              <a:t>的</a:t>
            </a:r>
            <a:r>
              <a:rPr lang="en-US" altLang="zh-CN" sz="1600" b="0" i="0" dirty="0">
                <a:solidFill>
                  <a:srgbClr val="060607"/>
                </a:solidFill>
                <a:effectLst/>
                <a:latin typeface="-apple-system"/>
              </a:rPr>
              <a:t>16,000</a:t>
            </a:r>
            <a:r>
              <a:rPr lang="zh-CN" altLang="en-US" sz="1600" b="0" i="0" dirty="0">
                <a:solidFill>
                  <a:srgbClr val="060607"/>
                </a:solidFill>
                <a:effectLst/>
                <a:latin typeface="-apple-system"/>
              </a:rPr>
              <a:t>个</a:t>
            </a:r>
            <a:r>
              <a:rPr lang="en-US" altLang="zh-CN" sz="1600" b="0" i="0" dirty="0">
                <a:solidFill>
                  <a:srgbClr val="060607"/>
                </a:solidFill>
                <a:effectLst/>
                <a:latin typeface="-apple-system"/>
              </a:rPr>
              <a:t>API</a:t>
            </a:r>
            <a:r>
              <a:rPr lang="zh-CN" altLang="en-US" sz="1600" b="0" i="0" dirty="0">
                <a:solidFill>
                  <a:srgbClr val="060607"/>
                </a:solidFill>
                <a:effectLst/>
                <a:latin typeface="-apple-system"/>
              </a:rPr>
              <a:t>进行数据合成，评估模型在不同复杂度级别上的表现</a:t>
            </a:r>
          </a:p>
          <a:p>
            <a:pPr algn="l">
              <a:lnSpc>
                <a:spcPct val="150000"/>
              </a:lnSpc>
              <a:spcAft>
                <a:spcPts val="600"/>
              </a:spcAft>
              <a:buFont typeface="+mj-lt"/>
              <a:buAutoNum type="arabicPeriod"/>
            </a:pPr>
            <a:r>
              <a:rPr lang="en-US" altLang="zh-CN" b="1" i="0" dirty="0" err="1">
                <a:solidFill>
                  <a:srgbClr val="060607"/>
                </a:solidFill>
                <a:effectLst/>
                <a:latin typeface="-apple-system"/>
              </a:rPr>
              <a:t>RestGPT</a:t>
            </a:r>
            <a:r>
              <a:rPr lang="zh-CN" altLang="en-US" b="0" i="0" dirty="0">
                <a:solidFill>
                  <a:srgbClr val="060607"/>
                </a:solidFill>
                <a:effectLst/>
                <a:latin typeface="-apple-system"/>
              </a:rPr>
              <a:t>：</a:t>
            </a:r>
            <a:r>
              <a:rPr lang="zh-CN" altLang="en-US" sz="1600" b="0" i="0" dirty="0">
                <a:solidFill>
                  <a:srgbClr val="060607"/>
                </a:solidFill>
                <a:effectLst/>
                <a:latin typeface="-apple-system"/>
              </a:rPr>
              <a:t>包含</a:t>
            </a:r>
            <a:r>
              <a:rPr lang="en-US" altLang="zh-CN" sz="1600" b="0" i="0" dirty="0">
                <a:solidFill>
                  <a:srgbClr val="060607"/>
                </a:solidFill>
                <a:effectLst/>
                <a:latin typeface="-apple-system"/>
              </a:rPr>
              <a:t>157</a:t>
            </a:r>
            <a:r>
              <a:rPr lang="zh-CN" altLang="en-US" sz="1600" b="0" i="0" dirty="0">
                <a:solidFill>
                  <a:srgbClr val="060607"/>
                </a:solidFill>
                <a:effectLst/>
                <a:latin typeface="-apple-system"/>
              </a:rPr>
              <a:t>个测试示例，涵盖来自</a:t>
            </a:r>
            <a:r>
              <a:rPr lang="en-US" altLang="zh-CN" sz="1600" b="0" i="0" dirty="0">
                <a:solidFill>
                  <a:srgbClr val="060607"/>
                </a:solidFill>
                <a:effectLst/>
                <a:latin typeface="-apple-system"/>
              </a:rPr>
              <a:t>Spotify</a:t>
            </a:r>
            <a:r>
              <a:rPr lang="zh-CN" altLang="en-US" sz="1600" b="0" i="0" dirty="0">
                <a:solidFill>
                  <a:srgbClr val="060607"/>
                </a:solidFill>
                <a:effectLst/>
                <a:latin typeface="-apple-system"/>
              </a:rPr>
              <a:t>和</a:t>
            </a:r>
            <a:r>
              <a:rPr lang="en-US" altLang="zh-CN" sz="1600" b="0" i="0" dirty="0">
                <a:solidFill>
                  <a:srgbClr val="060607"/>
                </a:solidFill>
                <a:effectLst/>
                <a:latin typeface="-apple-system"/>
              </a:rPr>
              <a:t>TMDB</a:t>
            </a:r>
            <a:r>
              <a:rPr lang="zh-CN" altLang="en-US" sz="1600" b="0" i="0" dirty="0">
                <a:solidFill>
                  <a:srgbClr val="060607"/>
                </a:solidFill>
                <a:effectLst/>
                <a:latin typeface="-apple-system"/>
              </a:rPr>
              <a:t>的</a:t>
            </a:r>
            <a:r>
              <a:rPr lang="en-US" altLang="zh-CN" sz="1600" b="0" i="0" dirty="0">
                <a:solidFill>
                  <a:srgbClr val="060607"/>
                </a:solidFill>
                <a:effectLst/>
                <a:latin typeface="-apple-system"/>
              </a:rPr>
              <a:t>85</a:t>
            </a:r>
            <a:r>
              <a:rPr lang="zh-CN" altLang="en-US" sz="1600" b="0" i="0" dirty="0">
                <a:solidFill>
                  <a:srgbClr val="060607"/>
                </a:solidFill>
                <a:effectLst/>
                <a:latin typeface="-apple-system"/>
              </a:rPr>
              <a:t>个</a:t>
            </a:r>
            <a:r>
              <a:rPr lang="en-US" altLang="zh-CN" sz="1600" b="0" i="0" dirty="0">
                <a:solidFill>
                  <a:srgbClr val="060607"/>
                </a:solidFill>
                <a:effectLst/>
                <a:latin typeface="-apple-system"/>
              </a:rPr>
              <a:t>API</a:t>
            </a:r>
            <a:r>
              <a:rPr lang="zh-CN" altLang="en-US" sz="1600" b="0" i="0" dirty="0">
                <a:solidFill>
                  <a:srgbClr val="060607"/>
                </a:solidFill>
                <a:effectLst/>
                <a:latin typeface="-apple-system"/>
              </a:rPr>
              <a:t>，专注于测试模型检测函数名的能力</a:t>
            </a:r>
          </a:p>
          <a:p>
            <a:pPr algn="l">
              <a:lnSpc>
                <a:spcPct val="150000"/>
              </a:lnSpc>
              <a:spcAft>
                <a:spcPts val="600"/>
              </a:spcAft>
              <a:buFont typeface="+mj-lt"/>
              <a:buAutoNum type="arabicPeriod"/>
            </a:pPr>
            <a:r>
              <a:rPr lang="en-US" altLang="zh-CN" b="1" i="0" dirty="0">
                <a:solidFill>
                  <a:srgbClr val="060607"/>
                </a:solidFill>
                <a:effectLst/>
                <a:latin typeface="-apple-system"/>
              </a:rPr>
              <a:t>API-Bank</a:t>
            </a:r>
            <a:r>
              <a:rPr lang="zh-CN" altLang="en-US" b="0" i="0" dirty="0">
                <a:solidFill>
                  <a:srgbClr val="060607"/>
                </a:solidFill>
                <a:effectLst/>
                <a:latin typeface="-apple-system"/>
              </a:rPr>
              <a:t>：</a:t>
            </a:r>
            <a:r>
              <a:rPr lang="zh-CN" altLang="en-US" sz="1600" b="0" i="0" dirty="0">
                <a:solidFill>
                  <a:srgbClr val="060607"/>
                </a:solidFill>
                <a:effectLst/>
                <a:latin typeface="-apple-system"/>
              </a:rPr>
              <a:t>包含</a:t>
            </a:r>
            <a:r>
              <a:rPr lang="en-US" altLang="zh-CN" sz="1600" b="0" i="0" dirty="0">
                <a:solidFill>
                  <a:srgbClr val="060607"/>
                </a:solidFill>
                <a:effectLst/>
                <a:latin typeface="-apple-system"/>
              </a:rPr>
              <a:t>314</a:t>
            </a:r>
            <a:r>
              <a:rPr lang="zh-CN" altLang="en-US" sz="1600" b="0" i="0" dirty="0">
                <a:solidFill>
                  <a:srgbClr val="060607"/>
                </a:solidFill>
                <a:effectLst/>
                <a:latin typeface="-apple-system"/>
              </a:rPr>
              <a:t>个工具使用对话和</a:t>
            </a:r>
            <a:r>
              <a:rPr lang="en-US" altLang="zh-CN" sz="1600" b="0" i="0" dirty="0">
                <a:solidFill>
                  <a:srgbClr val="060607"/>
                </a:solidFill>
                <a:effectLst/>
                <a:latin typeface="-apple-system"/>
              </a:rPr>
              <a:t>753</a:t>
            </a:r>
            <a:r>
              <a:rPr lang="zh-CN" altLang="en-US" sz="1600" b="0" i="0" dirty="0">
                <a:solidFill>
                  <a:srgbClr val="060607"/>
                </a:solidFill>
                <a:effectLst/>
                <a:latin typeface="-apple-system"/>
              </a:rPr>
              <a:t>个</a:t>
            </a:r>
            <a:r>
              <a:rPr lang="en-US" altLang="zh-CN" sz="1600" b="0" i="0" dirty="0">
                <a:solidFill>
                  <a:srgbClr val="060607"/>
                </a:solidFill>
                <a:effectLst/>
                <a:latin typeface="-apple-system"/>
              </a:rPr>
              <a:t>API</a:t>
            </a:r>
            <a:r>
              <a:rPr lang="zh-CN" altLang="en-US" sz="1600" b="0" i="0" dirty="0">
                <a:solidFill>
                  <a:srgbClr val="060607"/>
                </a:solidFill>
                <a:effectLst/>
                <a:latin typeface="-apple-system"/>
              </a:rPr>
              <a:t>调用，用于评估</a:t>
            </a:r>
            <a:r>
              <a:rPr lang="en-US" altLang="zh-CN" sz="1600" b="0" i="0" dirty="0">
                <a:solidFill>
                  <a:srgbClr val="060607"/>
                </a:solidFill>
                <a:effectLst/>
                <a:latin typeface="-apple-system"/>
              </a:rPr>
              <a:t>LLM</a:t>
            </a:r>
            <a:r>
              <a:rPr lang="zh-CN" altLang="en-US" sz="1600" b="0" i="0" dirty="0">
                <a:solidFill>
                  <a:srgbClr val="060607"/>
                </a:solidFill>
                <a:effectLst/>
                <a:latin typeface="-apple-system"/>
              </a:rPr>
              <a:t>在规划、检索和调用</a:t>
            </a:r>
            <a:r>
              <a:rPr lang="en-US" altLang="zh-CN" sz="1600" b="0" i="0" dirty="0">
                <a:solidFill>
                  <a:srgbClr val="060607"/>
                </a:solidFill>
                <a:effectLst/>
                <a:latin typeface="-apple-system"/>
              </a:rPr>
              <a:t>API</a:t>
            </a:r>
            <a:r>
              <a:rPr lang="zh-CN" altLang="en-US" sz="1600" b="0" i="0" dirty="0">
                <a:solidFill>
                  <a:srgbClr val="060607"/>
                </a:solidFill>
                <a:effectLst/>
                <a:latin typeface="-apple-system"/>
              </a:rPr>
              <a:t>方面的能力</a:t>
            </a:r>
            <a:endParaRPr lang="zh-CN" altLang="en-US" b="0" i="0" dirty="0">
              <a:solidFill>
                <a:srgbClr val="060607"/>
              </a:solidFill>
              <a:effectLst/>
              <a:latin typeface="-apple-system"/>
            </a:endParaRPr>
          </a:p>
          <a:p>
            <a:pPr algn="l">
              <a:lnSpc>
                <a:spcPct val="150000"/>
              </a:lnSpc>
              <a:spcAft>
                <a:spcPts val="600"/>
              </a:spcAft>
              <a:buFont typeface="+mj-lt"/>
              <a:buAutoNum type="arabicPeriod"/>
            </a:pPr>
            <a:r>
              <a:rPr lang="en-US" altLang="zh-CN" b="1" i="0" dirty="0" err="1">
                <a:solidFill>
                  <a:srgbClr val="060607"/>
                </a:solidFill>
                <a:effectLst/>
                <a:latin typeface="-apple-system"/>
              </a:rPr>
              <a:t>ToolAlpaca</a:t>
            </a:r>
            <a:r>
              <a:rPr lang="zh-CN" altLang="en-US" b="0" i="0" dirty="0">
                <a:solidFill>
                  <a:srgbClr val="060607"/>
                </a:solidFill>
                <a:effectLst/>
                <a:latin typeface="-apple-system"/>
              </a:rPr>
              <a:t>：</a:t>
            </a:r>
            <a:r>
              <a:rPr lang="zh-CN" altLang="en-US" sz="1600" b="0" i="0" dirty="0">
                <a:solidFill>
                  <a:srgbClr val="060607"/>
                </a:solidFill>
                <a:effectLst/>
                <a:latin typeface="-apple-system"/>
              </a:rPr>
              <a:t>包含</a:t>
            </a:r>
            <a:r>
              <a:rPr lang="en-US" altLang="zh-CN" sz="1600" b="0" i="0" dirty="0">
                <a:solidFill>
                  <a:srgbClr val="060607"/>
                </a:solidFill>
                <a:effectLst/>
                <a:latin typeface="-apple-system"/>
              </a:rPr>
              <a:t>271</a:t>
            </a:r>
            <a:r>
              <a:rPr lang="zh-CN" altLang="en-US" sz="1600" b="0" i="0" dirty="0">
                <a:solidFill>
                  <a:srgbClr val="060607"/>
                </a:solidFill>
                <a:effectLst/>
                <a:latin typeface="-apple-system"/>
              </a:rPr>
              <a:t>个工具使用实例，涵盖</a:t>
            </a:r>
            <a:r>
              <a:rPr lang="en-US" altLang="zh-CN" sz="1600" b="0" i="0" dirty="0">
                <a:solidFill>
                  <a:srgbClr val="060607"/>
                </a:solidFill>
                <a:effectLst/>
                <a:latin typeface="-apple-system"/>
              </a:rPr>
              <a:t>50</a:t>
            </a:r>
            <a:r>
              <a:rPr lang="zh-CN" altLang="en-US" sz="1600" b="0" i="0" dirty="0">
                <a:solidFill>
                  <a:srgbClr val="060607"/>
                </a:solidFill>
                <a:effectLst/>
                <a:latin typeface="-apple-system"/>
              </a:rPr>
              <a:t>个不同类别</a:t>
            </a:r>
            <a:endParaRPr lang="en-US" altLang="zh-CN" sz="1600" b="0" i="0" dirty="0">
              <a:solidFill>
                <a:srgbClr val="060607"/>
              </a:solidFill>
              <a:effectLst/>
              <a:latin typeface="-apple-system"/>
            </a:endParaRPr>
          </a:p>
          <a:p>
            <a:pPr algn="l">
              <a:lnSpc>
                <a:spcPct val="150000"/>
              </a:lnSpc>
              <a:spcAft>
                <a:spcPts val="600"/>
              </a:spcAft>
              <a:buFont typeface="+mj-lt"/>
              <a:buAutoNum type="arabicPeriod"/>
            </a:pPr>
            <a:r>
              <a:rPr lang="en-US" altLang="zh-CN" b="1" i="0" dirty="0" err="1">
                <a:solidFill>
                  <a:srgbClr val="060607"/>
                </a:solidFill>
                <a:effectLst/>
                <a:latin typeface="-apple-system"/>
              </a:rPr>
              <a:t>NexusRaven</a:t>
            </a:r>
            <a:r>
              <a:rPr lang="en-US" altLang="zh-CN" b="1" i="0" dirty="0">
                <a:solidFill>
                  <a:srgbClr val="060607"/>
                </a:solidFill>
                <a:effectLst/>
                <a:latin typeface="-apple-system"/>
              </a:rPr>
              <a:t> API Evaluation</a:t>
            </a:r>
            <a:r>
              <a:rPr lang="zh-CN" altLang="en-US" b="0" i="0" dirty="0">
                <a:solidFill>
                  <a:srgbClr val="060607"/>
                </a:solidFill>
                <a:effectLst/>
                <a:latin typeface="-apple-system"/>
              </a:rPr>
              <a:t>：</a:t>
            </a:r>
            <a:r>
              <a:rPr lang="zh-CN" altLang="en-US" sz="1600" b="0" i="0" dirty="0">
                <a:solidFill>
                  <a:srgbClr val="060607"/>
                </a:solidFill>
                <a:effectLst/>
                <a:latin typeface="-apple-system"/>
              </a:rPr>
              <a:t>包含</a:t>
            </a:r>
            <a:r>
              <a:rPr lang="en-US" altLang="zh-CN" sz="1600" b="0" i="0" dirty="0">
                <a:solidFill>
                  <a:srgbClr val="060607"/>
                </a:solidFill>
                <a:effectLst/>
                <a:latin typeface="-apple-system"/>
              </a:rPr>
              <a:t>318</a:t>
            </a:r>
            <a:r>
              <a:rPr lang="zh-CN" altLang="en-US" sz="1600" b="0" i="0" dirty="0">
                <a:solidFill>
                  <a:srgbClr val="060607"/>
                </a:solidFill>
                <a:effectLst/>
                <a:latin typeface="-apple-system"/>
              </a:rPr>
              <a:t>个测试示例，覆盖</a:t>
            </a:r>
            <a:r>
              <a:rPr lang="en-US" altLang="zh-CN" sz="1600" b="0" i="0" dirty="0">
                <a:solidFill>
                  <a:srgbClr val="060607"/>
                </a:solidFill>
                <a:effectLst/>
                <a:latin typeface="-apple-system"/>
              </a:rPr>
              <a:t>65</a:t>
            </a:r>
            <a:r>
              <a:rPr lang="zh-CN" altLang="en-US" sz="1600" b="0" i="0" dirty="0">
                <a:solidFill>
                  <a:srgbClr val="060607"/>
                </a:solidFill>
                <a:effectLst/>
                <a:latin typeface="-apple-system"/>
              </a:rPr>
              <a:t>个不同</a:t>
            </a:r>
            <a:r>
              <a:rPr lang="en-US" altLang="zh-CN" sz="1600" b="0" i="0" dirty="0">
                <a:solidFill>
                  <a:srgbClr val="060607"/>
                </a:solidFill>
                <a:effectLst/>
                <a:latin typeface="-apple-system"/>
              </a:rPr>
              <a:t>API</a:t>
            </a:r>
            <a:endParaRPr lang="zh-CN" altLang="en-US" b="0" i="0" dirty="0">
              <a:solidFill>
                <a:srgbClr val="060607"/>
              </a:solidFill>
              <a:effectLst/>
              <a:latin typeface="-apple-system"/>
            </a:endParaRPr>
          </a:p>
        </p:txBody>
      </p:sp>
    </p:spTree>
    <p:extLst>
      <p:ext uri="{BB962C8B-B14F-4D97-AF65-F5344CB8AC3E}">
        <p14:creationId xmlns:p14="http://schemas.microsoft.com/office/powerpoint/2010/main" val="347041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图片 8" descr="徽标, 公司名称&#10;&#10;描述已自动生成"/>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p:cNvSpPr txBox="1"/>
          <p:nvPr/>
        </p:nvSpPr>
        <p:spPr>
          <a:xfrm>
            <a:off x="888825" y="705177"/>
            <a:ext cx="9885678" cy="1261884"/>
          </a:xfrm>
          <a:prstGeom prst="rect">
            <a:avLst/>
          </a:prstGeom>
          <a:noFill/>
        </p:spPr>
        <p:txBody>
          <a:bodyPr wrap="square" rtlCol="0">
            <a:spAutoFit/>
          </a:bodyPr>
          <a:lstStyle/>
          <a:p>
            <a:pPr marL="342900" indent="-342900">
              <a:spcAft>
                <a:spcPts val="600"/>
              </a:spcAft>
              <a:buFont typeface="Wingdings" panose="05000000000000000000" pitchFamily="2" charset="2"/>
              <a:buChar char="p"/>
            </a:pPr>
            <a:r>
              <a:rPr kumimoji="1"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Granite</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-Function Calling Model: Introducing Function Calling Abilities via Multi-task Learning of Granular Tasks .</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arXiv:2407.00121v1</a:t>
            </a:r>
          </a:p>
          <a:p>
            <a:pPr marL="285750" indent="-285750">
              <a:spcBef>
                <a:spcPts val="600"/>
              </a:spcBef>
              <a:spcAft>
                <a:spcPts val="600"/>
              </a:spcAft>
              <a:buFont typeface="Wingdings" panose="05000000000000000000" pitchFamily="2" charset="2"/>
              <a:buChar char="u"/>
            </a:pPr>
            <a:r>
              <a:rPr lang="en-US" altLang="zh-CN" b="1" dirty="0"/>
              <a:t>GRANITE-20B-FUNCTIONCALLING </a:t>
            </a:r>
            <a:r>
              <a:rPr lang="zh-CN" altLang="en-US" sz="1600" dirty="0"/>
              <a:t>，</a:t>
            </a:r>
            <a:r>
              <a:rPr lang="en-US" altLang="zh-CN" sz="1600" dirty="0"/>
              <a:t> </a:t>
            </a:r>
            <a:r>
              <a:rPr lang="en-US" altLang="zh-CN" sz="1600" b="1" dirty="0"/>
              <a:t>API-Blend dataset2</a:t>
            </a:r>
            <a:endParaRPr lang="zh-CN" altLang="en-US" sz="1600" b="1" dirty="0"/>
          </a:p>
        </p:txBody>
      </p:sp>
      <p:sp>
        <p:nvSpPr>
          <p:cNvPr id="5" name="文本框 4">
            <a:extLst>
              <a:ext uri="{FF2B5EF4-FFF2-40B4-BE49-F238E27FC236}">
                <a16:creationId xmlns:a16="http://schemas.microsoft.com/office/drawing/2014/main" id="{32584C72-807E-8F45-B6E1-6D52982CEFC3}"/>
              </a:ext>
            </a:extLst>
          </p:cNvPr>
          <p:cNvSpPr txBox="1"/>
          <p:nvPr/>
        </p:nvSpPr>
        <p:spPr>
          <a:xfrm>
            <a:off x="1157976" y="2066753"/>
            <a:ext cx="9347375" cy="4401205"/>
          </a:xfrm>
          <a:prstGeom prst="rect">
            <a:avLst/>
          </a:prstGeom>
          <a:noFill/>
        </p:spPr>
        <p:txBody>
          <a:bodyPr wrap="square">
            <a:spAutoFit/>
          </a:bodyPr>
          <a:lstStyle/>
          <a:p>
            <a:pPr algn="l">
              <a:spcAft>
                <a:spcPts val="600"/>
              </a:spcAft>
            </a:pPr>
            <a:r>
              <a:rPr lang="zh-CN" altLang="en-US" b="1" i="0" dirty="0">
                <a:solidFill>
                  <a:srgbClr val="060607"/>
                </a:solidFill>
                <a:effectLst/>
                <a:latin typeface="-apple-system"/>
              </a:rPr>
              <a:t>验证指标</a:t>
            </a:r>
          </a:p>
          <a:p>
            <a:pPr algn="l">
              <a:spcAft>
                <a:spcPts val="600"/>
              </a:spcAft>
              <a:buFont typeface="+mj-lt"/>
              <a:buAutoNum type="arabicPeriod"/>
            </a:pPr>
            <a:r>
              <a:rPr lang="en-US" altLang="zh-CN" b="1" i="0" dirty="0">
                <a:solidFill>
                  <a:srgbClr val="FF0000"/>
                </a:solidFill>
                <a:effectLst/>
                <a:latin typeface="-apple-system"/>
              </a:rPr>
              <a:t>AST Summary</a:t>
            </a:r>
            <a:r>
              <a:rPr lang="zh-CN" altLang="en-US" b="0" i="0" dirty="0">
                <a:solidFill>
                  <a:srgbClr val="FF0000"/>
                </a:solidFill>
                <a:effectLst/>
                <a:latin typeface="-apple-system"/>
              </a:rPr>
              <a:t>：</a:t>
            </a:r>
            <a:r>
              <a:rPr lang="zh-CN" altLang="en-US" sz="1600" b="0" i="0" dirty="0">
                <a:solidFill>
                  <a:srgbClr val="FF0000"/>
                </a:solidFill>
                <a:effectLst/>
                <a:latin typeface="-apple-system"/>
              </a:rPr>
              <a:t>比较函数输出的抽象语法树与真实情况和函数定义，捕捉调用函数的正确性、参数及其类型。</a:t>
            </a:r>
            <a:endParaRPr lang="zh-CN" altLang="en-US" b="0" i="0" dirty="0">
              <a:solidFill>
                <a:srgbClr val="FF0000"/>
              </a:solidFill>
              <a:effectLst/>
              <a:latin typeface="-apple-system"/>
            </a:endParaRPr>
          </a:p>
          <a:p>
            <a:pPr algn="l">
              <a:spcAft>
                <a:spcPts val="600"/>
              </a:spcAft>
              <a:buFont typeface="+mj-lt"/>
              <a:buAutoNum type="arabicPeriod"/>
            </a:pPr>
            <a:r>
              <a:rPr lang="en-US" altLang="zh-CN" b="1" i="0" dirty="0">
                <a:solidFill>
                  <a:srgbClr val="FF0000"/>
                </a:solidFill>
                <a:effectLst/>
                <a:latin typeface="-apple-system"/>
              </a:rPr>
              <a:t>Execution Summary</a:t>
            </a:r>
            <a:r>
              <a:rPr lang="zh-CN" altLang="en-US" b="0" i="0" dirty="0">
                <a:solidFill>
                  <a:srgbClr val="FF0000"/>
                </a:solidFill>
                <a:effectLst/>
                <a:latin typeface="-apple-system"/>
              </a:rPr>
              <a:t>：</a:t>
            </a:r>
            <a:r>
              <a:rPr lang="zh-CN" altLang="en-US" sz="1600" b="0" i="0" dirty="0">
                <a:solidFill>
                  <a:srgbClr val="FF0000"/>
                </a:solidFill>
                <a:effectLst/>
                <a:latin typeface="-apple-system"/>
              </a:rPr>
              <a:t>比较生成的和真实函数调用的执行输出，用于评估</a:t>
            </a:r>
            <a:r>
              <a:rPr lang="en-US" altLang="zh-CN" sz="1600" b="0" i="0" dirty="0">
                <a:solidFill>
                  <a:srgbClr val="FF0000"/>
                </a:solidFill>
                <a:effectLst/>
                <a:latin typeface="-apple-system"/>
              </a:rPr>
              <a:t>REST API</a:t>
            </a:r>
            <a:r>
              <a:rPr lang="zh-CN" altLang="en-US" sz="1600" b="0" i="0" dirty="0">
                <a:solidFill>
                  <a:srgbClr val="FF0000"/>
                </a:solidFill>
                <a:effectLst/>
                <a:latin typeface="-apple-system"/>
              </a:rPr>
              <a:t>和非</a:t>
            </a:r>
            <a:r>
              <a:rPr lang="en-US" altLang="zh-CN" sz="1600" b="0" i="0" dirty="0">
                <a:solidFill>
                  <a:srgbClr val="FF0000"/>
                </a:solidFill>
                <a:effectLst/>
                <a:latin typeface="-apple-system"/>
              </a:rPr>
              <a:t>REST</a:t>
            </a:r>
            <a:r>
              <a:rPr lang="zh-CN" altLang="en-US" sz="1600" b="0" i="0" dirty="0">
                <a:solidFill>
                  <a:srgbClr val="FF0000"/>
                </a:solidFill>
                <a:effectLst/>
                <a:latin typeface="-apple-system"/>
              </a:rPr>
              <a:t>数据样本。</a:t>
            </a:r>
            <a:endParaRPr lang="zh-CN" altLang="en-US" b="0" i="0" dirty="0">
              <a:solidFill>
                <a:srgbClr val="FF0000"/>
              </a:solidFill>
              <a:effectLst/>
              <a:latin typeface="-apple-system"/>
            </a:endParaRPr>
          </a:p>
          <a:p>
            <a:pPr algn="l">
              <a:spcAft>
                <a:spcPts val="600"/>
              </a:spcAft>
              <a:buFont typeface="+mj-lt"/>
              <a:buAutoNum type="arabicPeriod"/>
            </a:pPr>
            <a:r>
              <a:rPr lang="en-US" altLang="zh-CN" b="1" i="0" dirty="0">
                <a:solidFill>
                  <a:srgbClr val="FF0000"/>
                </a:solidFill>
                <a:effectLst/>
                <a:latin typeface="-apple-system"/>
              </a:rPr>
              <a:t>Relevance</a:t>
            </a:r>
            <a:r>
              <a:rPr lang="zh-CN" altLang="en-US" b="0" i="0" dirty="0">
                <a:solidFill>
                  <a:srgbClr val="FF0000"/>
                </a:solidFill>
                <a:effectLst/>
                <a:latin typeface="-apple-system"/>
              </a:rPr>
              <a:t>：</a:t>
            </a:r>
            <a:r>
              <a:rPr lang="zh-CN" altLang="en-US" sz="1600" b="0" i="0" dirty="0">
                <a:solidFill>
                  <a:srgbClr val="FF0000"/>
                </a:solidFill>
                <a:effectLst/>
                <a:latin typeface="-apple-system"/>
              </a:rPr>
              <a:t>评估模型检测不相关函数调用的能力，即当给定的函数列表与用户查询不相关时，模型能否正确识别。</a:t>
            </a:r>
          </a:p>
          <a:p>
            <a:pPr algn="l">
              <a:spcAft>
                <a:spcPts val="600"/>
              </a:spcAft>
              <a:buFont typeface="+mj-lt"/>
              <a:buAutoNum type="arabicPeriod"/>
            </a:pPr>
            <a:r>
              <a:rPr lang="en-US" altLang="zh-CN" b="1" i="0" dirty="0">
                <a:solidFill>
                  <a:srgbClr val="060607"/>
                </a:solidFill>
                <a:effectLst/>
                <a:latin typeface="-apple-system"/>
              </a:rPr>
              <a:t>Overall Accuracy</a:t>
            </a:r>
            <a:r>
              <a:rPr lang="zh-CN" altLang="en-US" b="0" i="0" dirty="0">
                <a:solidFill>
                  <a:srgbClr val="060607"/>
                </a:solidFill>
                <a:effectLst/>
                <a:latin typeface="-apple-system"/>
              </a:rPr>
              <a:t>：</a:t>
            </a:r>
            <a:r>
              <a:rPr lang="zh-CN" altLang="en-US" sz="1600" b="0" i="0" dirty="0">
                <a:solidFill>
                  <a:srgbClr val="060607"/>
                </a:solidFill>
                <a:effectLst/>
                <a:latin typeface="-apple-system"/>
              </a:rPr>
              <a:t>所有单独数据分割的加权平均值。</a:t>
            </a:r>
          </a:p>
          <a:p>
            <a:pPr algn="l">
              <a:spcAft>
                <a:spcPts val="600"/>
              </a:spcAft>
              <a:buFont typeface="+mj-lt"/>
              <a:buAutoNum type="arabicPeriod"/>
            </a:pPr>
            <a:r>
              <a:rPr lang="en-US" altLang="zh-CN" b="1" i="0" dirty="0">
                <a:solidFill>
                  <a:srgbClr val="060607"/>
                </a:solidFill>
                <a:effectLst/>
                <a:latin typeface="-apple-system"/>
              </a:rPr>
              <a:t>F1 Measure</a:t>
            </a:r>
            <a:r>
              <a:rPr lang="zh-CN" altLang="en-US" b="0" i="0" dirty="0">
                <a:solidFill>
                  <a:srgbClr val="060607"/>
                </a:solidFill>
                <a:effectLst/>
                <a:latin typeface="-apple-system"/>
              </a:rPr>
              <a:t>：</a:t>
            </a:r>
            <a:r>
              <a:rPr lang="zh-CN" altLang="en-US" sz="1600" b="0" i="0" dirty="0">
                <a:solidFill>
                  <a:srgbClr val="060607"/>
                </a:solidFill>
                <a:effectLst/>
                <a:latin typeface="-apple-system"/>
              </a:rPr>
              <a:t>关注精确匹配</a:t>
            </a:r>
            <a:r>
              <a:rPr lang="en-US" altLang="zh-CN" sz="1600" b="0" i="0" dirty="0">
                <a:solidFill>
                  <a:srgbClr val="060607"/>
                </a:solidFill>
                <a:effectLst/>
                <a:latin typeface="-apple-system"/>
              </a:rPr>
              <a:t>API</a:t>
            </a:r>
            <a:r>
              <a:rPr lang="zh-CN" altLang="en-US" sz="1600" b="0" i="0" dirty="0">
                <a:solidFill>
                  <a:srgbClr val="060607"/>
                </a:solidFill>
                <a:effectLst/>
                <a:latin typeface="-apple-system"/>
              </a:rPr>
              <a:t>和参数名称，因为</a:t>
            </a:r>
            <a:r>
              <a:rPr lang="en-US" altLang="zh-CN" sz="1600" b="0" i="0" dirty="0">
                <a:solidFill>
                  <a:srgbClr val="060607"/>
                </a:solidFill>
                <a:effectLst/>
                <a:latin typeface="-apple-system"/>
              </a:rPr>
              <a:t>API</a:t>
            </a:r>
            <a:r>
              <a:rPr lang="zh-CN" altLang="en-US" sz="1600" b="0" i="0" dirty="0">
                <a:solidFill>
                  <a:srgbClr val="060607"/>
                </a:solidFill>
                <a:effectLst/>
                <a:latin typeface="-apple-system"/>
              </a:rPr>
              <a:t>非常具体，除非完全匹配</a:t>
            </a:r>
            <a:r>
              <a:rPr lang="en-US" altLang="zh-CN" sz="1600" b="0" i="0" dirty="0">
                <a:solidFill>
                  <a:srgbClr val="060607"/>
                </a:solidFill>
                <a:effectLst/>
                <a:latin typeface="-apple-system"/>
              </a:rPr>
              <a:t>API</a:t>
            </a:r>
            <a:r>
              <a:rPr lang="zh-CN" altLang="en-US" sz="1600" b="0" i="0" dirty="0">
                <a:solidFill>
                  <a:srgbClr val="060607"/>
                </a:solidFill>
                <a:effectLst/>
                <a:latin typeface="-apple-system"/>
              </a:rPr>
              <a:t>规范，否则执行</a:t>
            </a:r>
            <a:r>
              <a:rPr lang="en-US" altLang="zh-CN" sz="1600" b="0" i="0" dirty="0">
                <a:solidFill>
                  <a:srgbClr val="060607"/>
                </a:solidFill>
                <a:effectLst/>
                <a:latin typeface="-apple-system"/>
              </a:rPr>
              <a:t>API</a:t>
            </a:r>
            <a:r>
              <a:rPr lang="zh-CN" altLang="en-US" sz="1600" b="0" i="0" dirty="0">
                <a:solidFill>
                  <a:srgbClr val="060607"/>
                </a:solidFill>
                <a:effectLst/>
                <a:latin typeface="-apple-system"/>
              </a:rPr>
              <a:t>可能无法成功。</a:t>
            </a:r>
          </a:p>
          <a:p>
            <a:pPr algn="l">
              <a:spcAft>
                <a:spcPts val="600"/>
              </a:spcAft>
              <a:buFont typeface="+mj-lt"/>
              <a:buAutoNum type="arabicPeriod"/>
            </a:pPr>
            <a:r>
              <a:rPr lang="en-US" altLang="zh-CN" b="1" i="0" dirty="0">
                <a:solidFill>
                  <a:srgbClr val="060607"/>
                </a:solidFill>
                <a:effectLst/>
                <a:latin typeface="-apple-system"/>
              </a:rPr>
              <a:t>Longest Common Subsequence (LCS)</a:t>
            </a:r>
            <a:r>
              <a:rPr lang="en-US" altLang="zh-CN" b="0" i="0" dirty="0">
                <a:solidFill>
                  <a:srgbClr val="060607"/>
                </a:solidFill>
                <a:effectLst/>
                <a:latin typeface="-apple-system"/>
              </a:rPr>
              <a:t> </a:t>
            </a:r>
            <a:r>
              <a:rPr lang="zh-CN" altLang="en-US" b="0" i="0" dirty="0">
                <a:solidFill>
                  <a:srgbClr val="060607"/>
                </a:solidFill>
                <a:effectLst/>
                <a:latin typeface="-apple-system"/>
              </a:rPr>
              <a:t>和 </a:t>
            </a:r>
            <a:r>
              <a:rPr lang="en-US" altLang="zh-CN" b="1" i="0" dirty="0">
                <a:solidFill>
                  <a:srgbClr val="060607"/>
                </a:solidFill>
                <a:effectLst/>
                <a:latin typeface="-apple-system"/>
              </a:rPr>
              <a:t>Exact Match</a:t>
            </a:r>
            <a:r>
              <a:rPr lang="zh-CN" altLang="en-US" b="0" i="0" dirty="0">
                <a:solidFill>
                  <a:srgbClr val="060607"/>
                </a:solidFill>
                <a:effectLst/>
                <a:latin typeface="-apple-system"/>
              </a:rPr>
              <a:t>：</a:t>
            </a:r>
            <a:r>
              <a:rPr lang="zh-CN" altLang="en-US" sz="1600" b="0" i="0" dirty="0">
                <a:solidFill>
                  <a:srgbClr val="060607"/>
                </a:solidFill>
                <a:effectLst/>
                <a:latin typeface="-apple-system"/>
              </a:rPr>
              <a:t>用于捕捉模型预测</a:t>
            </a:r>
            <a:r>
              <a:rPr lang="en-US" altLang="zh-CN" sz="1600" b="0" i="0" dirty="0">
                <a:solidFill>
                  <a:srgbClr val="060607"/>
                </a:solidFill>
                <a:effectLst/>
                <a:latin typeface="-apple-system"/>
              </a:rPr>
              <a:t>API</a:t>
            </a:r>
            <a:r>
              <a:rPr lang="zh-CN" altLang="en-US" sz="1600" b="0" i="0" dirty="0">
                <a:solidFill>
                  <a:srgbClr val="060607"/>
                </a:solidFill>
                <a:effectLst/>
                <a:latin typeface="-apple-system"/>
              </a:rPr>
              <a:t>序列的能力，即模型是否能够按照用户要求的正确顺序预测</a:t>
            </a:r>
            <a:r>
              <a:rPr lang="en-US" altLang="zh-CN" sz="1600" b="0" i="0" dirty="0">
                <a:solidFill>
                  <a:srgbClr val="060607"/>
                </a:solidFill>
                <a:effectLst/>
                <a:latin typeface="-apple-system"/>
              </a:rPr>
              <a:t>API</a:t>
            </a:r>
            <a:r>
              <a:rPr lang="zh-CN" altLang="en-US" sz="1600" b="0" i="0" dirty="0">
                <a:solidFill>
                  <a:srgbClr val="060607"/>
                </a:solidFill>
                <a:effectLst/>
                <a:latin typeface="-apple-system"/>
              </a:rPr>
              <a:t>。</a:t>
            </a:r>
            <a:endParaRPr lang="zh-CN" altLang="en-US" b="0" i="0" dirty="0">
              <a:solidFill>
                <a:srgbClr val="060607"/>
              </a:solidFill>
              <a:effectLst/>
              <a:latin typeface="-apple-system"/>
            </a:endParaRPr>
          </a:p>
          <a:p>
            <a:pPr algn="l">
              <a:spcAft>
                <a:spcPts val="600"/>
              </a:spcAft>
              <a:buFont typeface="+mj-lt"/>
              <a:buAutoNum type="arabicPeriod"/>
            </a:pPr>
            <a:r>
              <a:rPr lang="en-US" altLang="zh-CN" b="1" i="0" dirty="0" err="1">
                <a:solidFill>
                  <a:srgbClr val="060607"/>
                </a:solidFill>
                <a:effectLst/>
                <a:latin typeface="-apple-system"/>
              </a:rPr>
              <a:t>BERTScore</a:t>
            </a:r>
            <a:r>
              <a:rPr lang="en-US" altLang="zh-CN" b="1" i="0" dirty="0">
                <a:solidFill>
                  <a:srgbClr val="060607"/>
                </a:solidFill>
                <a:effectLst/>
                <a:latin typeface="-apple-system"/>
              </a:rPr>
              <a:t>, ROUGE-L, </a:t>
            </a:r>
            <a:r>
              <a:rPr lang="zh-CN" altLang="en-US" b="1" i="0" dirty="0">
                <a:solidFill>
                  <a:srgbClr val="060607"/>
                </a:solidFill>
                <a:effectLst/>
                <a:latin typeface="-apple-system"/>
              </a:rPr>
              <a:t>和 </a:t>
            </a:r>
            <a:r>
              <a:rPr lang="en-US" altLang="zh-CN" b="1" i="0" dirty="0">
                <a:solidFill>
                  <a:srgbClr val="060607"/>
                </a:solidFill>
                <a:effectLst/>
                <a:latin typeface="-apple-system"/>
              </a:rPr>
              <a:t>BLEU</a:t>
            </a:r>
            <a:r>
              <a:rPr lang="zh-CN" altLang="en-US" b="0" i="0" dirty="0">
                <a:solidFill>
                  <a:srgbClr val="060607"/>
                </a:solidFill>
                <a:effectLst/>
                <a:latin typeface="-apple-system"/>
              </a:rPr>
              <a:t>：</a:t>
            </a:r>
            <a:r>
              <a:rPr lang="zh-CN" altLang="en-US" sz="1600" b="0" i="0" dirty="0">
                <a:solidFill>
                  <a:srgbClr val="060607"/>
                </a:solidFill>
                <a:effectLst/>
                <a:latin typeface="-apple-system"/>
              </a:rPr>
              <a:t>用于评估模型在响应生成任务上的语言生成质量，如</a:t>
            </a:r>
            <a:r>
              <a:rPr lang="en-US" altLang="zh-CN" sz="1600" b="0" i="0" dirty="0">
                <a:solidFill>
                  <a:srgbClr val="060607"/>
                </a:solidFill>
                <a:effectLst/>
                <a:latin typeface="-apple-system"/>
              </a:rPr>
              <a:t>API-Bank</a:t>
            </a:r>
            <a:r>
              <a:rPr lang="zh-CN" altLang="en-US" sz="1600" b="0" i="0" dirty="0">
                <a:solidFill>
                  <a:srgbClr val="060607"/>
                </a:solidFill>
                <a:effectLst/>
                <a:latin typeface="-apple-system"/>
              </a:rPr>
              <a:t>数据集的评估。</a:t>
            </a:r>
            <a:endParaRPr lang="zh-CN" altLang="en-US" b="0" i="0" dirty="0">
              <a:solidFill>
                <a:srgbClr val="060607"/>
              </a:solidFill>
              <a:effectLst/>
              <a:latin typeface="-apple-system"/>
            </a:endParaRPr>
          </a:p>
          <a:p>
            <a:pPr algn="l">
              <a:spcAft>
                <a:spcPts val="600"/>
              </a:spcAft>
              <a:buFont typeface="+mj-lt"/>
              <a:buAutoNum type="arabicPeriod"/>
            </a:pPr>
            <a:r>
              <a:rPr lang="en-US" altLang="zh-CN" b="1" i="0" dirty="0">
                <a:solidFill>
                  <a:srgbClr val="060607"/>
                </a:solidFill>
                <a:effectLst/>
                <a:latin typeface="-apple-system"/>
              </a:rPr>
              <a:t>Hallucination Rate</a:t>
            </a:r>
            <a:r>
              <a:rPr lang="zh-CN" altLang="en-US" b="0" i="0" dirty="0">
                <a:solidFill>
                  <a:srgbClr val="060607"/>
                </a:solidFill>
                <a:effectLst/>
                <a:latin typeface="-apple-system"/>
              </a:rPr>
              <a:t>：</a:t>
            </a:r>
            <a:r>
              <a:rPr lang="zh-CN" altLang="en-US" sz="1600" b="0" i="0" dirty="0">
                <a:solidFill>
                  <a:srgbClr val="060607"/>
                </a:solidFill>
                <a:effectLst/>
                <a:latin typeface="-apple-system"/>
              </a:rPr>
              <a:t>计算模型预测不在函数库中的</a:t>
            </a:r>
            <a:r>
              <a:rPr lang="en-US" altLang="zh-CN" sz="1600" b="0" i="0" dirty="0">
                <a:solidFill>
                  <a:srgbClr val="060607"/>
                </a:solidFill>
                <a:effectLst/>
                <a:latin typeface="-apple-system"/>
              </a:rPr>
              <a:t>API</a:t>
            </a:r>
            <a:r>
              <a:rPr lang="zh-CN" altLang="en-US" sz="1600" b="0" i="0" dirty="0">
                <a:solidFill>
                  <a:srgbClr val="060607"/>
                </a:solidFill>
                <a:effectLst/>
                <a:latin typeface="-apple-system"/>
              </a:rPr>
              <a:t>的比例，即模型产生幻觉的比率。</a:t>
            </a:r>
            <a:endParaRPr lang="zh-CN" altLang="en-US" b="0" i="0" dirty="0">
              <a:solidFill>
                <a:srgbClr val="060607"/>
              </a:solidFill>
              <a:effectLst/>
              <a:latin typeface="-apple-system"/>
            </a:endParaRPr>
          </a:p>
        </p:txBody>
      </p:sp>
    </p:spTree>
    <p:extLst>
      <p:ext uri="{BB962C8B-B14F-4D97-AF65-F5344CB8AC3E}">
        <p14:creationId xmlns:p14="http://schemas.microsoft.com/office/powerpoint/2010/main" val="345963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徽标, 公司名称&#10;&#10;描述已自动生成"/>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p:cNvSpPr txBox="1"/>
          <p:nvPr/>
        </p:nvSpPr>
        <p:spPr>
          <a:xfrm>
            <a:off x="799255" y="1035377"/>
            <a:ext cx="9885678" cy="1261884"/>
          </a:xfrm>
          <a:prstGeom prst="rect">
            <a:avLst/>
          </a:prstGeom>
          <a:noFill/>
        </p:spPr>
        <p:txBody>
          <a:bodyPr wrap="square" rtlCol="0">
            <a:spAutoFit/>
          </a:bodyPr>
          <a:lstStyle/>
          <a:p>
            <a:pPr>
              <a:spcAft>
                <a:spcPts val="600"/>
              </a:spcAft>
            </a:pPr>
            <a:r>
              <a:rPr lang="en-US" altLang="zh-CN" sz="2400" b="1" dirty="0">
                <a:solidFill>
                  <a:srgbClr val="FF0000"/>
                </a:solidFill>
              </a:rPr>
              <a:t>3</a:t>
            </a:r>
            <a:r>
              <a:rPr lang="zh-CN" altLang="en-US" sz="2400" b="1" dirty="0">
                <a:solidFill>
                  <a:srgbClr val="FF0000"/>
                </a:solidFill>
              </a:rPr>
              <a:t>、</a:t>
            </a:r>
            <a:r>
              <a:rPr lang="en-US" altLang="zh-CN" sz="2400" b="1" dirty="0" err="1">
                <a:solidFill>
                  <a:srgbClr val="FF0000"/>
                </a:solidFill>
              </a:rPr>
              <a:t>ToolAlpaca</a:t>
            </a:r>
            <a:r>
              <a:rPr lang="en-US" altLang="zh-CN" sz="2400" b="1" dirty="0"/>
              <a:t> :</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Generalized tool learning for language models with 3000 simulated cases[J]. </a:t>
            </a:r>
            <a:r>
              <a:rPr kumimoji="1"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arXiv</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2023-09</a:t>
            </a:r>
          </a:p>
          <a:p>
            <a:pPr marL="285750" indent="-285750">
              <a:spcBef>
                <a:spcPts val="600"/>
              </a:spcBef>
              <a:spcAft>
                <a:spcPts val="600"/>
              </a:spcAft>
              <a:buFont typeface="Wingdings" panose="05000000000000000000" pitchFamily="2" charset="2"/>
              <a:buChar char="u"/>
            </a:pPr>
            <a:r>
              <a:rPr lang="en-US" altLang="zh-CN" b="1" dirty="0" err="1"/>
              <a:t>ToolAlpaca</a:t>
            </a:r>
            <a:r>
              <a:rPr lang="zh-CN" altLang="en-US" sz="1600" b="1" dirty="0"/>
              <a:t>框架</a:t>
            </a:r>
            <a:r>
              <a:rPr lang="zh-CN" altLang="en-US" sz="1600" dirty="0"/>
              <a:t>，使小型语言模型能够通过最少的人工干预来学习使用真实世界工具的能力。</a:t>
            </a:r>
          </a:p>
        </p:txBody>
      </p:sp>
      <p:sp>
        <p:nvSpPr>
          <p:cNvPr id="8" name="文本框 7">
            <a:extLst>
              <a:ext uri="{FF2B5EF4-FFF2-40B4-BE49-F238E27FC236}">
                <a16:creationId xmlns:a16="http://schemas.microsoft.com/office/drawing/2014/main" id="{D73908D7-4E5E-BB0E-FA1D-6A0AABC94B87}"/>
              </a:ext>
            </a:extLst>
          </p:cNvPr>
          <p:cNvSpPr txBox="1"/>
          <p:nvPr/>
        </p:nvSpPr>
        <p:spPr>
          <a:xfrm>
            <a:off x="1151467" y="2551837"/>
            <a:ext cx="8085666" cy="2031325"/>
          </a:xfrm>
          <a:prstGeom prst="rect">
            <a:avLst/>
          </a:prstGeom>
          <a:noFill/>
        </p:spPr>
        <p:txBody>
          <a:bodyPr wrap="square">
            <a:spAutoFit/>
          </a:bodyPr>
          <a:lstStyle/>
          <a:p>
            <a:pPr>
              <a:spcBef>
                <a:spcPts val="600"/>
              </a:spcBef>
              <a:spcAft>
                <a:spcPts val="600"/>
              </a:spcAft>
            </a:pPr>
            <a:r>
              <a:rPr lang="zh-CN" altLang="en-US" sz="2400" b="1" dirty="0"/>
              <a:t>供献：</a:t>
            </a:r>
            <a:endParaRPr lang="en-US" altLang="zh-CN" sz="2400" b="1" dirty="0"/>
          </a:p>
          <a:p>
            <a:pPr marL="285750" indent="-285750">
              <a:spcBef>
                <a:spcPts val="600"/>
              </a:spcBef>
              <a:spcAft>
                <a:spcPts val="600"/>
              </a:spcAft>
              <a:buFont typeface="Wingdings" panose="05000000000000000000" pitchFamily="2" charset="2"/>
              <a:buChar char="u"/>
            </a:pPr>
            <a:r>
              <a:rPr lang="zh-CN" altLang="en-US" sz="1800" dirty="0"/>
              <a:t>验证了为紧凑型语言模型</a:t>
            </a:r>
            <a:r>
              <a:rPr lang="en-US" altLang="zh-CN" sz="1800" dirty="0"/>
              <a:t>(Vicuna-7B and  Vicuna-13B))</a:t>
            </a:r>
            <a:r>
              <a:rPr lang="zh-CN" altLang="en-US" sz="1800" dirty="0"/>
              <a:t>配备通用工具使用能力的可能性</a:t>
            </a:r>
            <a:endParaRPr lang="en-US" altLang="zh-CN" sz="1800" dirty="0"/>
          </a:p>
          <a:p>
            <a:pPr marL="285750" indent="-285750">
              <a:spcBef>
                <a:spcPts val="600"/>
              </a:spcBef>
              <a:spcAft>
                <a:spcPts val="600"/>
              </a:spcAft>
              <a:buFont typeface="Wingdings" panose="05000000000000000000" pitchFamily="2" charset="2"/>
              <a:buChar char="u"/>
            </a:pPr>
            <a:r>
              <a:rPr lang="en-US" altLang="zh-CN" sz="1800" b="1" dirty="0" err="1"/>
              <a:t>ToolAlpaca</a:t>
            </a:r>
            <a:r>
              <a:rPr lang="zh-CN" altLang="en-US" sz="1800" dirty="0"/>
              <a:t>：一个自动化的框架来生成工具使用语料库</a:t>
            </a:r>
            <a:endParaRPr lang="en-US" altLang="zh-CN" sz="1800" dirty="0"/>
          </a:p>
          <a:p>
            <a:pPr marL="285750" indent="-285750">
              <a:spcBef>
                <a:spcPts val="600"/>
              </a:spcBef>
              <a:spcAft>
                <a:spcPts val="600"/>
              </a:spcAft>
              <a:buFont typeface="Wingdings" panose="05000000000000000000" pitchFamily="2" charset="2"/>
              <a:buChar char="u"/>
            </a:pPr>
            <a:r>
              <a:rPr lang="zh-CN" altLang="en-US" sz="1800" dirty="0"/>
              <a:t>多样化工具使用语料库：创建了一个包含</a:t>
            </a:r>
            <a:r>
              <a:rPr lang="en-US" altLang="zh-CN" sz="1800" dirty="0"/>
              <a:t>3.9k</a:t>
            </a:r>
            <a:r>
              <a:rPr lang="zh-CN" altLang="en-US" sz="1800" dirty="0"/>
              <a:t>工具使用实例的语料库</a:t>
            </a:r>
            <a:endParaRPr lang="en-US" altLang="zh-CN" sz="1800" dirty="0"/>
          </a:p>
        </p:txBody>
      </p:sp>
    </p:spTree>
    <p:extLst>
      <p:ext uri="{BB962C8B-B14F-4D97-AF65-F5344CB8AC3E}">
        <p14:creationId xmlns:p14="http://schemas.microsoft.com/office/powerpoint/2010/main" val="1119603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徽标, 公司名称&#10;&#10;描述已自动生成"/>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p:cNvSpPr txBox="1"/>
          <p:nvPr/>
        </p:nvSpPr>
        <p:spPr>
          <a:xfrm>
            <a:off x="570655" y="657842"/>
            <a:ext cx="10351346" cy="1501180"/>
          </a:xfrm>
          <a:prstGeom prst="rect">
            <a:avLst/>
          </a:prstGeom>
          <a:noFill/>
        </p:spPr>
        <p:txBody>
          <a:bodyPr wrap="square" rtlCol="0">
            <a:spAutoFit/>
          </a:bodyPr>
          <a:lstStyle/>
          <a:p>
            <a:pPr marL="342900" indent="-342900">
              <a:spcAft>
                <a:spcPts val="600"/>
              </a:spcAft>
              <a:buFont typeface="Wingdings" panose="05000000000000000000" pitchFamily="2" charset="2"/>
              <a:buChar char="p"/>
            </a:pPr>
            <a:r>
              <a:rPr lang="en-US" altLang="zh-CN" sz="2400" b="1" dirty="0" err="1">
                <a:solidFill>
                  <a:srgbClr val="FF0000"/>
                </a:solidFill>
              </a:rPr>
              <a:t>ToolAlpaca</a:t>
            </a:r>
            <a:r>
              <a:rPr lang="en-US" altLang="zh-CN" sz="2400" b="1" dirty="0">
                <a:solidFill>
                  <a:srgbClr val="FF0000"/>
                </a:solidFill>
              </a:rPr>
              <a:t> :</a:t>
            </a:r>
            <a:r>
              <a:rPr kumimoji="1"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Generalized tool learning </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for language models with 3000 simulated cases[J]. </a:t>
            </a:r>
            <a:r>
              <a:rPr kumimoji="1"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arXiv</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dirty="0">
              <a:latin typeface="+mn-ea"/>
            </a:endParaRPr>
          </a:p>
          <a:p>
            <a:pPr marL="285750" indent="-285750">
              <a:spcAft>
                <a:spcPts val="600"/>
              </a:spcAft>
              <a:buFont typeface="Wingdings" panose="05000000000000000000" pitchFamily="2" charset="2"/>
              <a:buChar char="u"/>
            </a:pPr>
            <a:endParaRPr lang="en-US" altLang="zh-CN" sz="1600" dirty="0">
              <a:latin typeface="+mn-ea"/>
            </a:endParaRPr>
          </a:p>
          <a:p>
            <a:pPr marL="800100" lvl="1" indent="-342900">
              <a:lnSpc>
                <a:spcPts val="2300"/>
              </a:lnSpc>
              <a:spcAft>
                <a:spcPts val="600"/>
              </a:spcAft>
              <a:buFont typeface="Wingdings" panose="05000000000000000000" pitchFamily="2" charset="2"/>
              <a:buChar char="u"/>
            </a:pPr>
            <a:endParaRPr kumimoji="1" lang="en-US" altLang="zh-CN" sz="1600" dirty="0">
              <a:latin typeface="+mn-ea"/>
              <a:cs typeface="Times New Roman" panose="02020603050405020304" pitchFamily="18" charset="0"/>
            </a:endParaRPr>
          </a:p>
        </p:txBody>
      </p:sp>
      <p:pic>
        <p:nvPicPr>
          <p:cNvPr id="4" name="图片 3">
            <a:extLst>
              <a:ext uri="{FF2B5EF4-FFF2-40B4-BE49-F238E27FC236}">
                <a16:creationId xmlns:a16="http://schemas.microsoft.com/office/drawing/2014/main" id="{896E8D9A-2470-3559-D442-67C74873F427}"/>
              </a:ext>
            </a:extLst>
          </p:cNvPr>
          <p:cNvPicPr>
            <a:picLocks noChangeAspect="1"/>
          </p:cNvPicPr>
          <p:nvPr/>
        </p:nvPicPr>
        <p:blipFill>
          <a:blip r:embed="rId5"/>
          <a:stretch>
            <a:fillRect/>
          </a:stretch>
        </p:blipFill>
        <p:spPr>
          <a:xfrm>
            <a:off x="0" y="1439596"/>
            <a:ext cx="5325533" cy="5217695"/>
          </a:xfrm>
          <a:prstGeom prst="rect">
            <a:avLst/>
          </a:prstGeom>
        </p:spPr>
      </p:pic>
      <p:sp>
        <p:nvSpPr>
          <p:cNvPr id="10" name="文本框 9">
            <a:extLst>
              <a:ext uri="{FF2B5EF4-FFF2-40B4-BE49-F238E27FC236}">
                <a16:creationId xmlns:a16="http://schemas.microsoft.com/office/drawing/2014/main" id="{206E51C3-F697-40FF-C413-C5390831BE46}"/>
              </a:ext>
            </a:extLst>
          </p:cNvPr>
          <p:cNvSpPr txBox="1"/>
          <p:nvPr/>
        </p:nvSpPr>
        <p:spPr>
          <a:xfrm>
            <a:off x="5212141" y="1690463"/>
            <a:ext cx="6886726" cy="3936206"/>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u"/>
            </a:pPr>
            <a:r>
              <a:rPr lang="zh-CN" altLang="en-US" sz="1600" b="1" dirty="0"/>
              <a:t>自动构建工具集：</a:t>
            </a:r>
            <a:r>
              <a:rPr lang="zh-CN" altLang="en-US" sz="1400" dirty="0"/>
              <a:t>从网上收集大量可能有用的工具的简介，然后利用大模型的文本生成能力，为每个工具生成详细的、结构化的文档。这个过程</a:t>
            </a:r>
            <a:r>
              <a:rPr lang="zh-CN" altLang="en-US" sz="1400" b="1" dirty="0"/>
              <a:t>不需要这些工具的</a:t>
            </a:r>
            <a:r>
              <a:rPr lang="en-US" altLang="zh-CN" sz="1400" b="1" dirty="0"/>
              <a:t>API</a:t>
            </a:r>
            <a:r>
              <a:rPr lang="zh-CN" altLang="en-US" sz="1400" b="1" dirty="0"/>
              <a:t>直接可用</a:t>
            </a:r>
            <a:r>
              <a:rPr lang="zh-CN" altLang="en-US" sz="1400" dirty="0"/>
              <a:t>或具有</a:t>
            </a:r>
            <a:r>
              <a:rPr lang="en-US" altLang="zh-CN" sz="1400" dirty="0"/>
              <a:t>LLMs</a:t>
            </a:r>
            <a:r>
              <a:rPr lang="zh-CN" altLang="en-US" sz="1400" dirty="0"/>
              <a:t>可以直接使用的结构化文档。</a:t>
            </a:r>
            <a:endParaRPr lang="en-US" altLang="zh-CN" sz="1400" dirty="0"/>
          </a:p>
          <a:p>
            <a:pPr marL="285750" indent="-285750">
              <a:lnSpc>
                <a:spcPct val="150000"/>
              </a:lnSpc>
              <a:spcBef>
                <a:spcPts val="600"/>
              </a:spcBef>
              <a:spcAft>
                <a:spcPts val="600"/>
              </a:spcAft>
              <a:buFont typeface="Wingdings" panose="05000000000000000000" pitchFamily="2" charset="2"/>
              <a:buChar char="u"/>
            </a:pPr>
            <a:r>
              <a:rPr lang="zh-CN" altLang="en-US" sz="1600" b="1" dirty="0"/>
              <a:t>多代理模拟环境：</a:t>
            </a:r>
            <a:r>
              <a:rPr lang="zh-CN" altLang="en-US" sz="1400" dirty="0"/>
              <a:t>使用</a:t>
            </a:r>
            <a:r>
              <a:rPr lang="en-US" altLang="zh-CN" sz="1400" dirty="0"/>
              <a:t>LLMs</a:t>
            </a:r>
            <a:r>
              <a:rPr lang="zh-CN" altLang="en-US" sz="1400" dirty="0"/>
              <a:t>作为不同种类的代理，通过模拟模型、用户和工具</a:t>
            </a:r>
            <a:r>
              <a:rPr lang="en-US" altLang="zh-CN" sz="1400" dirty="0"/>
              <a:t>API</a:t>
            </a:r>
            <a:r>
              <a:rPr lang="zh-CN" altLang="en-US" sz="1400" dirty="0"/>
              <a:t>之间的交互来生成大量的工具使用实例，而不需要任何手动干预。</a:t>
            </a:r>
            <a:endParaRPr lang="en-US" altLang="zh-CN" sz="1400" dirty="0"/>
          </a:p>
          <a:p>
            <a:pPr marL="285750" indent="-285750">
              <a:lnSpc>
                <a:spcPct val="150000"/>
              </a:lnSpc>
              <a:spcBef>
                <a:spcPts val="600"/>
              </a:spcBef>
              <a:spcAft>
                <a:spcPts val="600"/>
              </a:spcAft>
              <a:buFont typeface="Wingdings" panose="05000000000000000000" pitchFamily="2" charset="2"/>
              <a:buChar char="u"/>
            </a:pPr>
            <a:r>
              <a:rPr lang="zh-CN" altLang="en-US" sz="1600" b="1" dirty="0"/>
              <a:t>工具使用实例生成</a:t>
            </a:r>
            <a:r>
              <a:rPr lang="zh-CN" altLang="en-US" sz="1600" dirty="0"/>
              <a:t>：</a:t>
            </a:r>
            <a:r>
              <a:rPr lang="zh-CN" altLang="en-US" sz="1400" dirty="0"/>
              <a:t>通过上述模拟环境中的多轮交互，</a:t>
            </a:r>
            <a:r>
              <a:rPr lang="en-US" altLang="zh-CN" sz="1400" dirty="0" err="1"/>
              <a:t>ToolAlpaca</a:t>
            </a:r>
            <a:r>
              <a:rPr lang="zh-CN" altLang="en-US" sz="1400" dirty="0"/>
              <a:t>生成了一个包含</a:t>
            </a:r>
            <a:r>
              <a:rPr lang="en-US" altLang="zh-CN" sz="1400" dirty="0"/>
              <a:t>3938</a:t>
            </a:r>
            <a:r>
              <a:rPr lang="zh-CN" altLang="en-US" sz="1400" dirty="0"/>
              <a:t>个实例的工具使用数据集，这些实例涵盖了</a:t>
            </a:r>
            <a:r>
              <a:rPr lang="en-US" altLang="zh-CN" sz="1400" dirty="0"/>
              <a:t>400</a:t>
            </a:r>
            <a:r>
              <a:rPr lang="zh-CN" altLang="en-US" sz="1400" dirty="0"/>
              <a:t>多种不同工具的实际应用。</a:t>
            </a:r>
            <a:endParaRPr lang="en-US" altLang="zh-CN" sz="1400" dirty="0"/>
          </a:p>
          <a:p>
            <a:pPr marL="285750" indent="-285750">
              <a:lnSpc>
                <a:spcPct val="150000"/>
              </a:lnSpc>
              <a:spcBef>
                <a:spcPts val="600"/>
              </a:spcBef>
              <a:spcAft>
                <a:spcPts val="600"/>
              </a:spcAft>
              <a:buFont typeface="Wingdings" panose="05000000000000000000" pitchFamily="2" charset="2"/>
              <a:buChar char="u"/>
            </a:pPr>
            <a:r>
              <a:rPr lang="zh-CN" altLang="en-US" sz="1600" b="1" dirty="0"/>
              <a:t>模型训练与评估：</a:t>
            </a:r>
            <a:r>
              <a:rPr lang="zh-CN" altLang="en-US" sz="1400" dirty="0"/>
              <a:t>对紧凑型语言模型进行微调，得到了两个模型：</a:t>
            </a:r>
            <a:r>
              <a:rPr lang="en-US" altLang="zh-CN" sz="1400" b="1" dirty="0"/>
              <a:t>ToolAlpaca-7B</a:t>
            </a:r>
            <a:r>
              <a:rPr lang="zh-CN" altLang="en-US" sz="1400" b="1" dirty="0"/>
              <a:t>和</a:t>
            </a:r>
            <a:r>
              <a:rPr lang="en-US" altLang="zh-CN" sz="1400" b="1" dirty="0"/>
              <a:t>ToolAlpaca-13B</a:t>
            </a:r>
            <a:r>
              <a:rPr lang="zh-CN" altLang="en-US" sz="1400" dirty="0"/>
              <a:t>。使用</a:t>
            </a:r>
            <a:r>
              <a:rPr lang="en-US" altLang="zh-CN" sz="1400" dirty="0"/>
              <a:t>GPT-4</a:t>
            </a:r>
            <a:r>
              <a:rPr lang="zh-CN" altLang="en-US" sz="1400" dirty="0"/>
              <a:t>进行机器评估发现</a:t>
            </a:r>
            <a:r>
              <a:rPr lang="en-US" altLang="zh-CN" sz="1400" dirty="0" err="1"/>
              <a:t>ToolAlpaca</a:t>
            </a:r>
            <a:r>
              <a:rPr lang="zh-CN" altLang="en-US" sz="1400" dirty="0"/>
              <a:t>能够有效地为许多未见工具提供支持，并且表现出与</a:t>
            </a:r>
            <a:r>
              <a:rPr lang="en-US" altLang="zh-CN" sz="1400" dirty="0"/>
              <a:t>GPT-3.5</a:t>
            </a:r>
            <a:r>
              <a:rPr lang="zh-CN" altLang="en-US" sz="1400" dirty="0"/>
              <a:t>相当的性能。</a:t>
            </a:r>
            <a:endParaRPr lang="en-US" altLang="zh-CN" sz="1600" dirty="0"/>
          </a:p>
        </p:txBody>
      </p:sp>
    </p:spTree>
    <p:extLst>
      <p:ext uri="{BB962C8B-B14F-4D97-AF65-F5344CB8AC3E}">
        <p14:creationId xmlns:p14="http://schemas.microsoft.com/office/powerpoint/2010/main" val="1979254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徽标, 公司名称&#10;&#10;描述已自动生成"/>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p:cNvSpPr txBox="1"/>
          <p:nvPr/>
        </p:nvSpPr>
        <p:spPr>
          <a:xfrm>
            <a:off x="570655" y="1094643"/>
            <a:ext cx="10351346" cy="5052793"/>
          </a:xfrm>
          <a:prstGeom prst="rect">
            <a:avLst/>
          </a:prstGeom>
          <a:noFill/>
        </p:spPr>
        <p:txBody>
          <a:bodyPr wrap="square" rtlCol="0">
            <a:spAutoFit/>
          </a:bodyPr>
          <a:lstStyle/>
          <a:p>
            <a:pPr>
              <a:spcAft>
                <a:spcPts val="600"/>
              </a:spcAft>
            </a:pPr>
            <a:r>
              <a:rPr kumimoji="1"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a:t>
            </a:r>
            <a:r>
              <a:rPr kumimoji="1" lang="zh-CN" altLang="en-US"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2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ToolLLM</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GB" altLang="zh-CN" sz="2200" b="1" dirty="0">
                <a:latin typeface="Times New Roman" panose="02020603050405020304" pitchFamily="18" charset="0"/>
                <a:ea typeface="微软雅黑" panose="020B0503020204020204" pitchFamily="34" charset="-122"/>
                <a:cs typeface="Times New Roman" panose="02020603050405020304" pitchFamily="18" charset="0"/>
              </a:rPr>
              <a:t>Facilitating large language models to master 16000+ real-world </a:t>
            </a:r>
            <a:r>
              <a:rPr kumimoji="1" lang="en-GB" altLang="zh-CN" sz="2200" b="1" dirty="0" err="1">
                <a:latin typeface="Times New Roman" panose="02020603050405020304" pitchFamily="18" charset="0"/>
                <a:ea typeface="微软雅黑" panose="020B0503020204020204" pitchFamily="34" charset="-122"/>
                <a:cs typeface="Times New Roman" panose="02020603050405020304" pitchFamily="18" charset="0"/>
              </a:rPr>
              <a:t>apis</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(ICLR’24</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Spotlight) 2023 -10</a:t>
            </a:r>
          </a:p>
          <a:p>
            <a:pPr lvl="1">
              <a:lnSpc>
                <a:spcPts val="2300"/>
              </a:lnSpc>
              <a:spcAft>
                <a:spcPts val="600"/>
              </a:spcAft>
            </a:pPr>
            <a:r>
              <a:rPr kumimoji="1" lang="zh-CN" altLang="en-US" sz="2000" b="1" dirty="0">
                <a:latin typeface="+mn-ea"/>
                <a:cs typeface="Times New Roman" panose="02020603050405020304" pitchFamily="18" charset="0"/>
              </a:rPr>
              <a:t>背景：</a:t>
            </a:r>
            <a:endParaRPr kumimoji="1" lang="en-US" altLang="zh-CN" sz="2000" b="1" dirty="0">
              <a:latin typeface="+mn-ea"/>
              <a:cs typeface="Times New Roman" panose="02020603050405020304" pitchFamily="18" charset="0"/>
            </a:endParaRPr>
          </a:p>
          <a:p>
            <a:pPr marL="800100" lvl="1" indent="-342900">
              <a:lnSpc>
                <a:spcPct val="150000"/>
              </a:lnSpc>
              <a:spcAft>
                <a:spcPts val="600"/>
              </a:spcAft>
              <a:buFont typeface="Wingdings" panose="05000000000000000000" pitchFamily="2" charset="2"/>
              <a:buChar char="u"/>
            </a:pPr>
            <a:r>
              <a:rPr kumimoji="1" lang="zh-CN" altLang="en-US" sz="1600" dirty="0">
                <a:latin typeface="+mn-ea"/>
                <a:cs typeface="Times New Roman" panose="02020603050405020304" pitchFamily="18" charset="0"/>
              </a:rPr>
              <a:t>现有工作要么没有考虑现实中</a:t>
            </a:r>
            <a:r>
              <a:rPr kumimoji="1" lang="zh-CN" altLang="en-US" sz="1600" b="1" dirty="0">
                <a:latin typeface="+mn-ea"/>
                <a:cs typeface="Times New Roman" panose="02020603050405020304" pitchFamily="18" charset="0"/>
              </a:rPr>
              <a:t>真实的</a:t>
            </a:r>
            <a:r>
              <a:rPr kumimoji="1" lang="en-US" altLang="zh-CN" sz="1600" b="1" dirty="0" err="1">
                <a:latin typeface="+mn-ea"/>
                <a:cs typeface="Times New Roman" panose="02020603050405020304" pitchFamily="18" charset="0"/>
              </a:rPr>
              <a:t>api</a:t>
            </a:r>
            <a:r>
              <a:rPr kumimoji="1" lang="zh-CN" altLang="en-US" sz="1600" dirty="0">
                <a:latin typeface="+mn-ea"/>
                <a:cs typeface="Times New Roman" panose="02020603050405020304" pitchFamily="18" charset="0"/>
              </a:rPr>
              <a:t>，要么考虑的</a:t>
            </a:r>
            <a:r>
              <a:rPr kumimoji="1" lang="en-US" altLang="zh-CN" sz="1600" dirty="0" err="1">
                <a:latin typeface="+mn-ea"/>
                <a:cs typeface="Times New Roman" panose="02020603050405020304" pitchFamily="18" charset="0"/>
              </a:rPr>
              <a:t>api</a:t>
            </a:r>
            <a:r>
              <a:rPr kumimoji="1" lang="zh-CN" altLang="en-US" sz="1600" dirty="0">
                <a:latin typeface="+mn-ea"/>
                <a:cs typeface="Times New Roman" panose="02020603050405020304" pitchFamily="18" charset="0"/>
              </a:rPr>
              <a:t>太少</a:t>
            </a:r>
            <a:r>
              <a:rPr kumimoji="1" lang="zh-CN" altLang="en-US" sz="1600" b="1" dirty="0">
                <a:latin typeface="+mn-ea"/>
                <a:cs typeface="Times New Roman" panose="02020603050405020304" pitchFamily="18" charset="0"/>
              </a:rPr>
              <a:t>多样性</a:t>
            </a:r>
            <a:r>
              <a:rPr kumimoji="1" lang="zh-CN" altLang="en-US" sz="1600" dirty="0">
                <a:latin typeface="+mn-ea"/>
                <a:cs typeface="Times New Roman" panose="02020603050405020304" pitchFamily="18" charset="0"/>
              </a:rPr>
              <a:t>太差。</a:t>
            </a:r>
          </a:p>
          <a:p>
            <a:pPr marL="800100" lvl="1" indent="-342900">
              <a:lnSpc>
                <a:spcPct val="150000"/>
              </a:lnSpc>
              <a:spcAft>
                <a:spcPts val="600"/>
              </a:spcAft>
              <a:buFont typeface="Wingdings" panose="05000000000000000000" pitchFamily="2" charset="2"/>
              <a:buChar char="u"/>
            </a:pPr>
            <a:r>
              <a:rPr kumimoji="1" lang="zh-CN" altLang="en-US" sz="1600" dirty="0">
                <a:latin typeface="+mn-ea"/>
                <a:cs typeface="Times New Roman" panose="02020603050405020304" pitchFamily="18" charset="0"/>
              </a:rPr>
              <a:t>现有工作往往只涉及</a:t>
            </a:r>
            <a:r>
              <a:rPr kumimoji="1" lang="zh-CN" altLang="en-US" sz="1600" b="1" dirty="0">
                <a:latin typeface="+mn-ea"/>
                <a:cs typeface="Times New Roman" panose="02020603050405020304" pitchFamily="18" charset="0"/>
              </a:rPr>
              <a:t>一种工具</a:t>
            </a:r>
            <a:r>
              <a:rPr kumimoji="1" lang="zh-CN" altLang="en-US" sz="1600" dirty="0">
                <a:latin typeface="+mn-ea"/>
                <a:cs typeface="Times New Roman" panose="02020603050405020304" pitchFamily="18" charset="0"/>
              </a:rPr>
              <a:t>的指令，然而现实需要</a:t>
            </a:r>
            <a:r>
              <a:rPr kumimoji="1" lang="zh-CN" altLang="en-US" sz="1600" b="1" dirty="0">
                <a:latin typeface="+mn-ea"/>
                <a:cs typeface="Times New Roman" panose="02020603050405020304" pitchFamily="18" charset="0"/>
              </a:rPr>
              <a:t>多个工具</a:t>
            </a:r>
            <a:r>
              <a:rPr kumimoji="1" lang="zh-CN" altLang="en-US" sz="1600" dirty="0">
                <a:latin typeface="+mn-ea"/>
                <a:cs typeface="Times New Roman" panose="02020603050405020304" pitchFamily="18" charset="0"/>
              </a:rPr>
              <a:t>一起使用。</a:t>
            </a:r>
          </a:p>
          <a:p>
            <a:pPr marL="800100" lvl="1" indent="-342900">
              <a:lnSpc>
                <a:spcPct val="150000"/>
              </a:lnSpc>
              <a:spcAft>
                <a:spcPts val="600"/>
              </a:spcAft>
              <a:buFont typeface="Wingdings" panose="05000000000000000000" pitchFamily="2" charset="2"/>
              <a:buChar char="u"/>
            </a:pPr>
            <a:r>
              <a:rPr kumimoji="1" lang="zh-CN" altLang="en-US" sz="1600" dirty="0">
                <a:latin typeface="+mn-ea"/>
                <a:cs typeface="Times New Roman" panose="02020603050405020304" pitchFamily="18" charset="0"/>
              </a:rPr>
              <a:t>现有工作一般需要用户提前划定一个</a:t>
            </a:r>
            <a:r>
              <a:rPr kumimoji="1" lang="en-US" altLang="zh-CN" sz="1600" dirty="0" err="1">
                <a:latin typeface="+mn-ea"/>
                <a:cs typeface="Times New Roman" panose="02020603050405020304" pitchFamily="18" charset="0"/>
              </a:rPr>
              <a:t>api</a:t>
            </a:r>
            <a:r>
              <a:rPr kumimoji="1" lang="zh-CN" altLang="en-US" sz="1600" dirty="0">
                <a:latin typeface="+mn-ea"/>
                <a:cs typeface="Times New Roman" panose="02020603050405020304" pitchFamily="18" charset="0"/>
              </a:rPr>
              <a:t>集合让大模型挑选使用，但现实中</a:t>
            </a:r>
            <a:r>
              <a:rPr kumimoji="1" lang="en-US" altLang="zh-CN" sz="1600" dirty="0" err="1">
                <a:latin typeface="+mn-ea"/>
                <a:cs typeface="Times New Roman" panose="02020603050405020304" pitchFamily="18" charset="0"/>
              </a:rPr>
              <a:t>api</a:t>
            </a:r>
            <a:r>
              <a:rPr kumimoji="1" lang="zh-CN" altLang="en-US" sz="1600" dirty="0">
                <a:latin typeface="+mn-ea"/>
                <a:cs typeface="Times New Roman" panose="02020603050405020304" pitchFamily="18" charset="0"/>
              </a:rPr>
              <a:t>是非常多的。</a:t>
            </a:r>
          </a:p>
          <a:p>
            <a:pPr marL="800100" lvl="1" indent="-342900">
              <a:lnSpc>
                <a:spcPct val="150000"/>
              </a:lnSpc>
              <a:spcAft>
                <a:spcPts val="600"/>
              </a:spcAft>
              <a:buFont typeface="Wingdings" panose="05000000000000000000" pitchFamily="2" charset="2"/>
              <a:buChar char="u"/>
            </a:pPr>
            <a:r>
              <a:rPr kumimoji="1" lang="zh-CN" altLang="en-US" sz="1600" dirty="0">
                <a:latin typeface="+mn-ea"/>
                <a:cs typeface="Times New Roman" panose="02020603050405020304" pitchFamily="18" charset="0"/>
              </a:rPr>
              <a:t>现有使用</a:t>
            </a:r>
            <a:r>
              <a:rPr kumimoji="1" lang="en-US" altLang="zh-CN" sz="1600" dirty="0" err="1">
                <a:latin typeface="+mn-ea"/>
                <a:cs typeface="Times New Roman" panose="02020603050405020304" pitchFamily="18" charset="0"/>
              </a:rPr>
              <a:t>CoT</a:t>
            </a:r>
            <a:r>
              <a:rPr kumimoji="1" lang="zh-CN" altLang="en-US" sz="1600" dirty="0">
                <a:latin typeface="+mn-ea"/>
                <a:cs typeface="Times New Roman" panose="02020603050405020304" pitchFamily="18" charset="0"/>
              </a:rPr>
              <a:t>或</a:t>
            </a:r>
            <a:r>
              <a:rPr kumimoji="1" lang="en-US" altLang="zh-CN" sz="1600" dirty="0" err="1">
                <a:latin typeface="+mn-ea"/>
                <a:cs typeface="Times New Roman" panose="02020603050405020304" pitchFamily="18" charset="0"/>
              </a:rPr>
              <a:t>ReAct</a:t>
            </a:r>
            <a:r>
              <a:rPr kumimoji="1" lang="zh-CN" altLang="en-US" sz="1600" dirty="0">
                <a:latin typeface="+mn-ea"/>
                <a:cs typeface="Times New Roman" panose="02020603050405020304" pitchFamily="18" charset="0"/>
              </a:rPr>
              <a:t>方法</a:t>
            </a:r>
            <a:r>
              <a:rPr kumimoji="1" lang="zh-CN" altLang="en-US" sz="1600" b="1" dirty="0">
                <a:latin typeface="+mn-ea"/>
                <a:cs typeface="Times New Roman" panose="02020603050405020304" pitchFamily="18" charset="0"/>
              </a:rPr>
              <a:t>任务规划和推理能力</a:t>
            </a:r>
            <a:r>
              <a:rPr kumimoji="1" lang="zh-CN" altLang="en-US" sz="1600" dirty="0">
                <a:latin typeface="+mn-ea"/>
                <a:cs typeface="Times New Roman" panose="02020603050405020304" pitchFamily="18" charset="0"/>
              </a:rPr>
              <a:t>太差，主要体现在：错误累积，错误的操作可能会导致进一步的错误，最终导致错误循环；探索有限，只会探索一种可能的解决方案执行路线。</a:t>
            </a:r>
            <a:endParaRPr kumimoji="1" lang="en-US" altLang="zh-CN" sz="1600" dirty="0">
              <a:latin typeface="+mn-ea"/>
              <a:cs typeface="Times New Roman" panose="02020603050405020304" pitchFamily="18" charset="0"/>
            </a:endParaRPr>
          </a:p>
          <a:p>
            <a:pPr lvl="1">
              <a:lnSpc>
                <a:spcPct val="150000"/>
              </a:lnSpc>
              <a:spcAft>
                <a:spcPts val="600"/>
              </a:spcAft>
            </a:pPr>
            <a:r>
              <a:rPr kumimoji="1" lang="zh-CN" altLang="en-US" sz="2000" b="1" dirty="0">
                <a:latin typeface="+mn-ea"/>
                <a:cs typeface="Times New Roman" panose="02020603050405020304" pitchFamily="18" charset="0"/>
              </a:rPr>
              <a:t>提出：</a:t>
            </a:r>
            <a:endParaRPr kumimoji="1" lang="en-US" altLang="zh-CN" sz="2000" b="1" dirty="0">
              <a:latin typeface="+mn-ea"/>
              <a:cs typeface="Times New Roman" panose="02020603050405020304" pitchFamily="18" charset="0"/>
            </a:endParaRPr>
          </a:p>
          <a:p>
            <a:pPr marL="800100" lvl="1" indent="-342900">
              <a:lnSpc>
                <a:spcPct val="150000"/>
              </a:lnSpc>
              <a:spcAft>
                <a:spcPts val="600"/>
              </a:spcAft>
              <a:buFont typeface="Wingdings" panose="05000000000000000000" pitchFamily="2" charset="2"/>
              <a:buChar char="u"/>
            </a:pPr>
            <a:r>
              <a:rPr kumimoji="1" lang="en-US" altLang="zh-CN" sz="1600" b="1" dirty="0" err="1">
                <a:latin typeface="+mn-ea"/>
                <a:cs typeface="Times New Roman" panose="02020603050405020304" pitchFamily="18" charset="0"/>
              </a:rPr>
              <a:t>ToolLLM</a:t>
            </a:r>
            <a:r>
              <a:rPr kumimoji="1" lang="zh-CN" altLang="en-US" sz="1600" b="1" dirty="0">
                <a:latin typeface="+mn-ea"/>
                <a:cs typeface="Times New Roman" panose="02020603050405020304" pitchFamily="18" charset="0"/>
              </a:rPr>
              <a:t>框架：</a:t>
            </a:r>
            <a:r>
              <a:rPr kumimoji="1" lang="zh-CN" altLang="en-US" sz="1600" dirty="0">
                <a:latin typeface="+mn-ea"/>
                <a:cs typeface="Times New Roman" panose="02020603050405020304" pitchFamily="18" charset="0"/>
              </a:rPr>
              <a:t>旨在提升大型语言模型（</a:t>
            </a:r>
            <a:r>
              <a:rPr kumimoji="1" lang="en-US" altLang="zh-CN" sz="1600" dirty="0">
                <a:latin typeface="+mn-ea"/>
                <a:cs typeface="Times New Roman" panose="02020603050405020304" pitchFamily="18" charset="0"/>
              </a:rPr>
              <a:t>LLMs</a:t>
            </a:r>
            <a:r>
              <a:rPr kumimoji="1" lang="zh-CN" altLang="en-US" sz="1600" dirty="0">
                <a:latin typeface="+mn-ea"/>
                <a:cs typeface="Times New Roman" panose="02020603050405020304" pitchFamily="18" charset="0"/>
              </a:rPr>
              <a:t>）工具使用能力的通用框架，涵盖了数据构建、模型训练和评估三个关键阶段。</a:t>
            </a:r>
            <a:endParaRPr kumimoji="1" lang="en-US" altLang="zh-CN" sz="1600" dirty="0">
              <a:latin typeface="+mn-ea"/>
              <a:cs typeface="Times New Roman" panose="02020603050405020304" pitchFamily="18" charset="0"/>
            </a:endParaRPr>
          </a:p>
          <a:p>
            <a:pPr marL="800100" lvl="1" indent="-342900">
              <a:lnSpc>
                <a:spcPct val="150000"/>
              </a:lnSpc>
              <a:spcAft>
                <a:spcPts val="600"/>
              </a:spcAft>
              <a:buFont typeface="Wingdings" panose="05000000000000000000" pitchFamily="2" charset="2"/>
              <a:buChar char="u"/>
            </a:pPr>
            <a:endParaRPr kumimoji="1" lang="en-US" altLang="zh-CN" sz="1600" dirty="0">
              <a:latin typeface="+mn-ea"/>
              <a:cs typeface="Times New Roman" panose="02020603050405020304" pitchFamily="18" charset="0"/>
            </a:endParaRPr>
          </a:p>
        </p:txBody>
      </p:sp>
    </p:spTree>
    <p:extLst>
      <p:ext uri="{BB962C8B-B14F-4D97-AF65-F5344CB8AC3E}">
        <p14:creationId xmlns:p14="http://schemas.microsoft.com/office/powerpoint/2010/main" val="3439903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徽标, 公司名称&#10;&#10;描述已自动生成"/>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p:cNvSpPr txBox="1"/>
          <p:nvPr/>
        </p:nvSpPr>
        <p:spPr>
          <a:xfrm>
            <a:off x="570655" y="1094643"/>
            <a:ext cx="10351346" cy="3488904"/>
          </a:xfrm>
          <a:prstGeom prst="rect">
            <a:avLst/>
          </a:prstGeom>
          <a:noFill/>
        </p:spPr>
        <p:txBody>
          <a:bodyPr wrap="square" rtlCol="0">
            <a:spAutoFit/>
          </a:bodyPr>
          <a:lstStyle/>
          <a:p>
            <a:pPr marL="342900" indent="-342900">
              <a:spcAft>
                <a:spcPts val="600"/>
              </a:spcAft>
              <a:buFont typeface="Wingdings" panose="05000000000000000000" pitchFamily="2" charset="2"/>
              <a:buChar char="p"/>
            </a:pPr>
            <a:r>
              <a:rPr kumimoji="1"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ToolLLM</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GB" altLang="zh-CN" sz="2200" b="1" dirty="0">
                <a:latin typeface="Times New Roman" panose="02020603050405020304" pitchFamily="18" charset="0"/>
                <a:ea typeface="微软雅黑" panose="020B0503020204020204" pitchFamily="34" charset="-122"/>
                <a:cs typeface="Times New Roman" panose="02020603050405020304" pitchFamily="18" charset="0"/>
              </a:rPr>
              <a:t>Facilitating large language models to master 16000+ real-world </a:t>
            </a:r>
            <a:r>
              <a:rPr kumimoji="1" lang="en-GB" altLang="zh-CN" sz="2200" b="1" dirty="0" err="1">
                <a:latin typeface="Times New Roman" panose="02020603050405020304" pitchFamily="18" charset="0"/>
                <a:ea typeface="微软雅黑" panose="020B0503020204020204" pitchFamily="34" charset="-122"/>
                <a:cs typeface="Times New Roman" panose="02020603050405020304" pitchFamily="18" charset="0"/>
              </a:rPr>
              <a:t>apis</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(ICLR’24</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Spotlight)</a:t>
            </a:r>
          </a:p>
          <a:p>
            <a:pPr marL="800100" lvl="1" indent="-342900">
              <a:lnSpc>
                <a:spcPts val="2300"/>
              </a:lnSpc>
              <a:spcAft>
                <a:spcPts val="600"/>
              </a:spcAft>
              <a:buFont typeface="Wingdings" panose="05000000000000000000" pitchFamily="2" charset="2"/>
              <a:buChar char="u"/>
            </a:pPr>
            <a:r>
              <a:rPr lang="en-US" altLang="zh-CN" sz="1600" b="1" dirty="0" err="1">
                <a:latin typeface="+mn-ea"/>
              </a:rPr>
              <a:t>ToolBench</a:t>
            </a:r>
            <a:r>
              <a:rPr lang="zh-CN" altLang="en-US" sz="1600" b="1" dirty="0">
                <a:latin typeface="+mn-ea"/>
              </a:rPr>
              <a:t>数据集</a:t>
            </a:r>
            <a:r>
              <a:rPr lang="zh-CN" altLang="en-US" sz="1600" dirty="0">
                <a:latin typeface="+mn-ea"/>
              </a:rPr>
              <a:t>：自动使用</a:t>
            </a:r>
            <a:r>
              <a:rPr lang="en-US" altLang="zh-CN" sz="1600" dirty="0">
                <a:latin typeface="+mn-ea"/>
              </a:rPr>
              <a:t>ChatGPT</a:t>
            </a:r>
            <a:r>
              <a:rPr lang="zh-CN" altLang="en-US" sz="1600" dirty="0">
                <a:latin typeface="+mn-ea"/>
              </a:rPr>
              <a:t>构建的指令调整数据集，专门针对工具使用场景。包含</a:t>
            </a:r>
            <a:r>
              <a:rPr lang="en-US" altLang="zh-CN" sz="1600" dirty="0">
                <a:latin typeface="+mn-ea"/>
              </a:rPr>
              <a:t>16,464</a:t>
            </a:r>
            <a:r>
              <a:rPr lang="zh-CN" altLang="en-US" sz="1600" dirty="0">
                <a:latin typeface="+mn-ea"/>
              </a:rPr>
              <a:t>个真实世界的</a:t>
            </a:r>
            <a:r>
              <a:rPr lang="en-US" altLang="zh-CN" sz="1600" dirty="0">
                <a:latin typeface="+mn-ea"/>
              </a:rPr>
              <a:t>RESTful APIs</a:t>
            </a:r>
            <a:r>
              <a:rPr lang="zh-CN" altLang="en-US" sz="1600" dirty="0">
                <a:latin typeface="+mn-ea"/>
              </a:rPr>
              <a:t>，覆盖</a:t>
            </a:r>
            <a:r>
              <a:rPr lang="en-US" altLang="zh-CN" sz="1600" dirty="0">
                <a:latin typeface="+mn-ea"/>
              </a:rPr>
              <a:t>49</a:t>
            </a:r>
            <a:r>
              <a:rPr lang="zh-CN" altLang="en-US" sz="1600" dirty="0">
                <a:latin typeface="+mn-ea"/>
              </a:rPr>
              <a:t>个不同类别，为模型提供了丰富的工具使用场景。</a:t>
            </a:r>
            <a:endParaRPr lang="en-US" altLang="zh-CN" sz="1600" dirty="0">
              <a:latin typeface="+mn-ea"/>
            </a:endParaRPr>
          </a:p>
          <a:p>
            <a:pPr marL="800100" lvl="1" indent="-342900">
              <a:lnSpc>
                <a:spcPts val="2300"/>
              </a:lnSpc>
              <a:spcAft>
                <a:spcPts val="600"/>
              </a:spcAft>
              <a:buFont typeface="Wingdings" panose="05000000000000000000" pitchFamily="2" charset="2"/>
              <a:buChar char="u"/>
            </a:pPr>
            <a:r>
              <a:rPr lang="zh-CN" altLang="en-US" sz="1600" b="1" dirty="0">
                <a:latin typeface="+mn-ea"/>
              </a:rPr>
              <a:t>深度优先搜索决策树算法（</a:t>
            </a:r>
            <a:r>
              <a:rPr lang="en-US" altLang="zh-CN" sz="1600" b="1" dirty="0">
                <a:latin typeface="+mn-ea"/>
              </a:rPr>
              <a:t>DFSDT</a:t>
            </a:r>
            <a:r>
              <a:rPr lang="zh-CN" altLang="en-US" sz="1600" b="1" dirty="0">
                <a:latin typeface="+mn-ea"/>
              </a:rPr>
              <a:t>）</a:t>
            </a:r>
            <a:r>
              <a:rPr lang="zh-CN" altLang="en-US" sz="1600" dirty="0">
                <a:latin typeface="+mn-ea"/>
              </a:rPr>
              <a:t>：用于增强</a:t>
            </a:r>
            <a:r>
              <a:rPr lang="en-US" altLang="zh-CN" sz="1600" dirty="0">
                <a:latin typeface="+mn-ea"/>
              </a:rPr>
              <a:t>LLMs</a:t>
            </a:r>
            <a:r>
              <a:rPr lang="zh-CN" altLang="en-US" sz="1600" dirty="0">
                <a:latin typeface="+mn-ea"/>
              </a:rPr>
              <a:t>的推理能力。允许模型评估多个推理路径，扩展搜索空间，并在决策过程中做出更优的选择。</a:t>
            </a:r>
          </a:p>
          <a:p>
            <a:pPr marL="800100" lvl="1" indent="-342900">
              <a:lnSpc>
                <a:spcPts val="2300"/>
              </a:lnSpc>
              <a:spcAft>
                <a:spcPts val="600"/>
              </a:spcAft>
              <a:buFont typeface="Wingdings" panose="05000000000000000000" pitchFamily="2" charset="2"/>
              <a:buChar char="u"/>
            </a:pPr>
            <a:r>
              <a:rPr lang="en-US" altLang="zh-CN" sz="1600" b="1" dirty="0" err="1">
                <a:latin typeface="+mn-ea"/>
              </a:rPr>
              <a:t>ToolEval</a:t>
            </a:r>
            <a:r>
              <a:rPr lang="zh-CN" altLang="en-US" sz="1600" b="1" dirty="0">
                <a:latin typeface="+mn-ea"/>
              </a:rPr>
              <a:t>自动评估器：</a:t>
            </a:r>
            <a:r>
              <a:rPr lang="zh-CN" altLang="en-US" sz="1600" dirty="0">
                <a:latin typeface="+mn-ea"/>
              </a:rPr>
              <a:t>两个指标：</a:t>
            </a:r>
            <a:r>
              <a:rPr lang="zh-CN" altLang="en-US" sz="1600" b="1" dirty="0">
                <a:latin typeface="+mn-ea"/>
              </a:rPr>
              <a:t>通过率</a:t>
            </a:r>
            <a:r>
              <a:rPr lang="zh-CN" altLang="en-US" sz="1600" dirty="0">
                <a:latin typeface="+mn-ea"/>
              </a:rPr>
              <a:t>（</a:t>
            </a:r>
            <a:r>
              <a:rPr lang="en-US" altLang="zh-CN" sz="1600" dirty="0">
                <a:latin typeface="+mn-ea"/>
              </a:rPr>
              <a:t>pass rate</a:t>
            </a:r>
            <a:r>
              <a:rPr lang="zh-CN" altLang="en-US" sz="1600" dirty="0">
                <a:latin typeface="+mn-ea"/>
              </a:rPr>
              <a:t>）和</a:t>
            </a:r>
            <a:r>
              <a:rPr lang="zh-CN" altLang="en-US" sz="1600" b="1" dirty="0">
                <a:latin typeface="+mn-ea"/>
              </a:rPr>
              <a:t>胜率</a:t>
            </a:r>
            <a:r>
              <a:rPr lang="zh-CN" altLang="en-US" sz="1600" dirty="0">
                <a:latin typeface="+mn-ea"/>
              </a:rPr>
              <a:t>（</a:t>
            </a:r>
            <a:r>
              <a:rPr lang="en-US" altLang="zh-CN" sz="1600" dirty="0">
                <a:latin typeface="+mn-ea"/>
              </a:rPr>
              <a:t>win rate</a:t>
            </a:r>
            <a:r>
              <a:rPr lang="zh-CN" altLang="en-US" sz="1600" dirty="0">
                <a:latin typeface="+mn-ea"/>
              </a:rPr>
              <a:t>），自动评估模型性能。</a:t>
            </a:r>
          </a:p>
          <a:p>
            <a:pPr marL="800100" lvl="1" indent="-342900">
              <a:lnSpc>
                <a:spcPts val="2300"/>
              </a:lnSpc>
              <a:spcAft>
                <a:spcPts val="600"/>
              </a:spcAft>
              <a:buFont typeface="Wingdings" panose="05000000000000000000" pitchFamily="2" charset="2"/>
              <a:buChar char="u"/>
            </a:pPr>
            <a:r>
              <a:rPr lang="en-US" altLang="zh-CN" sz="1600" b="1" dirty="0" err="1">
                <a:latin typeface="+mn-ea"/>
              </a:rPr>
              <a:t>ToolLLaMA</a:t>
            </a:r>
            <a:r>
              <a:rPr lang="zh-CN" altLang="en-US" sz="1600" b="1" dirty="0">
                <a:latin typeface="+mn-ea"/>
              </a:rPr>
              <a:t>模型：</a:t>
            </a:r>
            <a:r>
              <a:rPr lang="zh-CN" altLang="en-US" sz="1600" dirty="0">
                <a:latin typeface="+mn-ea"/>
              </a:rPr>
              <a:t>在</a:t>
            </a:r>
            <a:r>
              <a:rPr lang="en-US" altLang="zh-CN" sz="1600" dirty="0" err="1">
                <a:latin typeface="+mn-ea"/>
              </a:rPr>
              <a:t>ToolBench</a:t>
            </a:r>
            <a:r>
              <a:rPr lang="zh-CN" altLang="en-US" sz="1600" dirty="0">
                <a:latin typeface="+mn-ea"/>
              </a:rPr>
              <a:t>数据集上微调</a:t>
            </a:r>
            <a:r>
              <a:rPr lang="en-US" altLang="zh-CN" sz="1600" dirty="0">
                <a:latin typeface="+mn-ea"/>
              </a:rPr>
              <a:t> </a:t>
            </a:r>
            <a:r>
              <a:rPr lang="en-US" altLang="zh-CN" sz="1600" b="1" dirty="0">
                <a:latin typeface="+mn-ea"/>
              </a:rPr>
              <a:t>LLaMA-2 7B</a:t>
            </a:r>
            <a:r>
              <a:rPr lang="zh-CN" altLang="en-US" sz="1600" dirty="0">
                <a:latin typeface="+mn-ea"/>
              </a:rPr>
              <a:t>模型</a:t>
            </a:r>
            <a:endParaRPr lang="en-US" altLang="zh-CN" sz="1600" dirty="0">
              <a:latin typeface="+mn-ea"/>
            </a:endParaRPr>
          </a:p>
          <a:p>
            <a:pPr marL="800100" lvl="1" indent="-342900">
              <a:lnSpc>
                <a:spcPts val="2300"/>
              </a:lnSpc>
              <a:spcAft>
                <a:spcPts val="600"/>
              </a:spcAft>
              <a:buFont typeface="Wingdings" panose="05000000000000000000" pitchFamily="2" charset="2"/>
              <a:buChar char="u"/>
            </a:pPr>
            <a:r>
              <a:rPr lang="en-US" altLang="zh-CN" sz="1600" b="1" dirty="0">
                <a:latin typeface="+mn-ea"/>
              </a:rPr>
              <a:t>API</a:t>
            </a:r>
            <a:r>
              <a:rPr lang="zh-CN" altLang="en-US" sz="1600" b="1" dirty="0">
                <a:latin typeface="+mn-ea"/>
              </a:rPr>
              <a:t>检索器：</a:t>
            </a:r>
            <a:r>
              <a:rPr lang="zh-CN" altLang="en-US" sz="1600" dirty="0">
                <a:latin typeface="+mn-ea"/>
              </a:rPr>
              <a:t>一个神经网络</a:t>
            </a:r>
            <a:r>
              <a:rPr lang="en-US" altLang="zh-CN" sz="1600" dirty="0">
                <a:latin typeface="+mn-ea"/>
              </a:rPr>
              <a:t>API</a:t>
            </a:r>
            <a:r>
              <a:rPr lang="zh-CN" altLang="en-US" sz="1600" dirty="0">
                <a:latin typeface="+mn-ea"/>
              </a:rPr>
              <a:t>检索器，它能够从大量的</a:t>
            </a:r>
            <a:r>
              <a:rPr lang="en-US" altLang="zh-CN" sz="1600" dirty="0">
                <a:latin typeface="+mn-ea"/>
              </a:rPr>
              <a:t>API</a:t>
            </a:r>
            <a:r>
              <a:rPr lang="zh-CN" altLang="en-US" sz="1600" dirty="0">
                <a:latin typeface="+mn-ea"/>
              </a:rPr>
              <a:t>池中推荐与给定指令相关的</a:t>
            </a:r>
            <a:r>
              <a:rPr lang="en-US" altLang="zh-CN" sz="1600" dirty="0">
                <a:latin typeface="+mn-ea"/>
              </a:rPr>
              <a:t>APIs</a:t>
            </a:r>
            <a:r>
              <a:rPr lang="zh-CN" altLang="en-US" sz="1600" dirty="0">
                <a:latin typeface="+mn-ea"/>
              </a:rPr>
              <a:t>，减少手动选择</a:t>
            </a:r>
            <a:r>
              <a:rPr lang="en-US" altLang="zh-CN" sz="1600" dirty="0">
                <a:latin typeface="+mn-ea"/>
              </a:rPr>
              <a:t>API</a:t>
            </a:r>
            <a:r>
              <a:rPr lang="zh-CN" altLang="en-US" sz="1600" dirty="0">
                <a:latin typeface="+mn-ea"/>
              </a:rPr>
              <a:t>的需要，并在实践中提高了模型的适用性。</a:t>
            </a:r>
            <a:endParaRPr kumimoji="1" lang="en-US" altLang="zh-CN" sz="1600" dirty="0">
              <a:latin typeface="+mn-ea"/>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徽标, 公司名称&#10;&#10;描述已自动生成"/>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p:cNvSpPr txBox="1"/>
          <p:nvPr/>
        </p:nvSpPr>
        <p:spPr>
          <a:xfrm>
            <a:off x="570654" y="859854"/>
            <a:ext cx="10089937" cy="1334468"/>
          </a:xfrm>
          <a:prstGeom prst="rect">
            <a:avLst/>
          </a:prstGeom>
          <a:noFill/>
        </p:spPr>
        <p:txBody>
          <a:bodyPr wrap="square" rtlCol="0">
            <a:spAutoFit/>
          </a:bodyPr>
          <a:lstStyle/>
          <a:p>
            <a:pPr marL="342900" indent="-342900">
              <a:buFont typeface="Wingdings" panose="05000000000000000000" pitchFamily="2" charset="2"/>
              <a:buChar char="p"/>
            </a:pPr>
            <a:r>
              <a:rPr kumimoji="1"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ToolLLM</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GB" altLang="zh-CN" sz="2200" b="1" dirty="0">
                <a:latin typeface="Times New Roman" panose="02020603050405020304" pitchFamily="18" charset="0"/>
                <a:ea typeface="微软雅黑" panose="020B0503020204020204" pitchFamily="34" charset="-122"/>
                <a:cs typeface="Times New Roman" panose="02020603050405020304" pitchFamily="18" charset="0"/>
              </a:rPr>
              <a:t>Facilitating large language models to master 16000+ real-world </a:t>
            </a:r>
            <a:r>
              <a:rPr kumimoji="1" lang="en-GB" altLang="zh-CN" sz="2200" b="1" dirty="0" err="1">
                <a:latin typeface="Times New Roman" panose="02020603050405020304" pitchFamily="18" charset="0"/>
                <a:ea typeface="微软雅黑" panose="020B0503020204020204" pitchFamily="34" charset="-122"/>
                <a:cs typeface="Times New Roman" panose="02020603050405020304" pitchFamily="18" charset="0"/>
              </a:rPr>
              <a:t>apis</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(ICLR’24</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Spotlight)</a:t>
            </a:r>
          </a:p>
          <a:p>
            <a:pPr marL="800100" lvl="1" indent="-342900">
              <a:lnSpc>
                <a:spcPts val="2300"/>
              </a:lnSpc>
              <a:spcAft>
                <a:spcPts val="600"/>
              </a:spcAft>
              <a:buFont typeface="Wingdings" panose="05000000000000000000" pitchFamily="2" charset="2"/>
              <a:buChar char="u"/>
            </a:pPr>
            <a:r>
              <a:rPr kumimoji="1" lang="en-US" altLang="zh-CN" sz="1600" b="1" dirty="0" err="1">
                <a:latin typeface="+mn-ea"/>
                <a:cs typeface="Times New Roman" panose="02020603050405020304" pitchFamily="18" charset="0"/>
              </a:rPr>
              <a:t>ToolLLM</a:t>
            </a:r>
            <a:r>
              <a:rPr kumimoji="1" lang="zh-CN" altLang="en-US" sz="1600" b="1" dirty="0">
                <a:latin typeface="+mn-ea"/>
                <a:cs typeface="Times New Roman" panose="02020603050405020304" pitchFamily="18" charset="0"/>
              </a:rPr>
              <a:t>框架：</a:t>
            </a:r>
            <a:r>
              <a:rPr kumimoji="1" lang="zh-CN" altLang="en-US" sz="1600" dirty="0">
                <a:latin typeface="+mn-ea"/>
                <a:cs typeface="Times New Roman" panose="02020603050405020304" pitchFamily="18" charset="0"/>
              </a:rPr>
              <a:t>旨在提升大型语言模型（</a:t>
            </a:r>
            <a:r>
              <a:rPr kumimoji="1" lang="en-US" altLang="zh-CN" sz="1600" dirty="0">
                <a:latin typeface="+mn-ea"/>
                <a:cs typeface="Times New Roman" panose="02020603050405020304" pitchFamily="18" charset="0"/>
              </a:rPr>
              <a:t>LLMs</a:t>
            </a:r>
            <a:r>
              <a:rPr kumimoji="1" lang="zh-CN" altLang="en-US" sz="1600" dirty="0">
                <a:latin typeface="+mn-ea"/>
                <a:cs typeface="Times New Roman" panose="02020603050405020304" pitchFamily="18" charset="0"/>
              </a:rPr>
              <a:t>）工具使用能力的通用框架，涵盖了数据构建、模型训练和评估三个关键阶段。</a:t>
            </a:r>
            <a:endParaRPr kumimoji="1" lang="en-US" altLang="zh-CN" sz="1600" dirty="0">
              <a:latin typeface="+mn-ea"/>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1072341" y="2194322"/>
            <a:ext cx="10047317" cy="3669813"/>
          </a:xfrm>
          <a:prstGeom prst="rect">
            <a:avLst/>
          </a:prstGeom>
        </p:spPr>
      </p:pic>
    </p:spTree>
    <p:extLst>
      <p:ext uri="{BB962C8B-B14F-4D97-AF65-F5344CB8AC3E}">
        <p14:creationId xmlns:p14="http://schemas.microsoft.com/office/powerpoint/2010/main" val="2642241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徽标, 公司名称&#10;&#10;描述已自动生成"/>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p:cNvSpPr txBox="1"/>
          <p:nvPr/>
        </p:nvSpPr>
        <p:spPr>
          <a:xfrm>
            <a:off x="655322" y="806095"/>
            <a:ext cx="10351346" cy="769441"/>
          </a:xfrm>
          <a:prstGeom prst="rect">
            <a:avLst/>
          </a:prstGeom>
          <a:noFill/>
        </p:spPr>
        <p:txBody>
          <a:bodyPr wrap="square" rtlCol="0">
            <a:spAutoFit/>
          </a:bodyPr>
          <a:lstStyle/>
          <a:p>
            <a:pPr marL="342900" indent="-342900">
              <a:spcAft>
                <a:spcPts val="600"/>
              </a:spcAft>
              <a:buFont typeface="Wingdings" panose="05000000000000000000" pitchFamily="2" charset="2"/>
              <a:buChar char="p"/>
            </a:pPr>
            <a:r>
              <a:rPr kumimoji="1"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ToolLLM</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GB" altLang="zh-CN" sz="2200" b="1" dirty="0">
                <a:latin typeface="Times New Roman" panose="02020603050405020304" pitchFamily="18" charset="0"/>
                <a:ea typeface="微软雅黑" panose="020B0503020204020204" pitchFamily="34" charset="-122"/>
                <a:cs typeface="Times New Roman" panose="02020603050405020304" pitchFamily="18" charset="0"/>
              </a:rPr>
              <a:t>Facilitating large language models to master 16000+ real-world </a:t>
            </a:r>
            <a:r>
              <a:rPr kumimoji="1" lang="en-GB" altLang="zh-CN" sz="2200" b="1" dirty="0" err="1">
                <a:latin typeface="Times New Roman" panose="02020603050405020304" pitchFamily="18" charset="0"/>
                <a:ea typeface="微软雅黑" panose="020B0503020204020204" pitchFamily="34" charset="-122"/>
                <a:cs typeface="Times New Roman" panose="02020603050405020304" pitchFamily="18" charset="0"/>
              </a:rPr>
              <a:t>apis</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(ICLR’24</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Spotlight)</a:t>
            </a:r>
          </a:p>
        </p:txBody>
      </p:sp>
      <p:pic>
        <p:nvPicPr>
          <p:cNvPr id="5" name="图片 4">
            <a:extLst>
              <a:ext uri="{FF2B5EF4-FFF2-40B4-BE49-F238E27FC236}">
                <a16:creationId xmlns:a16="http://schemas.microsoft.com/office/drawing/2014/main" id="{CB2FBF90-1148-D083-C2EC-4061955AD460}"/>
              </a:ext>
            </a:extLst>
          </p:cNvPr>
          <p:cNvPicPr>
            <a:picLocks noChangeAspect="1"/>
          </p:cNvPicPr>
          <p:nvPr/>
        </p:nvPicPr>
        <p:blipFill>
          <a:blip r:embed="rId5"/>
          <a:stretch>
            <a:fillRect/>
          </a:stretch>
        </p:blipFill>
        <p:spPr>
          <a:xfrm>
            <a:off x="-112026" y="1484018"/>
            <a:ext cx="9256026" cy="4889339"/>
          </a:xfrm>
          <a:prstGeom prst="rect">
            <a:avLst/>
          </a:prstGeom>
        </p:spPr>
      </p:pic>
      <p:sp>
        <p:nvSpPr>
          <p:cNvPr id="11" name="文本框 10">
            <a:extLst>
              <a:ext uri="{FF2B5EF4-FFF2-40B4-BE49-F238E27FC236}">
                <a16:creationId xmlns:a16="http://schemas.microsoft.com/office/drawing/2014/main" id="{72FEDE04-1C71-BCC2-5563-BCEB6509D8EE}"/>
              </a:ext>
            </a:extLst>
          </p:cNvPr>
          <p:cNvSpPr txBox="1"/>
          <p:nvPr/>
        </p:nvSpPr>
        <p:spPr>
          <a:xfrm>
            <a:off x="8970747" y="2226735"/>
            <a:ext cx="3255122" cy="1969770"/>
          </a:xfrm>
          <a:prstGeom prst="rect">
            <a:avLst/>
          </a:prstGeom>
          <a:noFill/>
        </p:spPr>
        <p:txBody>
          <a:bodyPr wrap="square">
            <a:spAutoFit/>
          </a:bodyPr>
          <a:lstStyle/>
          <a:p>
            <a:pPr algn="l">
              <a:spcAft>
                <a:spcPts val="600"/>
              </a:spcAft>
            </a:pPr>
            <a:endParaRPr lang="en-US" altLang="zh-CN" sz="1600" b="0" i="0" dirty="0">
              <a:solidFill>
                <a:srgbClr val="060607"/>
              </a:solidFill>
              <a:effectLst/>
              <a:latin typeface="-apple-system"/>
            </a:endParaRPr>
          </a:p>
          <a:p>
            <a:pPr marL="285750" indent="-285750" algn="l">
              <a:spcAft>
                <a:spcPts val="600"/>
              </a:spcAft>
              <a:buFont typeface="Wingdings" panose="05000000000000000000" pitchFamily="2" charset="2"/>
              <a:buChar char="Ø"/>
            </a:pPr>
            <a:r>
              <a:rPr lang="zh-CN" altLang="en-US" sz="1600" b="0" i="0" dirty="0">
                <a:solidFill>
                  <a:srgbClr val="060607"/>
                </a:solidFill>
                <a:effectLst/>
                <a:latin typeface="-apple-system"/>
              </a:rPr>
              <a:t>使用</a:t>
            </a:r>
            <a:r>
              <a:rPr lang="en-US" altLang="zh-CN" sz="1600" b="0" i="0" dirty="0">
                <a:solidFill>
                  <a:srgbClr val="060607"/>
                </a:solidFill>
                <a:effectLst/>
                <a:latin typeface="-apple-system"/>
              </a:rPr>
              <a:t>ChatGPT</a:t>
            </a:r>
            <a:r>
              <a:rPr lang="zh-CN" altLang="en-US" sz="1600" b="0" i="0" dirty="0">
                <a:solidFill>
                  <a:srgbClr val="060607"/>
                </a:solidFill>
                <a:effectLst/>
                <a:latin typeface="-apple-system"/>
              </a:rPr>
              <a:t>，根据采样出的</a:t>
            </a:r>
            <a:r>
              <a:rPr lang="en-US" altLang="zh-CN" sz="1600" b="0" i="0" dirty="0">
                <a:solidFill>
                  <a:srgbClr val="060607"/>
                </a:solidFill>
                <a:effectLst/>
                <a:latin typeface="-apple-system"/>
              </a:rPr>
              <a:t>APIs</a:t>
            </a:r>
            <a:r>
              <a:rPr lang="zh-CN" altLang="en-US" sz="1600" b="0" i="0" dirty="0">
                <a:solidFill>
                  <a:srgbClr val="060607"/>
                </a:solidFill>
                <a:effectLst/>
                <a:latin typeface="-apple-system"/>
              </a:rPr>
              <a:t>生成多样化的指令</a:t>
            </a:r>
            <a:r>
              <a:rPr lang="zh-CN" altLang="en-US" sz="1600" dirty="0">
                <a:solidFill>
                  <a:srgbClr val="060607"/>
                </a:solidFill>
                <a:latin typeface="-apple-system"/>
              </a:rPr>
              <a:t>，</a:t>
            </a:r>
            <a:r>
              <a:rPr lang="zh-CN" altLang="en-US" sz="1600" b="0" i="0" dirty="0">
                <a:solidFill>
                  <a:srgbClr val="060607"/>
                </a:solidFill>
                <a:effectLst/>
                <a:latin typeface="-apple-system"/>
              </a:rPr>
              <a:t>模拟请求。</a:t>
            </a:r>
            <a:endParaRPr lang="en-US" altLang="zh-CN" sz="1600" b="0" i="0" dirty="0">
              <a:solidFill>
                <a:srgbClr val="060607"/>
              </a:solidFill>
              <a:effectLst/>
              <a:latin typeface="-apple-system"/>
            </a:endParaRPr>
          </a:p>
          <a:p>
            <a:pPr marL="285750" indent="-285750" algn="l">
              <a:spcAft>
                <a:spcPts val="600"/>
              </a:spcAft>
              <a:buFont typeface="Wingdings" panose="05000000000000000000" pitchFamily="2" charset="2"/>
              <a:buChar char="Ø"/>
            </a:pPr>
            <a:r>
              <a:rPr lang="zh-CN" altLang="en-US" sz="1600" b="0" i="0" dirty="0">
                <a:solidFill>
                  <a:srgbClr val="060607"/>
                </a:solidFill>
                <a:effectLst/>
                <a:latin typeface="-apple-system"/>
              </a:rPr>
              <a:t>将生成的指令和相关的</a:t>
            </a:r>
            <a:r>
              <a:rPr lang="en-US" altLang="zh-CN" sz="1600" b="0" i="0" dirty="0">
                <a:solidFill>
                  <a:srgbClr val="060607"/>
                </a:solidFill>
                <a:effectLst/>
                <a:latin typeface="-apple-system"/>
              </a:rPr>
              <a:t>APIs</a:t>
            </a:r>
            <a:r>
              <a:rPr lang="zh-CN" altLang="en-US" sz="1600" b="0" i="0" dirty="0">
                <a:solidFill>
                  <a:srgbClr val="060607"/>
                </a:solidFill>
                <a:effectLst/>
                <a:latin typeface="-apple-system"/>
              </a:rPr>
              <a:t>配对，形成训练数据。用于训练或微调语言模型。</a:t>
            </a:r>
          </a:p>
        </p:txBody>
      </p:sp>
    </p:spTree>
    <p:extLst>
      <p:ext uri="{BB962C8B-B14F-4D97-AF65-F5344CB8AC3E}">
        <p14:creationId xmlns:p14="http://schemas.microsoft.com/office/powerpoint/2010/main" val="359305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CF23F-6609-DFBA-7B4F-33516268CAA8}"/>
            </a:ext>
          </a:extLst>
        </p:cNvPr>
        <p:cNvGrpSpPr/>
        <p:nvPr/>
      </p:nvGrpSpPr>
      <p:grpSpPr>
        <a:xfrm>
          <a:off x="0" y="0"/>
          <a:ext cx="0" cy="0"/>
          <a:chOff x="0" y="0"/>
          <a:chExt cx="0" cy="0"/>
        </a:xfrm>
      </p:grpSpPr>
      <p:pic>
        <p:nvPicPr>
          <p:cNvPr id="23" name="图片 22" descr="徽标, 公司名称&#10;&#10;描述已自动生成">
            <a:extLst>
              <a:ext uri="{FF2B5EF4-FFF2-40B4-BE49-F238E27FC236}">
                <a16:creationId xmlns:a16="http://schemas.microsoft.com/office/drawing/2014/main" id="{6F588FA2-AB82-EF31-4257-E154191A8B19}"/>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24" name="标题 1">
            <a:extLst>
              <a:ext uri="{FF2B5EF4-FFF2-40B4-BE49-F238E27FC236}">
                <a16:creationId xmlns:a16="http://schemas.microsoft.com/office/drawing/2014/main" id="{EEA7118C-F1E1-9C1C-8036-0C549B136235}"/>
              </a:ext>
            </a:extLst>
          </p:cNvPr>
          <p:cNvSpPr txBox="1"/>
          <p:nvPr/>
        </p:nvSpPr>
        <p:spPr>
          <a:xfrm>
            <a:off x="948092" y="200709"/>
            <a:ext cx="5857154"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研究背景</a:t>
            </a:r>
          </a:p>
          <a:p>
            <a:endParaRPr lang="zh-CN" altLang="en-US" sz="2500" spc="100" dirty="0">
              <a:cs typeface="微软雅黑" panose="020B0503020204020204" pitchFamily="34" charset="-122"/>
            </a:endParaRPr>
          </a:p>
        </p:txBody>
      </p:sp>
      <p:sp>
        <p:nvSpPr>
          <p:cNvPr id="25" name="文本框 24">
            <a:extLst>
              <a:ext uri="{FF2B5EF4-FFF2-40B4-BE49-F238E27FC236}">
                <a16:creationId xmlns:a16="http://schemas.microsoft.com/office/drawing/2014/main" id="{54CAB215-52BA-A448-02F0-5C2BA0613FE9}"/>
              </a:ext>
            </a:extLst>
          </p:cNvPr>
          <p:cNvSpPr txBox="1"/>
          <p:nvPr/>
        </p:nvSpPr>
        <p:spPr>
          <a:xfrm>
            <a:off x="1178119" y="883289"/>
            <a:ext cx="9689173" cy="5583195"/>
          </a:xfrm>
          <a:prstGeom prst="rect">
            <a:avLst/>
          </a:prstGeom>
          <a:noFill/>
        </p:spPr>
        <p:txBody>
          <a:bodyPr wrap="square">
            <a:spAutoFit/>
          </a:bodyPr>
          <a:lstStyle/>
          <a:p>
            <a:pPr>
              <a:lnSpc>
                <a:spcPct val="150000"/>
              </a:lnSpc>
            </a:pPr>
            <a:r>
              <a:rPr lang="zh-CN" altLang="en-US" sz="2000" b="1" i="0" dirty="0">
                <a:solidFill>
                  <a:srgbClr val="060607"/>
                </a:solidFill>
                <a:effectLst/>
                <a:latin typeface="-apple-system"/>
              </a:rPr>
              <a:t>什么是工具学习？</a:t>
            </a:r>
            <a:r>
              <a:rPr lang="zh-CN" altLang="en-US" sz="2000" b="0" i="0" dirty="0">
                <a:solidFill>
                  <a:srgbClr val="060607"/>
                </a:solidFill>
                <a:effectLst/>
                <a:latin typeface="-apple-system"/>
              </a:rPr>
              <a:t> </a:t>
            </a:r>
            <a:endParaRPr lang="en-US" altLang="zh-CN" sz="2000" b="0" i="0" dirty="0">
              <a:solidFill>
                <a:srgbClr val="060607"/>
              </a:solidFill>
              <a:effectLst/>
              <a:latin typeface="-apple-system"/>
            </a:endParaRPr>
          </a:p>
          <a:p>
            <a:pPr marL="342900" indent="-342900">
              <a:lnSpc>
                <a:spcPct val="150000"/>
              </a:lnSpc>
              <a:buFont typeface="Arial" panose="020B0604020202020204" pitchFamily="34" charset="0"/>
              <a:buChar char="•"/>
            </a:pPr>
            <a:r>
              <a:rPr lang="zh-CN" altLang="en-US" sz="2000" b="0" i="0" dirty="0">
                <a:solidFill>
                  <a:srgbClr val="060607"/>
                </a:solidFill>
                <a:effectLst/>
                <a:latin typeface="-apple-system"/>
              </a:rPr>
              <a:t>工具学习指的是“旨在释放</a:t>
            </a:r>
            <a:r>
              <a:rPr lang="en-US" altLang="zh-CN" sz="2000" b="0" i="0" dirty="0">
                <a:solidFill>
                  <a:srgbClr val="060607"/>
                </a:solidFill>
                <a:effectLst/>
                <a:latin typeface="-apple-system"/>
              </a:rPr>
              <a:t>LLMs</a:t>
            </a:r>
            <a:r>
              <a:rPr lang="zh-CN" altLang="en-US" sz="2000" b="0" i="0" dirty="0">
                <a:solidFill>
                  <a:srgbClr val="060607"/>
                </a:solidFill>
                <a:effectLst/>
                <a:latin typeface="-apple-system"/>
              </a:rPr>
              <a:t>与各种工具有效交互以完成复杂任务的能力”（</a:t>
            </a:r>
            <a:r>
              <a:rPr lang="en-US" altLang="zh-CN" sz="2000" b="0" i="0" dirty="0">
                <a:solidFill>
                  <a:srgbClr val="060607"/>
                </a:solidFill>
                <a:effectLst/>
                <a:latin typeface="-apple-system"/>
              </a:rPr>
              <a:t>Qin</a:t>
            </a:r>
            <a:r>
              <a:rPr lang="zh-CN" altLang="en-US" sz="2000" b="0" i="0" dirty="0">
                <a:solidFill>
                  <a:srgbClr val="060607"/>
                </a:solidFill>
                <a:effectLst/>
                <a:latin typeface="-apple-system"/>
              </a:rPr>
              <a:t>等人，</a:t>
            </a:r>
            <a:r>
              <a:rPr lang="en-US" altLang="zh-CN" sz="2000" b="0" i="0" dirty="0">
                <a:solidFill>
                  <a:srgbClr val="060607"/>
                </a:solidFill>
                <a:effectLst/>
                <a:latin typeface="-apple-system"/>
              </a:rPr>
              <a:t>2024</a:t>
            </a:r>
            <a:r>
              <a:rPr lang="zh-CN" altLang="en-US" sz="2000" b="0" i="0" dirty="0">
                <a:solidFill>
                  <a:srgbClr val="060607"/>
                </a:solidFill>
                <a:effectLst/>
                <a:latin typeface="-apple-system"/>
              </a:rPr>
              <a:t>）的过程。</a:t>
            </a:r>
            <a:endParaRPr lang="en-US" altLang="zh-CN" sz="2000" b="0" i="0" dirty="0">
              <a:solidFill>
                <a:srgbClr val="060607"/>
              </a:solidFill>
              <a:effectLst/>
              <a:latin typeface="-apple-system"/>
            </a:endParaRPr>
          </a:p>
          <a:p>
            <a:pPr marL="342900" indent="-342900">
              <a:lnSpc>
                <a:spcPct val="150000"/>
              </a:lnSpc>
              <a:buFont typeface="Arial" panose="020B0604020202020204" pitchFamily="34" charset="0"/>
              <a:buChar char="•"/>
            </a:pPr>
            <a:endParaRPr lang="en-US" altLang="zh-CN" sz="2000" dirty="0">
              <a:solidFill>
                <a:srgbClr val="060607"/>
              </a:solidFill>
              <a:latin typeface="-apple-system"/>
            </a:endParaRPr>
          </a:p>
          <a:p>
            <a:pPr marL="342900" indent="-342900">
              <a:lnSpc>
                <a:spcPct val="150000"/>
              </a:lnSpc>
              <a:buFont typeface="Arial" panose="020B0604020202020204" pitchFamily="34" charset="0"/>
              <a:buChar char="•"/>
            </a:pPr>
            <a:r>
              <a:rPr lang="zh-CN" altLang="en-US" sz="2000" b="0" i="0" dirty="0">
                <a:solidFill>
                  <a:srgbClr val="060607"/>
                </a:solidFill>
                <a:effectLst/>
                <a:latin typeface="-apple-system"/>
              </a:rPr>
              <a:t>这种范式显著提高了</a:t>
            </a:r>
            <a:r>
              <a:rPr lang="en-US" altLang="zh-CN" sz="2000" b="0" i="0" dirty="0">
                <a:solidFill>
                  <a:srgbClr val="060607"/>
                </a:solidFill>
                <a:effectLst/>
                <a:latin typeface="-apple-system"/>
              </a:rPr>
              <a:t>LLMs</a:t>
            </a:r>
            <a:r>
              <a:rPr lang="zh-CN" altLang="en-US" sz="2000" b="0" i="0" dirty="0">
                <a:solidFill>
                  <a:srgbClr val="060607"/>
                </a:solidFill>
                <a:effectLst/>
                <a:latin typeface="-apple-system"/>
              </a:rPr>
              <a:t>解决复杂问题的能力。</a:t>
            </a:r>
            <a:endParaRPr lang="en-US" altLang="zh-CN" sz="2000" b="0" i="0" dirty="0">
              <a:solidFill>
                <a:srgbClr val="060607"/>
              </a:solidFill>
              <a:effectLst/>
              <a:latin typeface="-apple-system"/>
            </a:endParaRPr>
          </a:p>
          <a:p>
            <a:pPr marL="342900" indent="-342900">
              <a:lnSpc>
                <a:spcPct val="150000"/>
              </a:lnSpc>
              <a:buFont typeface="Arial" panose="020B0604020202020204" pitchFamily="34" charset="0"/>
              <a:buChar char="•"/>
            </a:pPr>
            <a:endParaRPr lang="en-US" altLang="zh-CN" sz="2000" dirty="0">
              <a:solidFill>
                <a:srgbClr val="060607"/>
              </a:solidFill>
              <a:latin typeface="-apple-system"/>
            </a:endParaRPr>
          </a:p>
          <a:p>
            <a:pPr marL="342900" indent="-342900">
              <a:lnSpc>
                <a:spcPct val="150000"/>
              </a:lnSpc>
              <a:buFont typeface="Arial" panose="020B0604020202020204" pitchFamily="34" charset="0"/>
              <a:buChar char="•"/>
            </a:pPr>
            <a:r>
              <a:rPr lang="zh-CN" altLang="en-US" sz="2000" b="0" i="0" dirty="0">
                <a:solidFill>
                  <a:srgbClr val="060607"/>
                </a:solidFill>
                <a:effectLst/>
                <a:latin typeface="-apple-system"/>
              </a:rPr>
              <a:t>例如，当</a:t>
            </a:r>
            <a:r>
              <a:rPr lang="en-US" altLang="zh-CN" sz="2000" b="0" i="0" dirty="0">
                <a:solidFill>
                  <a:srgbClr val="060607"/>
                </a:solidFill>
                <a:effectLst/>
                <a:latin typeface="-apple-system"/>
              </a:rPr>
              <a:t>ChatGPT</a:t>
            </a:r>
            <a:r>
              <a:rPr lang="zh-CN" altLang="en-US" sz="2000" b="0" i="0" dirty="0">
                <a:solidFill>
                  <a:srgbClr val="060607"/>
                </a:solidFill>
                <a:effectLst/>
                <a:latin typeface="-apple-system"/>
              </a:rPr>
              <a:t>接收到用户查询时，它会评估是否需要调用特定工具。如果需要工具，</a:t>
            </a:r>
            <a:r>
              <a:rPr lang="en-US" altLang="zh-CN" sz="2000" b="0" i="0" dirty="0">
                <a:solidFill>
                  <a:srgbClr val="060607"/>
                </a:solidFill>
                <a:effectLst/>
                <a:latin typeface="-apple-system"/>
              </a:rPr>
              <a:t>ChatGPT</a:t>
            </a:r>
            <a:r>
              <a:rPr lang="zh-CN" altLang="en-US" sz="2000" b="0" i="0" dirty="0">
                <a:solidFill>
                  <a:srgbClr val="060607"/>
                </a:solidFill>
                <a:effectLst/>
                <a:latin typeface="-apple-system"/>
              </a:rPr>
              <a:t>将透明地使用该工具概述问题解决过程，解释其响应背后的逻辑，从而确保用户获得一个知情的答案。</a:t>
            </a:r>
            <a:endParaRPr lang="en-US" altLang="zh-CN" sz="2000" b="0" i="0" dirty="0">
              <a:solidFill>
                <a:srgbClr val="060607"/>
              </a:solidFill>
              <a:effectLst/>
              <a:latin typeface="-apple-system"/>
            </a:endParaRPr>
          </a:p>
          <a:p>
            <a:pPr marL="342900" indent="-342900">
              <a:lnSpc>
                <a:spcPct val="150000"/>
              </a:lnSpc>
              <a:buFont typeface="Arial" panose="020B0604020202020204" pitchFamily="34" charset="0"/>
              <a:buChar char="•"/>
            </a:pPr>
            <a:endParaRPr lang="en-US" altLang="zh-CN" sz="2000" dirty="0">
              <a:solidFill>
                <a:srgbClr val="060607"/>
              </a:solidFill>
              <a:latin typeface="-apple-system"/>
            </a:endParaRPr>
          </a:p>
          <a:p>
            <a:pPr marL="342900" indent="-342900">
              <a:lnSpc>
                <a:spcPct val="150000"/>
              </a:lnSpc>
              <a:buFont typeface="Arial" panose="020B0604020202020204" pitchFamily="34" charset="0"/>
              <a:buChar char="•"/>
            </a:pPr>
            <a:r>
              <a:rPr lang="zh-CN" altLang="en-US" sz="2000" b="0" i="0" dirty="0">
                <a:solidFill>
                  <a:srgbClr val="060607"/>
                </a:solidFill>
                <a:effectLst/>
                <a:latin typeface="-apple-system"/>
              </a:rPr>
              <a:t>此外，在初始解决方案失败的情况下，</a:t>
            </a:r>
            <a:r>
              <a:rPr lang="en-US" altLang="zh-CN" sz="2000" b="0" i="0" dirty="0">
                <a:solidFill>
                  <a:srgbClr val="060607"/>
                </a:solidFill>
                <a:effectLst/>
                <a:latin typeface="-apple-system"/>
              </a:rPr>
              <a:t>ChatGPT</a:t>
            </a:r>
            <a:r>
              <a:rPr lang="zh-CN" altLang="en-US" sz="2000" b="0" i="0" dirty="0">
                <a:solidFill>
                  <a:srgbClr val="060607"/>
                </a:solidFill>
                <a:effectLst/>
                <a:latin typeface="-apple-system"/>
              </a:rPr>
              <a:t>将重新评估其工具选择，并采用替代方案生成新响应。</a:t>
            </a:r>
            <a:endParaRPr lang="en-US" altLang="zh-CN" sz="2000" b="0" i="0" dirty="0">
              <a:solidFill>
                <a:srgbClr val="060607"/>
              </a:solidFill>
              <a:effectLst/>
              <a:latin typeface="-apple-system"/>
            </a:endParaRPr>
          </a:p>
        </p:txBody>
      </p:sp>
    </p:spTree>
    <p:extLst>
      <p:ext uri="{BB962C8B-B14F-4D97-AF65-F5344CB8AC3E}">
        <p14:creationId xmlns:p14="http://schemas.microsoft.com/office/powerpoint/2010/main" val="173961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徽标, 公司名称&#10;&#10;描述已自动生成"/>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pic>
        <p:nvPicPr>
          <p:cNvPr id="4" name="图片 3">
            <a:extLst>
              <a:ext uri="{FF2B5EF4-FFF2-40B4-BE49-F238E27FC236}">
                <a16:creationId xmlns:a16="http://schemas.microsoft.com/office/drawing/2014/main" id="{8C062607-57F1-43F6-8FDC-CC7289EB1B29}"/>
              </a:ext>
            </a:extLst>
          </p:cNvPr>
          <p:cNvPicPr>
            <a:picLocks noChangeAspect="1"/>
          </p:cNvPicPr>
          <p:nvPr/>
        </p:nvPicPr>
        <p:blipFill>
          <a:blip r:embed="rId5"/>
          <a:stretch>
            <a:fillRect/>
          </a:stretch>
        </p:blipFill>
        <p:spPr>
          <a:xfrm>
            <a:off x="0" y="1442625"/>
            <a:ext cx="8834263" cy="4998748"/>
          </a:xfrm>
          <a:prstGeom prst="rect">
            <a:avLst/>
          </a:prstGeom>
        </p:spPr>
      </p:pic>
      <p:sp>
        <p:nvSpPr>
          <p:cNvPr id="7" name="文本框 6">
            <a:extLst>
              <a:ext uri="{FF2B5EF4-FFF2-40B4-BE49-F238E27FC236}">
                <a16:creationId xmlns:a16="http://schemas.microsoft.com/office/drawing/2014/main" id="{10810161-D1B0-B187-DDDE-BBE966DDEACC}"/>
              </a:ext>
            </a:extLst>
          </p:cNvPr>
          <p:cNvSpPr txBox="1"/>
          <p:nvPr/>
        </p:nvSpPr>
        <p:spPr>
          <a:xfrm>
            <a:off x="655322" y="806095"/>
            <a:ext cx="10351346" cy="769441"/>
          </a:xfrm>
          <a:prstGeom prst="rect">
            <a:avLst/>
          </a:prstGeom>
          <a:noFill/>
        </p:spPr>
        <p:txBody>
          <a:bodyPr wrap="square" rtlCol="0">
            <a:spAutoFit/>
          </a:bodyPr>
          <a:lstStyle/>
          <a:p>
            <a:pPr marL="342900" indent="-342900">
              <a:spcAft>
                <a:spcPts val="600"/>
              </a:spcAft>
              <a:buFont typeface="Wingdings" panose="05000000000000000000" pitchFamily="2" charset="2"/>
              <a:buChar char="p"/>
            </a:pPr>
            <a:r>
              <a:rPr kumimoji="1"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ToolLLM</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GB" altLang="zh-CN" sz="2200" b="1" dirty="0">
                <a:latin typeface="Times New Roman" panose="02020603050405020304" pitchFamily="18" charset="0"/>
                <a:ea typeface="微软雅黑" panose="020B0503020204020204" pitchFamily="34" charset="-122"/>
                <a:cs typeface="Times New Roman" panose="02020603050405020304" pitchFamily="18" charset="0"/>
              </a:rPr>
              <a:t>Facilitating large language models to master 16000+ real-world </a:t>
            </a:r>
            <a:r>
              <a:rPr kumimoji="1" lang="en-GB" altLang="zh-CN" sz="2200" b="1" dirty="0" err="1">
                <a:latin typeface="Times New Roman" panose="02020603050405020304" pitchFamily="18" charset="0"/>
                <a:ea typeface="微软雅黑" panose="020B0503020204020204" pitchFamily="34" charset="-122"/>
                <a:cs typeface="Times New Roman" panose="02020603050405020304" pitchFamily="18" charset="0"/>
              </a:rPr>
              <a:t>apis</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(ICLR’24</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Spotlight)</a:t>
            </a:r>
          </a:p>
        </p:txBody>
      </p:sp>
      <p:sp>
        <p:nvSpPr>
          <p:cNvPr id="10" name="文本框 9">
            <a:extLst>
              <a:ext uri="{FF2B5EF4-FFF2-40B4-BE49-F238E27FC236}">
                <a16:creationId xmlns:a16="http://schemas.microsoft.com/office/drawing/2014/main" id="{D08285BA-5613-5444-BE09-A15BFF16C92A}"/>
              </a:ext>
            </a:extLst>
          </p:cNvPr>
          <p:cNvSpPr txBox="1"/>
          <p:nvPr/>
        </p:nvSpPr>
        <p:spPr>
          <a:xfrm>
            <a:off x="8663904" y="1575536"/>
            <a:ext cx="3481078" cy="4357731"/>
          </a:xfrm>
          <a:prstGeom prst="rect">
            <a:avLst/>
          </a:prstGeom>
          <a:noFill/>
        </p:spPr>
        <p:txBody>
          <a:bodyPr wrap="square">
            <a:spAutoFit/>
          </a:bodyPr>
          <a:lstStyle/>
          <a:p>
            <a:pPr marL="285750" indent="-285750" algn="l">
              <a:lnSpc>
                <a:spcPct val="150000"/>
              </a:lnSpc>
              <a:spcAft>
                <a:spcPts val="600"/>
              </a:spcAft>
              <a:buFont typeface="Wingdings" panose="05000000000000000000" pitchFamily="2" charset="2"/>
              <a:buChar char="Ø"/>
            </a:pPr>
            <a:r>
              <a:rPr lang="en-US" altLang="zh-CN" sz="1600" b="1" i="0" dirty="0" err="1">
                <a:solidFill>
                  <a:srgbClr val="060607"/>
                </a:solidFill>
                <a:effectLst/>
                <a:latin typeface="+mn-ea"/>
              </a:rPr>
              <a:t>CoT</a:t>
            </a:r>
            <a:r>
              <a:rPr lang="zh-CN" altLang="en-US" sz="1600" b="1" i="0" dirty="0">
                <a:solidFill>
                  <a:srgbClr val="060607"/>
                </a:solidFill>
                <a:effectLst/>
                <a:latin typeface="+mn-ea"/>
              </a:rPr>
              <a:t>和</a:t>
            </a:r>
            <a:r>
              <a:rPr lang="en-US" altLang="zh-CN" sz="1600" b="1" i="0" dirty="0" err="1">
                <a:solidFill>
                  <a:srgbClr val="060607"/>
                </a:solidFill>
                <a:effectLst/>
                <a:latin typeface="+mn-ea"/>
              </a:rPr>
              <a:t>ReACT</a:t>
            </a:r>
            <a:r>
              <a:rPr lang="zh-CN" altLang="en-US" sz="1400" b="0" i="0" dirty="0">
                <a:solidFill>
                  <a:srgbClr val="060607"/>
                </a:solidFill>
                <a:effectLst/>
                <a:latin typeface="+mn-ea"/>
              </a:rPr>
              <a:t>存在局限性，如错误传播和有限的探索空间。初始步骤出错，可能导致推理失败</a:t>
            </a:r>
            <a:r>
              <a:rPr lang="zh-CN" altLang="en-US" sz="1600" b="0" i="0" dirty="0">
                <a:solidFill>
                  <a:srgbClr val="060607"/>
                </a:solidFill>
                <a:effectLst/>
                <a:latin typeface="+mn-ea"/>
              </a:rPr>
              <a:t>。</a:t>
            </a:r>
            <a:endParaRPr lang="en-US" altLang="zh-CN" sz="1600" b="0" i="0" dirty="0">
              <a:solidFill>
                <a:srgbClr val="060607"/>
              </a:solidFill>
              <a:effectLst/>
              <a:latin typeface="+mn-ea"/>
            </a:endParaRPr>
          </a:p>
          <a:p>
            <a:pPr marL="285750" indent="-285750">
              <a:lnSpc>
                <a:spcPct val="150000"/>
              </a:lnSpc>
              <a:spcAft>
                <a:spcPts val="600"/>
              </a:spcAft>
              <a:buFont typeface="Wingdings" panose="05000000000000000000" pitchFamily="2" charset="2"/>
              <a:buChar char="Ø"/>
            </a:pPr>
            <a:r>
              <a:rPr lang="en-US" altLang="zh-CN" sz="1600" b="1" i="0" dirty="0">
                <a:solidFill>
                  <a:srgbClr val="060607"/>
                </a:solidFill>
                <a:effectLst/>
                <a:latin typeface="+mn-ea"/>
              </a:rPr>
              <a:t>DFSDT</a:t>
            </a:r>
            <a:r>
              <a:rPr lang="zh-CN" altLang="en-US" sz="1400" b="0" i="0" dirty="0">
                <a:solidFill>
                  <a:srgbClr val="060607"/>
                </a:solidFill>
                <a:effectLst/>
                <a:latin typeface="+mn-ea"/>
              </a:rPr>
              <a:t>通过构建决策树来扩展搜索空间，允许模型评估不同的推理路径，并在必要时放弃当前路径，探索新的可能路径。</a:t>
            </a:r>
            <a:endParaRPr lang="en-US" altLang="zh-CN" sz="1400" b="0" i="0" dirty="0">
              <a:solidFill>
                <a:srgbClr val="060607"/>
              </a:solidFill>
              <a:effectLst/>
              <a:latin typeface="+mn-ea"/>
            </a:endParaRPr>
          </a:p>
          <a:p>
            <a:pPr marL="285750" indent="-285750">
              <a:lnSpc>
                <a:spcPct val="150000"/>
              </a:lnSpc>
              <a:spcAft>
                <a:spcPts val="600"/>
              </a:spcAft>
              <a:buFont typeface="Wingdings" panose="05000000000000000000" pitchFamily="2" charset="2"/>
              <a:buChar char="Ø"/>
            </a:pPr>
            <a:r>
              <a:rPr lang="en-US" altLang="zh-CN" sz="1600" b="1" i="0" dirty="0">
                <a:solidFill>
                  <a:srgbClr val="060607"/>
                </a:solidFill>
                <a:effectLst/>
                <a:latin typeface="+mn-ea"/>
              </a:rPr>
              <a:t>ChatGPT</a:t>
            </a:r>
            <a:r>
              <a:rPr lang="zh-CN" altLang="en-US" sz="1600" b="0" i="0" dirty="0">
                <a:solidFill>
                  <a:srgbClr val="060607"/>
                </a:solidFill>
                <a:effectLst/>
                <a:latin typeface="+mn-ea"/>
              </a:rPr>
              <a:t>生成</a:t>
            </a:r>
            <a:r>
              <a:rPr lang="en-US" altLang="zh-CN" sz="1600" b="0" i="0" dirty="0">
                <a:solidFill>
                  <a:srgbClr val="060607"/>
                </a:solidFill>
                <a:effectLst/>
                <a:latin typeface="+mn-ea"/>
              </a:rPr>
              <a:t>API</a:t>
            </a:r>
            <a:r>
              <a:rPr lang="zh-CN" altLang="en-US" sz="1600" b="0" i="0" dirty="0">
                <a:solidFill>
                  <a:srgbClr val="060607"/>
                </a:solidFill>
                <a:effectLst/>
                <a:latin typeface="+mn-ea"/>
              </a:rPr>
              <a:t>调用的解决方案路径。</a:t>
            </a:r>
            <a:r>
              <a:rPr lang="zh-CN" altLang="en-US" sz="1400" b="0" i="0" dirty="0">
                <a:solidFill>
                  <a:srgbClr val="060607"/>
                </a:solidFill>
                <a:effectLst/>
                <a:latin typeface="+mn-ea"/>
              </a:rPr>
              <a:t>包括调用</a:t>
            </a:r>
            <a:r>
              <a:rPr lang="en-US" altLang="zh-CN" sz="1400" b="0" i="0" dirty="0">
                <a:solidFill>
                  <a:srgbClr val="060607"/>
                </a:solidFill>
                <a:effectLst/>
                <a:latin typeface="+mn-ea"/>
              </a:rPr>
              <a:t>API</a:t>
            </a:r>
            <a:r>
              <a:rPr lang="zh-CN" altLang="en-US" sz="1400" b="0" i="0" dirty="0">
                <a:solidFill>
                  <a:srgbClr val="060607"/>
                </a:solidFill>
                <a:effectLst/>
                <a:latin typeface="+mn-ea"/>
              </a:rPr>
              <a:t>获取信息，并基于这些信息生成最终答案。如果</a:t>
            </a:r>
            <a:r>
              <a:rPr lang="en-US" altLang="zh-CN" sz="1400" b="0" i="0" dirty="0">
                <a:solidFill>
                  <a:srgbClr val="060607"/>
                </a:solidFill>
                <a:effectLst/>
                <a:latin typeface="+mn-ea"/>
              </a:rPr>
              <a:t>API</a:t>
            </a:r>
            <a:r>
              <a:rPr lang="zh-CN" altLang="en-US" sz="1400" b="0" i="0" dirty="0">
                <a:solidFill>
                  <a:srgbClr val="060607"/>
                </a:solidFill>
                <a:effectLst/>
                <a:latin typeface="+mn-ea"/>
              </a:rPr>
              <a:t>调用失败，模型会考虑放弃并重新开始</a:t>
            </a:r>
            <a:r>
              <a:rPr lang="zh-CN" altLang="en-US" sz="1600" b="0" i="0" dirty="0">
                <a:solidFill>
                  <a:srgbClr val="060607"/>
                </a:solidFill>
                <a:effectLst/>
                <a:latin typeface="+mn-ea"/>
              </a:rPr>
              <a:t>。</a:t>
            </a:r>
          </a:p>
        </p:txBody>
      </p:sp>
    </p:spTree>
    <p:extLst>
      <p:ext uri="{BB962C8B-B14F-4D97-AF65-F5344CB8AC3E}">
        <p14:creationId xmlns:p14="http://schemas.microsoft.com/office/powerpoint/2010/main" val="1255050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徽标, 公司名称&#10;&#10;描述已自动生成"/>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p:cNvSpPr txBox="1"/>
          <p:nvPr/>
        </p:nvSpPr>
        <p:spPr>
          <a:xfrm>
            <a:off x="637991" y="784850"/>
            <a:ext cx="11050691" cy="2431435"/>
          </a:xfrm>
          <a:prstGeom prst="rect">
            <a:avLst/>
          </a:prstGeom>
          <a:noFill/>
        </p:spPr>
        <p:txBody>
          <a:bodyPr wrap="square" rtlCol="0">
            <a:spAutoFit/>
          </a:bodyPr>
          <a:lstStyle/>
          <a:p>
            <a:r>
              <a:rPr kumimoji="1"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a:t>
            </a:r>
            <a:r>
              <a:rPr kumimoji="1" lang="zh-CN" altLang="en-US"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2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Toolformer</a:t>
            </a:r>
            <a:r>
              <a:rPr kumimoji="1"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Language Models Can Teach Themselves to Use Tools</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(NIPS’23</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Oral)</a:t>
            </a:r>
          </a:p>
          <a:p>
            <a:pPr marL="800100" lvl="1" indent="-342900">
              <a:buFont typeface="Wingdings" panose="05000000000000000000" pitchFamily="2" charset="2"/>
              <a:buChar char="u"/>
            </a:pPr>
            <a:r>
              <a:rPr kumimoji="1" lang="en-US" altLang="zh-CN" sz="2000" u="sng" dirty="0" err="1">
                <a:latin typeface="Times New Roman" panose="02020603050405020304" pitchFamily="18" charset="0"/>
                <a:ea typeface="微软雅黑" panose="020B0503020204020204" pitchFamily="34" charset="-122"/>
                <a:cs typeface="Times New Roman" panose="02020603050405020304" pitchFamily="18" charset="0"/>
              </a:rPr>
              <a:t>Toolformer</a:t>
            </a:r>
            <a:r>
              <a:rPr kumimoji="1" lang="zh-CN" altLang="en-US" sz="2000" u="sng" dirty="0">
                <a:latin typeface="Times New Roman" panose="02020603050405020304" pitchFamily="18" charset="0"/>
                <a:ea typeface="微软雅黑" panose="020B0503020204020204" pitchFamily="34" charset="-122"/>
                <a:cs typeface="Times New Roman" panose="02020603050405020304" pitchFamily="18" charset="0"/>
              </a:rPr>
              <a:t>方法 </a:t>
            </a:r>
            <a:r>
              <a:rPr kumimoji="1" lang="en-US" altLang="zh-CN" sz="2000" u="sng" dirty="0">
                <a:latin typeface="Times New Roman" panose="02020603050405020304" pitchFamily="18" charset="0"/>
                <a:ea typeface="微软雅黑" panose="020B0503020204020204" pitchFamily="34" charset="-122"/>
                <a:cs typeface="Times New Roman" panose="02020603050405020304" pitchFamily="18" charset="0"/>
              </a:rPr>
              <a:t>(GPT-J</a:t>
            </a:r>
            <a:r>
              <a:rPr kumimoji="1" lang="zh-CN" altLang="en-US" sz="2000" u="sng"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000" u="sng" dirty="0">
                <a:latin typeface="Times New Roman" panose="02020603050405020304" pitchFamily="18" charset="0"/>
                <a:ea typeface="微软雅黑" panose="020B0503020204020204" pitchFamily="34" charset="-122"/>
                <a:cs typeface="Times New Roman" panose="02020603050405020304" pitchFamily="18" charset="0"/>
              </a:rPr>
              <a:t>6.7B)</a:t>
            </a:r>
          </a:p>
          <a:p>
            <a:pPr marL="1257300" lvl="2" indent="-342900">
              <a:buFont typeface="Wingdings" panose="05000000000000000000" pitchFamily="2" charset="2"/>
              <a:buChar char="l"/>
            </a:pP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自监督学习</a:t>
            </a:r>
            <a:endPar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buFont typeface="Wingdings" panose="05000000000000000000" pitchFamily="2" charset="2"/>
              <a:buChar char="l"/>
            </a:pP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自主决定工具的使用</a:t>
            </a:r>
            <a:endPar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buFont typeface="Wingdings" panose="05000000000000000000" pitchFamily="2" charset="2"/>
              <a:buChar char="l"/>
            </a:pPr>
            <a:r>
              <a:rPr lang="zh-CN" altLang="en-US" b="1" dirty="0"/>
              <a:t>纯文本数据集</a:t>
            </a:r>
            <a:r>
              <a:rPr lang="zh-CN" altLang="en-US" dirty="0"/>
              <a:t>，构建带</a:t>
            </a:r>
            <a:r>
              <a:rPr lang="en-US" altLang="zh-CN" dirty="0"/>
              <a:t>API</a:t>
            </a:r>
            <a:r>
              <a:rPr lang="zh-CN" altLang="en-US" dirty="0"/>
              <a:t>调用的数据集，模型微调，推理</a:t>
            </a:r>
          </a:p>
          <a:p>
            <a:pPr lvl="2"/>
            <a:endPar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buFont typeface="Wingdings" panose="05000000000000000000" pitchFamily="2" charset="2"/>
              <a:buChar char="l"/>
            </a:pPr>
            <a:endPar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buFont typeface="Wingdings" panose="05000000000000000000" pitchFamily="2" charset="2"/>
              <a:buChar char="u"/>
            </a:pPr>
            <a:endParaRPr kumimoji="1" lang="en-GB"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5"/>
          <a:srcRect b="35579"/>
          <a:stretch/>
        </p:blipFill>
        <p:spPr>
          <a:xfrm>
            <a:off x="503318" y="2290233"/>
            <a:ext cx="10807813" cy="2277533"/>
          </a:xfrm>
          <a:prstGeom prst="rect">
            <a:avLst/>
          </a:prstGeom>
        </p:spPr>
      </p:pic>
      <p:sp>
        <p:nvSpPr>
          <p:cNvPr id="7" name="文本框 6">
            <a:extLst>
              <a:ext uri="{FF2B5EF4-FFF2-40B4-BE49-F238E27FC236}">
                <a16:creationId xmlns:a16="http://schemas.microsoft.com/office/drawing/2014/main" id="{E173768E-C5FC-A403-4A0C-6C297BF3DFFE}"/>
              </a:ext>
            </a:extLst>
          </p:cNvPr>
          <p:cNvSpPr txBox="1"/>
          <p:nvPr/>
        </p:nvSpPr>
        <p:spPr>
          <a:xfrm>
            <a:off x="410161" y="4590434"/>
            <a:ext cx="7561681" cy="1985159"/>
          </a:xfrm>
          <a:prstGeom prst="rect">
            <a:avLst/>
          </a:prstGeom>
          <a:noFill/>
        </p:spPr>
        <p:txBody>
          <a:bodyPr wrap="square">
            <a:spAutoFit/>
          </a:bodyPr>
          <a:lstStyle/>
          <a:p>
            <a:pPr marL="285750" indent="-285750">
              <a:spcAft>
                <a:spcPts val="600"/>
              </a:spcAft>
              <a:buFont typeface="Wingdings" panose="05000000000000000000" pitchFamily="2" charset="2"/>
              <a:buChar char="u"/>
            </a:pPr>
            <a:r>
              <a:rPr lang="en-US" altLang="zh-CN" dirty="0"/>
              <a:t> API</a:t>
            </a:r>
            <a:r>
              <a:rPr lang="zh-CN" altLang="en-US" dirty="0"/>
              <a:t>调用的采样、执行和过滤：</a:t>
            </a:r>
            <a:endParaRPr lang="en-US" altLang="zh-CN" dirty="0"/>
          </a:p>
          <a:p>
            <a:pPr>
              <a:spcAft>
                <a:spcPts val="600"/>
              </a:spcAft>
            </a:pPr>
            <a:r>
              <a:rPr lang="zh-CN" altLang="en-US" b="1" dirty="0"/>
              <a:t>采样：</a:t>
            </a:r>
            <a:r>
              <a:rPr lang="zh-CN" altLang="en-US" sz="1600" dirty="0"/>
              <a:t>对于给定的文本，</a:t>
            </a:r>
            <a:r>
              <a:rPr lang="en-US" altLang="zh-CN" sz="1600" dirty="0" err="1"/>
              <a:t>Toolformer</a:t>
            </a:r>
            <a:r>
              <a:rPr lang="zh-CN" altLang="en-US" sz="1600" dirty="0"/>
              <a:t>会采样多个可能的</a:t>
            </a:r>
            <a:r>
              <a:rPr lang="en-US" altLang="zh-CN" sz="1600" dirty="0"/>
              <a:t>API</a:t>
            </a:r>
            <a:r>
              <a:rPr lang="zh-CN" altLang="en-US" sz="1600" dirty="0"/>
              <a:t>调用位置，并为每个位置生成多个</a:t>
            </a:r>
            <a:r>
              <a:rPr lang="en-US" altLang="zh-CN" sz="1600" dirty="0"/>
              <a:t>API</a:t>
            </a:r>
            <a:r>
              <a:rPr lang="zh-CN" altLang="en-US" sz="1600" dirty="0"/>
              <a:t>调用候选。</a:t>
            </a:r>
          </a:p>
          <a:p>
            <a:pPr>
              <a:spcAft>
                <a:spcPts val="600"/>
              </a:spcAft>
            </a:pPr>
            <a:r>
              <a:rPr lang="zh-CN" altLang="en-US" b="1" dirty="0"/>
              <a:t>执行：</a:t>
            </a:r>
            <a:r>
              <a:rPr lang="zh-CN" altLang="en-US" sz="1600" dirty="0"/>
              <a:t>执行这些</a:t>
            </a:r>
            <a:r>
              <a:rPr lang="en-US" altLang="zh-CN" sz="1600" dirty="0"/>
              <a:t>API</a:t>
            </a:r>
            <a:r>
              <a:rPr lang="zh-CN" altLang="en-US" sz="1600" dirty="0"/>
              <a:t>调用，并获取相应的结果。</a:t>
            </a:r>
          </a:p>
          <a:p>
            <a:pPr>
              <a:spcAft>
                <a:spcPts val="600"/>
              </a:spcAft>
            </a:pPr>
            <a:r>
              <a:rPr lang="zh-CN" altLang="en-US" b="1" dirty="0"/>
              <a:t>过滤：</a:t>
            </a:r>
            <a:r>
              <a:rPr lang="zh-CN" altLang="en-US" sz="1600" dirty="0"/>
              <a:t>使用损失函数来评估</a:t>
            </a:r>
            <a:r>
              <a:rPr lang="en-US" altLang="zh-CN" sz="1600" dirty="0"/>
              <a:t>API</a:t>
            </a:r>
            <a:r>
              <a:rPr lang="zh-CN" altLang="en-US" sz="1600" dirty="0"/>
              <a:t>调用的有效性。如果调用结果能降低</a:t>
            </a:r>
            <a:r>
              <a:rPr lang="en-US" altLang="zh-CN" sz="1600" dirty="0"/>
              <a:t>loss</a:t>
            </a:r>
            <a:r>
              <a:rPr lang="zh-CN" altLang="en-US" sz="1600" dirty="0"/>
              <a:t>，则认为该调用是有用的。</a:t>
            </a:r>
            <a:endParaRPr lang="zh-CN" altLang="en-US" dirty="0"/>
          </a:p>
        </p:txBody>
      </p:sp>
      <p:sp>
        <p:nvSpPr>
          <p:cNvPr id="12" name="文本框 11">
            <a:extLst>
              <a:ext uri="{FF2B5EF4-FFF2-40B4-BE49-F238E27FC236}">
                <a16:creationId xmlns:a16="http://schemas.microsoft.com/office/drawing/2014/main" id="{E0ABAC5D-C4CE-3822-15D6-DD8FFEADFBC5}"/>
              </a:ext>
            </a:extLst>
          </p:cNvPr>
          <p:cNvSpPr txBox="1"/>
          <p:nvPr/>
        </p:nvSpPr>
        <p:spPr>
          <a:xfrm>
            <a:off x="8094156" y="4590434"/>
            <a:ext cx="3687683" cy="1508105"/>
          </a:xfrm>
          <a:prstGeom prst="rect">
            <a:avLst/>
          </a:prstGeom>
          <a:noFill/>
        </p:spPr>
        <p:txBody>
          <a:bodyPr wrap="square">
            <a:spAutoFit/>
          </a:bodyPr>
          <a:lstStyle/>
          <a:p>
            <a:pPr marL="285750" indent="-285750">
              <a:spcAft>
                <a:spcPts val="600"/>
              </a:spcAft>
              <a:buFont typeface="Wingdings" panose="05000000000000000000" pitchFamily="2" charset="2"/>
              <a:buChar char="u"/>
            </a:pPr>
            <a:r>
              <a:rPr lang="zh-CN" altLang="en-US" dirty="0"/>
              <a:t>数据集构建：</a:t>
            </a:r>
            <a:endParaRPr lang="en-US" altLang="zh-CN" dirty="0"/>
          </a:p>
          <a:p>
            <a:pPr>
              <a:spcAft>
                <a:spcPts val="600"/>
              </a:spcAft>
            </a:pPr>
            <a:r>
              <a:rPr lang="zh-CN" altLang="en-US" sz="1600" dirty="0"/>
              <a:t>将过滤后的</a:t>
            </a:r>
            <a:r>
              <a:rPr lang="en-US" altLang="zh-CN" sz="1600" dirty="0"/>
              <a:t>API</a:t>
            </a:r>
            <a:r>
              <a:rPr lang="zh-CN" altLang="en-US" sz="1600" dirty="0"/>
              <a:t>调用与原始文本形成一个新的数据集，</a:t>
            </a:r>
            <a:endParaRPr lang="en-US" altLang="zh-CN" sz="1600" dirty="0"/>
          </a:p>
          <a:p>
            <a:pPr>
              <a:spcAft>
                <a:spcPts val="600"/>
              </a:spcAft>
            </a:pPr>
            <a:r>
              <a:rPr lang="zh-CN" altLang="en-US" sz="1600" dirty="0"/>
              <a:t>包含原始文本和有用的</a:t>
            </a:r>
            <a:r>
              <a:rPr lang="en-US" altLang="zh-CN" sz="1600" dirty="0"/>
              <a:t>API</a:t>
            </a:r>
            <a:r>
              <a:rPr lang="zh-CN" altLang="en-US" sz="1600" dirty="0"/>
              <a:t>调用，用于微调语言模型。</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徽标, 公司名称&#10;&#10;描述已自动生成"/>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p:cNvSpPr txBox="1"/>
          <p:nvPr/>
        </p:nvSpPr>
        <p:spPr>
          <a:xfrm>
            <a:off x="570654" y="794147"/>
            <a:ext cx="11050691" cy="738664"/>
          </a:xfrm>
          <a:prstGeom prst="rect">
            <a:avLst/>
          </a:prstGeom>
          <a:noFill/>
        </p:spPr>
        <p:txBody>
          <a:bodyPr wrap="square" rtlCol="0">
            <a:spAutoFit/>
          </a:bodyPr>
          <a:lstStyle/>
          <a:p>
            <a:pPr marL="342900" indent="-342900">
              <a:buFont typeface="Wingdings" panose="05000000000000000000" pitchFamily="2" charset="2"/>
              <a:buChar char="p"/>
            </a:pPr>
            <a:r>
              <a:rPr kumimoji="1"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Toolformer</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Language Models Can Teach Themselves to Use Tools</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(NIPS’23</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Oral)</a:t>
            </a:r>
          </a:p>
          <a:p>
            <a:pPr marL="800100" lvl="1" indent="-342900">
              <a:buFont typeface="Wingdings" panose="05000000000000000000" pitchFamily="2" charset="2"/>
              <a:buChar char="u"/>
            </a:pPr>
            <a:r>
              <a:rPr kumimoji="1" lang="en-US" altLang="zh-CN" sz="2000" u="sng" dirty="0" err="1">
                <a:latin typeface="Times New Roman" panose="02020603050405020304" pitchFamily="18" charset="0"/>
                <a:ea typeface="微软雅黑" panose="020B0503020204020204" pitchFamily="34" charset="-122"/>
                <a:cs typeface="Times New Roman" panose="02020603050405020304" pitchFamily="18" charset="0"/>
              </a:rPr>
              <a:t>Toolformer</a:t>
            </a:r>
            <a:r>
              <a:rPr kumimoji="1" lang="zh-CN" altLang="en-US" sz="2000" u="sng" dirty="0">
                <a:latin typeface="Times New Roman" panose="02020603050405020304" pitchFamily="18" charset="0"/>
                <a:ea typeface="微软雅黑" panose="020B0503020204020204" pitchFamily="34" charset="-122"/>
                <a:cs typeface="Times New Roman" panose="02020603050405020304" pitchFamily="18" charset="0"/>
              </a:rPr>
              <a:t>方法 </a:t>
            </a:r>
            <a:r>
              <a:rPr kumimoji="1" lang="en-US" altLang="zh-CN" sz="2000" u="sng" dirty="0">
                <a:latin typeface="Times New Roman" panose="02020603050405020304" pitchFamily="18" charset="0"/>
                <a:ea typeface="微软雅黑" panose="020B0503020204020204" pitchFamily="34" charset="-122"/>
                <a:cs typeface="Times New Roman" panose="02020603050405020304" pitchFamily="18" charset="0"/>
              </a:rPr>
              <a:t>(GPT-J</a:t>
            </a:r>
            <a:r>
              <a:rPr kumimoji="1" lang="zh-CN" altLang="en-US" sz="2000" u="sng"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000" u="sng" dirty="0">
                <a:latin typeface="Times New Roman" panose="02020603050405020304" pitchFamily="18" charset="0"/>
                <a:ea typeface="微软雅黑" panose="020B0503020204020204" pitchFamily="34" charset="-122"/>
                <a:cs typeface="Times New Roman" panose="02020603050405020304" pitchFamily="18" charset="0"/>
              </a:rPr>
              <a:t>6.7B)</a:t>
            </a:r>
          </a:p>
        </p:txBody>
      </p:sp>
      <p:sp>
        <p:nvSpPr>
          <p:cNvPr id="5" name="文本框 4">
            <a:extLst>
              <a:ext uri="{FF2B5EF4-FFF2-40B4-BE49-F238E27FC236}">
                <a16:creationId xmlns:a16="http://schemas.microsoft.com/office/drawing/2014/main" id="{3474EFE8-8DA5-3EFF-F2C1-D21BEAF3A927}"/>
              </a:ext>
            </a:extLst>
          </p:cNvPr>
          <p:cNvSpPr txBox="1"/>
          <p:nvPr/>
        </p:nvSpPr>
        <p:spPr>
          <a:xfrm>
            <a:off x="1027004" y="1694249"/>
            <a:ext cx="9911929" cy="3741858"/>
          </a:xfrm>
          <a:prstGeom prst="rect">
            <a:avLst/>
          </a:prstGeom>
          <a:noFill/>
        </p:spPr>
        <p:txBody>
          <a:bodyPr wrap="square">
            <a:spAutoFit/>
          </a:bodyPr>
          <a:lstStyle/>
          <a:p>
            <a:pPr marL="285750" indent="-285750">
              <a:lnSpc>
                <a:spcPct val="150000"/>
              </a:lnSpc>
              <a:spcAft>
                <a:spcPts val="600"/>
              </a:spcAft>
              <a:buFont typeface="Wingdings" panose="05000000000000000000" pitchFamily="2" charset="2"/>
              <a:buChar char="u"/>
            </a:pPr>
            <a:r>
              <a:rPr lang="zh-CN" altLang="en-US" dirty="0"/>
              <a:t>自监督学习：</a:t>
            </a:r>
            <a:r>
              <a:rPr lang="zh-CN" altLang="en-US" sz="1600" dirty="0"/>
              <a:t>通过少量的示例来学习如何调用</a:t>
            </a:r>
            <a:r>
              <a:rPr lang="en-US" altLang="zh-CN" sz="1600" dirty="0"/>
              <a:t>API</a:t>
            </a:r>
            <a:r>
              <a:rPr lang="zh-CN" altLang="en-US" sz="1600" dirty="0"/>
              <a:t>。在大语言模型数据集上生成的潜在</a:t>
            </a:r>
            <a:r>
              <a:rPr lang="en-US" altLang="zh-CN" sz="1600" dirty="0"/>
              <a:t>API</a:t>
            </a:r>
            <a:r>
              <a:rPr lang="zh-CN" altLang="en-US" sz="1600" dirty="0"/>
              <a:t>调用来学习。</a:t>
            </a:r>
            <a:endParaRPr lang="zh-CN" altLang="en-US" dirty="0"/>
          </a:p>
          <a:p>
            <a:pPr marL="285750" indent="-285750">
              <a:lnSpc>
                <a:spcPct val="150000"/>
              </a:lnSpc>
              <a:spcAft>
                <a:spcPts val="600"/>
              </a:spcAft>
              <a:buFont typeface="Wingdings" panose="05000000000000000000" pitchFamily="2" charset="2"/>
              <a:buChar char="u"/>
            </a:pPr>
            <a:r>
              <a:rPr lang="zh-CN" altLang="en-US" dirty="0"/>
              <a:t>工具集成：</a:t>
            </a:r>
            <a:r>
              <a:rPr lang="zh-CN" altLang="en-US" sz="1600" dirty="0"/>
              <a:t>包括</a:t>
            </a:r>
            <a:r>
              <a:rPr lang="zh-CN" altLang="en-US" sz="1600" b="1" dirty="0"/>
              <a:t>计算器、问答系统、搜索引擎、翻译系统和日历</a:t>
            </a:r>
            <a:r>
              <a:rPr lang="zh-CN" altLang="en-US" sz="1600" dirty="0"/>
              <a:t>。</a:t>
            </a:r>
            <a:endParaRPr lang="en-US" altLang="zh-CN" sz="1600" dirty="0"/>
          </a:p>
          <a:p>
            <a:pPr marL="285750" indent="-285750">
              <a:lnSpc>
                <a:spcPct val="150000"/>
              </a:lnSpc>
              <a:spcAft>
                <a:spcPts val="600"/>
              </a:spcAft>
              <a:buFont typeface="Wingdings" panose="05000000000000000000" pitchFamily="2" charset="2"/>
              <a:buChar char="u"/>
            </a:pPr>
            <a:r>
              <a:rPr lang="en-US" altLang="zh-CN" dirty="0"/>
              <a:t>API</a:t>
            </a:r>
            <a:r>
              <a:rPr lang="zh-CN" altLang="en-US" dirty="0"/>
              <a:t>调用的采样、执行和过滤；</a:t>
            </a:r>
            <a:r>
              <a:rPr lang="en-US" altLang="zh-CN" dirty="0"/>
              <a:t> </a:t>
            </a:r>
            <a:r>
              <a:rPr lang="zh-CN" altLang="en-US" dirty="0"/>
              <a:t>数据集构建；模型微调</a:t>
            </a:r>
            <a:endParaRPr lang="en-US" altLang="zh-CN" dirty="0"/>
          </a:p>
          <a:p>
            <a:pPr marL="285750" indent="-285750">
              <a:lnSpc>
                <a:spcPct val="150000"/>
              </a:lnSpc>
              <a:spcAft>
                <a:spcPts val="600"/>
              </a:spcAft>
              <a:buFont typeface="Wingdings" panose="05000000000000000000" pitchFamily="2" charset="2"/>
              <a:buChar char="u"/>
            </a:pPr>
            <a:r>
              <a:rPr lang="zh-CN" altLang="en-US" sz="1600" dirty="0"/>
              <a:t>推理过程：</a:t>
            </a:r>
            <a:r>
              <a:rPr lang="en-US" altLang="zh-CN" sz="1600" dirty="0"/>
              <a:t> </a:t>
            </a:r>
            <a:r>
              <a:rPr lang="zh-CN" altLang="en-US" sz="1600" dirty="0"/>
              <a:t>在生成文本时，当模型预测出“→”标记时，会触发</a:t>
            </a:r>
            <a:r>
              <a:rPr lang="en-US" altLang="zh-CN" sz="1600" dirty="0"/>
              <a:t>API</a:t>
            </a:r>
            <a:r>
              <a:rPr lang="zh-CN" altLang="en-US" sz="1600" dirty="0"/>
              <a:t>调用，获取响应，然后将响应和结束标记</a:t>
            </a:r>
            <a:r>
              <a:rPr lang="en-US" altLang="zh-CN" sz="1600" dirty="0"/>
              <a:t>&lt;/API&gt;</a:t>
            </a:r>
            <a:r>
              <a:rPr lang="zh-CN" altLang="en-US" sz="1600" dirty="0"/>
              <a:t>插入到解码过程中继续解码。</a:t>
            </a:r>
            <a:endParaRPr lang="en-US" altLang="zh-CN" sz="1600" dirty="0"/>
          </a:p>
          <a:p>
            <a:pPr marL="285750" indent="-285750">
              <a:lnSpc>
                <a:spcPct val="150000"/>
              </a:lnSpc>
              <a:spcAft>
                <a:spcPts val="600"/>
              </a:spcAft>
              <a:buFont typeface="Wingdings" panose="05000000000000000000" pitchFamily="2" charset="2"/>
              <a:buChar char="u"/>
            </a:pPr>
            <a:r>
              <a:rPr lang="zh-CN" altLang="en-US" dirty="0"/>
              <a:t>缺点：</a:t>
            </a:r>
            <a:endParaRPr lang="en-US" altLang="zh-CN" dirty="0"/>
          </a:p>
          <a:p>
            <a:pPr marL="342900" indent="-342900">
              <a:lnSpc>
                <a:spcPct val="150000"/>
              </a:lnSpc>
              <a:spcAft>
                <a:spcPts val="600"/>
              </a:spcAft>
              <a:buFont typeface="+mj-lt"/>
              <a:buAutoNum type="arabicPeriod"/>
            </a:pPr>
            <a:r>
              <a:rPr lang="zh-CN" altLang="en-US" dirty="0"/>
              <a:t>工具无法链式使用、都是单一调用</a:t>
            </a:r>
            <a:r>
              <a:rPr lang="en-US" altLang="zh-CN" dirty="0"/>
              <a:t>API</a:t>
            </a:r>
          </a:p>
          <a:p>
            <a:pPr marL="342900" indent="-342900">
              <a:lnSpc>
                <a:spcPct val="150000"/>
              </a:lnSpc>
              <a:spcAft>
                <a:spcPts val="600"/>
              </a:spcAft>
              <a:buFont typeface="+mj-lt"/>
              <a:buAutoNum type="arabicPeriod"/>
            </a:pPr>
            <a:r>
              <a:rPr lang="zh-CN" altLang="en-US" b="1" dirty="0"/>
              <a:t>工具太少</a:t>
            </a:r>
            <a:endParaRPr lang="en-US" altLang="zh-CN" b="1" dirty="0"/>
          </a:p>
        </p:txBody>
      </p:sp>
    </p:spTree>
    <p:extLst>
      <p:ext uri="{BB962C8B-B14F-4D97-AF65-F5344CB8AC3E}">
        <p14:creationId xmlns:p14="http://schemas.microsoft.com/office/powerpoint/2010/main" val="3293918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77F13-35EA-8FF2-74CA-159EA2FFB885}"/>
            </a:ext>
          </a:extLst>
        </p:cNvPr>
        <p:cNvGrpSpPr/>
        <p:nvPr/>
      </p:nvGrpSpPr>
      <p:grpSpPr>
        <a:xfrm>
          <a:off x="0" y="0"/>
          <a:ext cx="0" cy="0"/>
          <a:chOff x="0" y="0"/>
          <a:chExt cx="0" cy="0"/>
        </a:xfrm>
      </p:grpSpPr>
      <p:pic>
        <p:nvPicPr>
          <p:cNvPr id="9" name="图片 8" descr="徽标, 公司名称&#10;&#10;描述已自动生成">
            <a:extLst>
              <a:ext uri="{FF2B5EF4-FFF2-40B4-BE49-F238E27FC236}">
                <a16:creationId xmlns:a16="http://schemas.microsoft.com/office/drawing/2014/main" id="{FFA38F19-D787-2B5D-915C-64E435556047}"/>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a:extLst>
              <a:ext uri="{FF2B5EF4-FFF2-40B4-BE49-F238E27FC236}">
                <a16:creationId xmlns:a16="http://schemas.microsoft.com/office/drawing/2014/main" id="{6D1DC712-B90C-4FD6-49A5-1C303946841D}"/>
              </a:ext>
            </a:extLst>
          </p:cNvPr>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a:extLst>
              <a:ext uri="{FF2B5EF4-FFF2-40B4-BE49-F238E27FC236}">
                <a16:creationId xmlns:a16="http://schemas.microsoft.com/office/drawing/2014/main" id="{C4CC38EF-DEE6-CF3D-90CE-025AB9C847BC}"/>
              </a:ext>
            </a:extLst>
          </p:cNvPr>
          <p:cNvSpPr txBox="1"/>
          <p:nvPr/>
        </p:nvSpPr>
        <p:spPr>
          <a:xfrm>
            <a:off x="885633" y="632709"/>
            <a:ext cx="9995745" cy="461665"/>
          </a:xfrm>
          <a:prstGeom prst="rect">
            <a:avLst/>
          </a:prstGeom>
          <a:noFill/>
        </p:spPr>
        <p:txBody>
          <a:bodyPr wrap="square" rtlCol="0">
            <a:spAutoFit/>
          </a:bodyPr>
          <a:lstStyle/>
          <a:p>
            <a:pPr>
              <a:spcAft>
                <a:spcPts val="600"/>
              </a:spcAft>
            </a:pPr>
            <a:r>
              <a:rPr kumimoji="1"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7</a:t>
            </a:r>
            <a:r>
              <a:rPr kumimoji="1"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ToolACE</a:t>
            </a:r>
            <a:r>
              <a:rPr kumimoji="1"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Winning the Points of LLM Function Calling 2024-09</a:t>
            </a:r>
            <a:endParaRPr lang="zh-CN" altLang="en-US" sz="1600" b="1" dirty="0"/>
          </a:p>
        </p:txBody>
      </p:sp>
      <p:pic>
        <p:nvPicPr>
          <p:cNvPr id="14" name="图片 13">
            <a:extLst>
              <a:ext uri="{FF2B5EF4-FFF2-40B4-BE49-F238E27FC236}">
                <a16:creationId xmlns:a16="http://schemas.microsoft.com/office/drawing/2014/main" id="{A1E12213-1AC1-DF45-0686-7FE92D097339}"/>
              </a:ext>
            </a:extLst>
          </p:cNvPr>
          <p:cNvPicPr>
            <a:picLocks noChangeAspect="1"/>
          </p:cNvPicPr>
          <p:nvPr/>
        </p:nvPicPr>
        <p:blipFill>
          <a:blip r:embed="rId5"/>
          <a:stretch>
            <a:fillRect/>
          </a:stretch>
        </p:blipFill>
        <p:spPr>
          <a:xfrm>
            <a:off x="833513" y="2832629"/>
            <a:ext cx="10099983" cy="4074102"/>
          </a:xfrm>
          <a:prstGeom prst="rect">
            <a:avLst/>
          </a:prstGeom>
        </p:spPr>
      </p:pic>
      <p:sp>
        <p:nvSpPr>
          <p:cNvPr id="18" name="文本框 17">
            <a:extLst>
              <a:ext uri="{FF2B5EF4-FFF2-40B4-BE49-F238E27FC236}">
                <a16:creationId xmlns:a16="http://schemas.microsoft.com/office/drawing/2014/main" id="{31B84323-C522-D8FE-55AB-C6FA5FF3FC7D}"/>
              </a:ext>
            </a:extLst>
          </p:cNvPr>
          <p:cNvSpPr txBox="1"/>
          <p:nvPr/>
        </p:nvSpPr>
        <p:spPr>
          <a:xfrm>
            <a:off x="885633" y="1064709"/>
            <a:ext cx="10420734" cy="1767920"/>
          </a:xfrm>
          <a:prstGeom prst="rect">
            <a:avLst/>
          </a:prstGeom>
          <a:noFill/>
        </p:spPr>
        <p:txBody>
          <a:bodyPr wrap="square">
            <a:spAutoFit/>
          </a:bodyPr>
          <a:lstStyle/>
          <a:p>
            <a:pPr marL="285750" indent="-285750">
              <a:lnSpc>
                <a:spcPts val="2160"/>
              </a:lnSpc>
              <a:buFont typeface="Wingdings" panose="05000000000000000000" pitchFamily="2" charset="2"/>
              <a:buChar char="u"/>
            </a:pPr>
            <a:r>
              <a:rPr lang="zh-CN" altLang="en-US" b="1" dirty="0">
                <a:latin typeface="+mn-ea"/>
              </a:rPr>
              <a:t>自进化合成过程（</a:t>
            </a:r>
            <a:r>
              <a:rPr lang="en-US" altLang="zh-CN" b="1" dirty="0">
                <a:latin typeface="+mn-ea"/>
              </a:rPr>
              <a:t>TSS</a:t>
            </a:r>
            <a:r>
              <a:rPr lang="zh-CN" altLang="en-US" b="1" dirty="0">
                <a:latin typeface="+mn-ea"/>
              </a:rPr>
              <a:t>）：</a:t>
            </a:r>
            <a:r>
              <a:rPr lang="zh-CN" altLang="en-US" sz="1600" dirty="0">
                <a:latin typeface="+mn-ea"/>
              </a:rPr>
              <a:t>生成</a:t>
            </a:r>
            <a:r>
              <a:rPr lang="en-US" altLang="zh-CN" sz="1600" dirty="0">
                <a:latin typeface="+mn-ea"/>
              </a:rPr>
              <a:t>26,507</a:t>
            </a:r>
            <a:r>
              <a:rPr lang="zh-CN" altLang="en-US" sz="1600" dirty="0">
                <a:latin typeface="+mn-ea"/>
              </a:rPr>
              <a:t>个</a:t>
            </a:r>
            <a:r>
              <a:rPr lang="en-US" altLang="zh-CN" sz="1600" dirty="0">
                <a:latin typeface="+mn-ea"/>
              </a:rPr>
              <a:t>API</a:t>
            </a:r>
            <a:r>
              <a:rPr lang="zh-CN" altLang="en-US" sz="1600" dirty="0">
                <a:latin typeface="+mn-ea"/>
              </a:rPr>
              <a:t>。预训练数据提取</a:t>
            </a:r>
            <a:r>
              <a:rPr lang="en-US" altLang="zh-CN" sz="1600" dirty="0">
                <a:latin typeface="+mn-ea"/>
              </a:rPr>
              <a:t>API</a:t>
            </a:r>
            <a:r>
              <a:rPr lang="zh-CN" altLang="en-US" sz="1600" dirty="0">
                <a:latin typeface="+mn-ea"/>
              </a:rPr>
              <a:t>上下文树，递归自我进化和更新来增加</a:t>
            </a:r>
            <a:r>
              <a:rPr lang="en-US" altLang="zh-CN" sz="1600" dirty="0">
                <a:latin typeface="+mn-ea"/>
              </a:rPr>
              <a:t>API</a:t>
            </a:r>
            <a:r>
              <a:rPr lang="zh-CN" altLang="en-US" sz="1600" dirty="0">
                <a:latin typeface="+mn-ea"/>
              </a:rPr>
              <a:t>的多样性（工具、格式、对话）和复杂性。</a:t>
            </a:r>
            <a:endParaRPr lang="en-US" altLang="zh-CN" sz="1600" dirty="0">
              <a:latin typeface="+mn-ea"/>
            </a:endParaRPr>
          </a:p>
          <a:p>
            <a:pPr marL="285750" indent="-285750">
              <a:lnSpc>
                <a:spcPts val="2160"/>
              </a:lnSpc>
              <a:buFont typeface="Wingdings" panose="05000000000000000000" pitchFamily="2" charset="2"/>
              <a:buChar char="u"/>
            </a:pPr>
            <a:r>
              <a:rPr lang="zh-CN" altLang="en-US" b="1" dirty="0">
                <a:latin typeface="+mn-ea"/>
              </a:rPr>
              <a:t>多代理交互式对话框生成（</a:t>
            </a:r>
            <a:r>
              <a:rPr lang="en-US" altLang="zh-CN" b="1" dirty="0">
                <a:latin typeface="+mn-ea"/>
              </a:rPr>
              <a:t>MAI</a:t>
            </a:r>
            <a:r>
              <a:rPr lang="zh-CN" altLang="en-US" b="1" dirty="0">
                <a:latin typeface="+mn-ea"/>
              </a:rPr>
              <a:t>）：</a:t>
            </a:r>
            <a:r>
              <a:rPr lang="zh-CN" altLang="en-US" sz="1600" dirty="0">
                <a:latin typeface="+mn-ea"/>
              </a:rPr>
              <a:t>模拟真实场景。多个代理之间生成对话框。涵盖简单、并行、依赖函数调用以及非工具使用对话框多种类型。</a:t>
            </a:r>
          </a:p>
          <a:p>
            <a:pPr marL="285750" indent="-285750">
              <a:lnSpc>
                <a:spcPts val="2160"/>
              </a:lnSpc>
              <a:buFont typeface="Wingdings" panose="05000000000000000000" pitchFamily="2" charset="2"/>
              <a:buChar char="u"/>
            </a:pPr>
            <a:r>
              <a:rPr lang="zh-CN" altLang="en-US" sz="1600" b="1" dirty="0">
                <a:latin typeface="+mn-ea"/>
              </a:rPr>
              <a:t>双层验证过程（</a:t>
            </a:r>
            <a:r>
              <a:rPr lang="en-US" altLang="zh-CN" sz="1600" b="1" dirty="0">
                <a:latin typeface="+mn-ea"/>
              </a:rPr>
              <a:t> DLV</a:t>
            </a:r>
            <a:r>
              <a:rPr lang="zh-CN" altLang="en-US" sz="1600" b="1" dirty="0">
                <a:latin typeface="+mn-ea"/>
              </a:rPr>
              <a:t>）：</a:t>
            </a:r>
            <a:r>
              <a:rPr lang="zh-CN" altLang="en-US" sz="1600" dirty="0">
                <a:latin typeface="+mn-ea"/>
              </a:rPr>
              <a:t>确保训练数据准确性。</a:t>
            </a:r>
            <a:r>
              <a:rPr lang="zh-CN" altLang="en-US" sz="1600" b="1" dirty="0">
                <a:latin typeface="+mn-ea"/>
              </a:rPr>
              <a:t>规则检查：</a:t>
            </a:r>
            <a:r>
              <a:rPr lang="zh-CN" altLang="en-US" sz="1600" dirty="0">
                <a:latin typeface="+mn-ea"/>
              </a:rPr>
              <a:t>验证数据的</a:t>
            </a:r>
            <a:r>
              <a:rPr lang="en-US" altLang="zh-CN" sz="1600" dirty="0">
                <a:latin typeface="+mn-ea"/>
              </a:rPr>
              <a:t>API</a:t>
            </a:r>
            <a:r>
              <a:rPr lang="zh-CN" altLang="en-US" sz="1600" dirty="0">
                <a:latin typeface="+mn-ea"/>
              </a:rPr>
              <a:t>定义清晰度、函数调用可执行性、对话框正确性以及数据样本一致性</a:t>
            </a:r>
            <a:r>
              <a:rPr lang="zh-CN" altLang="en-US" sz="1600" dirty="0">
                <a:solidFill>
                  <a:srgbClr val="060607"/>
                </a:solidFill>
                <a:latin typeface="-apple-system"/>
              </a:rPr>
              <a:t>；</a:t>
            </a:r>
            <a:r>
              <a:rPr lang="zh-CN" altLang="en-US" sz="1600" b="1" dirty="0">
                <a:latin typeface="+mn-ea"/>
              </a:rPr>
              <a:t>模型检查：</a:t>
            </a:r>
            <a:r>
              <a:rPr lang="zh-CN" altLang="en-US" sz="1600" dirty="0"/>
              <a:t>关注内容质量</a:t>
            </a:r>
            <a:r>
              <a:rPr lang="en-US" altLang="zh-CN" sz="1600" dirty="0"/>
              <a:t>,</a:t>
            </a:r>
            <a:r>
              <a:rPr lang="zh-CN" altLang="en-US" sz="1600" dirty="0"/>
              <a:t>输入 参数是否捏造、响应是否符合</a:t>
            </a:r>
            <a:r>
              <a:rPr lang="en-US" altLang="zh-CN" sz="1600" dirty="0" err="1"/>
              <a:t>api</a:t>
            </a:r>
            <a:r>
              <a:rPr lang="zh-CN" altLang="en-US" sz="1600" dirty="0"/>
              <a:t>定义</a:t>
            </a:r>
          </a:p>
        </p:txBody>
      </p:sp>
    </p:spTree>
    <p:extLst>
      <p:ext uri="{BB962C8B-B14F-4D97-AF65-F5344CB8AC3E}">
        <p14:creationId xmlns:p14="http://schemas.microsoft.com/office/powerpoint/2010/main" val="1828437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徽标, 公司名称&#10;&#10;描述已自动生成"/>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p:cNvSpPr txBox="1"/>
          <p:nvPr/>
        </p:nvSpPr>
        <p:spPr>
          <a:xfrm>
            <a:off x="885633" y="731808"/>
            <a:ext cx="9995745" cy="461665"/>
          </a:xfrm>
          <a:prstGeom prst="rect">
            <a:avLst/>
          </a:prstGeom>
          <a:noFill/>
        </p:spPr>
        <p:txBody>
          <a:bodyPr wrap="square" rtlCol="0">
            <a:spAutoFit/>
          </a:bodyPr>
          <a:lstStyle/>
          <a:p>
            <a:pPr marL="342900" indent="-342900">
              <a:spcAft>
                <a:spcPts val="600"/>
              </a:spcAft>
              <a:buFont typeface="Wingdings" panose="05000000000000000000" pitchFamily="2" charset="2"/>
              <a:buChar char="p"/>
            </a:pPr>
            <a:r>
              <a:rPr kumimoji="1"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ToolACE</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Winning the Points of LLM Function Calling 2024-09</a:t>
            </a:r>
            <a:endParaRPr lang="zh-CN" altLang="en-US" sz="1600" b="1" dirty="0"/>
          </a:p>
        </p:txBody>
      </p:sp>
      <p:sp>
        <p:nvSpPr>
          <p:cNvPr id="18" name="文本框 17">
            <a:extLst>
              <a:ext uri="{FF2B5EF4-FFF2-40B4-BE49-F238E27FC236}">
                <a16:creationId xmlns:a16="http://schemas.microsoft.com/office/drawing/2014/main" id="{8602EC08-97E8-DCA2-0DB7-8FDEF522762E}"/>
              </a:ext>
            </a:extLst>
          </p:cNvPr>
          <p:cNvSpPr txBox="1"/>
          <p:nvPr/>
        </p:nvSpPr>
        <p:spPr>
          <a:xfrm>
            <a:off x="885633" y="1266168"/>
            <a:ext cx="10420734" cy="634917"/>
          </a:xfrm>
          <a:prstGeom prst="rect">
            <a:avLst/>
          </a:prstGeom>
          <a:noFill/>
        </p:spPr>
        <p:txBody>
          <a:bodyPr wrap="square">
            <a:spAutoFit/>
          </a:bodyPr>
          <a:lstStyle/>
          <a:p>
            <a:pPr marL="285750" indent="-285750">
              <a:lnSpc>
                <a:spcPts val="2160"/>
              </a:lnSpc>
              <a:spcBef>
                <a:spcPts val="600"/>
              </a:spcBef>
              <a:spcAft>
                <a:spcPts val="600"/>
              </a:spcAft>
              <a:buFont typeface="Wingdings" panose="05000000000000000000" pitchFamily="2" charset="2"/>
              <a:buChar char="u"/>
            </a:pPr>
            <a:r>
              <a:rPr lang="zh-CN" altLang="en-US" b="1" dirty="0">
                <a:latin typeface="+mn-ea"/>
              </a:rPr>
              <a:t>自进化合成（</a:t>
            </a:r>
            <a:r>
              <a:rPr lang="en-US" altLang="zh-CN" b="1" dirty="0">
                <a:latin typeface="+mn-ea"/>
              </a:rPr>
              <a:t>TSS</a:t>
            </a:r>
            <a:r>
              <a:rPr lang="zh-CN" altLang="en-US" b="1" dirty="0">
                <a:latin typeface="+mn-ea"/>
              </a:rPr>
              <a:t>）：</a:t>
            </a:r>
            <a:r>
              <a:rPr lang="zh-CN" altLang="en-US" sz="1600" dirty="0">
                <a:latin typeface="+mn-ea"/>
              </a:rPr>
              <a:t>生成</a:t>
            </a:r>
            <a:r>
              <a:rPr lang="en-US" altLang="zh-CN" sz="1600" dirty="0">
                <a:latin typeface="+mn-ea"/>
              </a:rPr>
              <a:t>26,507</a:t>
            </a:r>
            <a:r>
              <a:rPr lang="zh-CN" altLang="en-US" sz="1600" dirty="0">
                <a:latin typeface="+mn-ea"/>
              </a:rPr>
              <a:t>个</a:t>
            </a:r>
            <a:r>
              <a:rPr lang="en-US" altLang="zh-CN" sz="1600" dirty="0">
                <a:latin typeface="+mn-ea"/>
              </a:rPr>
              <a:t>API</a:t>
            </a:r>
            <a:r>
              <a:rPr lang="zh-CN" altLang="en-US" sz="1600" dirty="0">
                <a:latin typeface="+mn-ea"/>
              </a:rPr>
              <a:t>。预训练数据提取</a:t>
            </a:r>
            <a:r>
              <a:rPr lang="en-US" altLang="zh-CN" sz="1600" dirty="0">
                <a:latin typeface="+mn-ea"/>
              </a:rPr>
              <a:t>API</a:t>
            </a:r>
            <a:r>
              <a:rPr lang="zh-CN" altLang="en-US" sz="1600" dirty="0">
                <a:latin typeface="+mn-ea"/>
              </a:rPr>
              <a:t>上下文树，递归自我进化增加</a:t>
            </a:r>
            <a:r>
              <a:rPr lang="en-US" altLang="zh-CN" sz="1600" dirty="0">
                <a:latin typeface="+mn-ea"/>
              </a:rPr>
              <a:t>API</a:t>
            </a:r>
            <a:r>
              <a:rPr lang="zh-CN" altLang="en-US" sz="1600" dirty="0">
                <a:latin typeface="+mn-ea"/>
              </a:rPr>
              <a:t>的</a:t>
            </a:r>
            <a:r>
              <a:rPr lang="zh-CN" altLang="en-US" sz="1600" b="1" dirty="0">
                <a:latin typeface="+mn-ea"/>
              </a:rPr>
              <a:t>多样性（工具、格式、对话）</a:t>
            </a:r>
            <a:r>
              <a:rPr lang="zh-CN" altLang="en-US" sz="1600" dirty="0">
                <a:latin typeface="+mn-ea"/>
              </a:rPr>
              <a:t>和</a:t>
            </a:r>
            <a:r>
              <a:rPr lang="zh-CN" altLang="en-US" sz="1600" b="1" dirty="0">
                <a:latin typeface="+mn-ea"/>
              </a:rPr>
              <a:t>复杂性</a:t>
            </a:r>
            <a:r>
              <a:rPr lang="zh-CN" altLang="en-US" sz="1600" dirty="0">
                <a:latin typeface="+mn-ea"/>
              </a:rPr>
              <a:t>。</a:t>
            </a:r>
          </a:p>
        </p:txBody>
      </p:sp>
      <p:pic>
        <p:nvPicPr>
          <p:cNvPr id="4" name="图片 3">
            <a:extLst>
              <a:ext uri="{FF2B5EF4-FFF2-40B4-BE49-F238E27FC236}">
                <a16:creationId xmlns:a16="http://schemas.microsoft.com/office/drawing/2014/main" id="{FEA2BC2E-2265-5095-88E3-EB078A9B3D30}"/>
              </a:ext>
            </a:extLst>
          </p:cNvPr>
          <p:cNvPicPr>
            <a:picLocks noChangeAspect="1"/>
          </p:cNvPicPr>
          <p:nvPr/>
        </p:nvPicPr>
        <p:blipFill>
          <a:blip r:embed="rId5"/>
          <a:stretch>
            <a:fillRect/>
          </a:stretch>
        </p:blipFill>
        <p:spPr>
          <a:xfrm>
            <a:off x="567267" y="1855372"/>
            <a:ext cx="11057466" cy="3861469"/>
          </a:xfrm>
          <a:prstGeom prst="rect">
            <a:avLst/>
          </a:prstGeom>
        </p:spPr>
      </p:pic>
      <p:sp>
        <p:nvSpPr>
          <p:cNvPr id="7" name="文本框 6">
            <a:extLst>
              <a:ext uri="{FF2B5EF4-FFF2-40B4-BE49-F238E27FC236}">
                <a16:creationId xmlns:a16="http://schemas.microsoft.com/office/drawing/2014/main" id="{7094D33A-B76F-2031-B6AD-A56FB9025BBF}"/>
              </a:ext>
            </a:extLst>
          </p:cNvPr>
          <p:cNvSpPr txBox="1"/>
          <p:nvPr/>
        </p:nvSpPr>
        <p:spPr>
          <a:xfrm>
            <a:off x="9144000" y="5716841"/>
            <a:ext cx="2768601" cy="954107"/>
          </a:xfrm>
          <a:prstGeom prst="rect">
            <a:avLst/>
          </a:prstGeom>
          <a:noFill/>
        </p:spPr>
        <p:txBody>
          <a:bodyPr wrap="square">
            <a:spAutoFit/>
          </a:bodyPr>
          <a:lstStyle/>
          <a:p>
            <a:r>
              <a:rPr lang="zh-CN" altLang="en-US" sz="1400" dirty="0"/>
              <a:t>多样性</a:t>
            </a:r>
            <a:r>
              <a:rPr lang="en-US" altLang="zh-CN" sz="1400" dirty="0"/>
              <a:t>indicator</a:t>
            </a:r>
            <a:r>
              <a:rPr lang="zh-CN" altLang="en-US" sz="1400" dirty="0"/>
              <a:t>：添加新功能或参数、包含额外约束、变更参数类型以及更新返回结果，以多样化生成的</a:t>
            </a:r>
            <a:r>
              <a:rPr lang="en-US" altLang="zh-CN" sz="1400" dirty="0"/>
              <a:t>API</a:t>
            </a:r>
            <a:r>
              <a:rPr lang="zh-CN" altLang="en-US" sz="1400" dirty="0"/>
              <a:t>。</a:t>
            </a:r>
          </a:p>
        </p:txBody>
      </p:sp>
      <p:sp>
        <p:nvSpPr>
          <p:cNvPr id="10" name="文本框 9">
            <a:extLst>
              <a:ext uri="{FF2B5EF4-FFF2-40B4-BE49-F238E27FC236}">
                <a16:creationId xmlns:a16="http://schemas.microsoft.com/office/drawing/2014/main" id="{71EDCB46-FD33-DC41-0F4D-95C4C7B03AA7}"/>
              </a:ext>
            </a:extLst>
          </p:cNvPr>
          <p:cNvSpPr txBox="1"/>
          <p:nvPr/>
        </p:nvSpPr>
        <p:spPr>
          <a:xfrm>
            <a:off x="5883505" y="5677885"/>
            <a:ext cx="2836334" cy="1169551"/>
          </a:xfrm>
          <a:prstGeom prst="rect">
            <a:avLst/>
          </a:prstGeom>
          <a:noFill/>
        </p:spPr>
        <p:txBody>
          <a:bodyPr wrap="square">
            <a:spAutoFit/>
          </a:bodyPr>
          <a:lstStyle/>
          <a:p>
            <a:pPr marL="342900" indent="-342900">
              <a:buFont typeface="+mj-lt"/>
              <a:buAutoNum type="arabicPeriod"/>
            </a:pPr>
            <a:r>
              <a:rPr lang="zh-CN" altLang="en-US" sz="1400" dirty="0"/>
              <a:t>复杂</a:t>
            </a:r>
            <a:r>
              <a:rPr lang="en-US" altLang="zh-CN" sz="1400" dirty="0"/>
              <a:t>API</a:t>
            </a:r>
            <a:r>
              <a:rPr lang="zh-CN" altLang="en-US" sz="1400" dirty="0"/>
              <a:t>覆盖更多节点，简单</a:t>
            </a:r>
            <a:r>
              <a:rPr lang="en-US" altLang="zh-CN" sz="1400" dirty="0"/>
              <a:t>API</a:t>
            </a:r>
            <a:r>
              <a:rPr lang="zh-CN" altLang="en-US" sz="1400" dirty="0"/>
              <a:t>可能仅包含一个子节点</a:t>
            </a:r>
          </a:p>
          <a:p>
            <a:pPr marL="342900" indent="-342900">
              <a:buFont typeface="+mj-lt"/>
              <a:buAutoNum type="arabicPeriod"/>
            </a:pPr>
            <a:r>
              <a:rPr lang="en-US" altLang="zh-CN" sz="1400" dirty="0"/>
              <a:t>LLM</a:t>
            </a:r>
            <a:r>
              <a:rPr lang="zh-CN" altLang="en-US" sz="1400" dirty="0"/>
              <a:t>根据</a:t>
            </a:r>
            <a:r>
              <a:rPr lang="en-US" altLang="zh-CN" sz="1400" dirty="0"/>
              <a:t>API</a:t>
            </a:r>
            <a:r>
              <a:rPr lang="zh-CN" altLang="en-US" sz="1400" dirty="0"/>
              <a:t>上下文树的抽样子树和一个</a:t>
            </a:r>
            <a:r>
              <a:rPr lang="en-US" altLang="zh-CN" sz="1400" dirty="0"/>
              <a:t>API</a:t>
            </a:r>
            <a:r>
              <a:rPr lang="zh-CN" altLang="en-US" sz="1400" dirty="0"/>
              <a:t>示例合成新</a:t>
            </a:r>
            <a:r>
              <a:rPr lang="en-US" altLang="zh-CN" sz="1400" dirty="0"/>
              <a:t>API</a:t>
            </a:r>
            <a:endParaRPr lang="zh-CN" altLang="en-US" sz="1400" dirty="0"/>
          </a:p>
        </p:txBody>
      </p:sp>
    </p:spTree>
    <p:extLst>
      <p:ext uri="{BB962C8B-B14F-4D97-AF65-F5344CB8AC3E}">
        <p14:creationId xmlns:p14="http://schemas.microsoft.com/office/powerpoint/2010/main" val="1535391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2B2E1-AD95-1F86-7976-5B6608FB96DC}"/>
            </a:ext>
          </a:extLst>
        </p:cNvPr>
        <p:cNvGrpSpPr/>
        <p:nvPr/>
      </p:nvGrpSpPr>
      <p:grpSpPr>
        <a:xfrm>
          <a:off x="0" y="0"/>
          <a:ext cx="0" cy="0"/>
          <a:chOff x="0" y="0"/>
          <a:chExt cx="0" cy="0"/>
        </a:xfrm>
      </p:grpSpPr>
      <p:pic>
        <p:nvPicPr>
          <p:cNvPr id="9" name="图片 8" descr="徽标, 公司名称&#10;&#10;描述已自动生成">
            <a:extLst>
              <a:ext uri="{FF2B5EF4-FFF2-40B4-BE49-F238E27FC236}">
                <a16:creationId xmlns:a16="http://schemas.microsoft.com/office/drawing/2014/main" id="{5F4A3D2F-C43A-4A3A-3B14-3C4837580CAD}"/>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a:extLst>
              <a:ext uri="{FF2B5EF4-FFF2-40B4-BE49-F238E27FC236}">
                <a16:creationId xmlns:a16="http://schemas.microsoft.com/office/drawing/2014/main" id="{ABA14288-66BE-30C0-A0F8-C689F97AE517}"/>
              </a:ext>
            </a:extLst>
          </p:cNvPr>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a:extLst>
              <a:ext uri="{FF2B5EF4-FFF2-40B4-BE49-F238E27FC236}">
                <a16:creationId xmlns:a16="http://schemas.microsoft.com/office/drawing/2014/main" id="{FE11B29D-4419-ABBD-AED2-6E59BE527002}"/>
              </a:ext>
            </a:extLst>
          </p:cNvPr>
          <p:cNvSpPr txBox="1"/>
          <p:nvPr/>
        </p:nvSpPr>
        <p:spPr>
          <a:xfrm>
            <a:off x="885633" y="731808"/>
            <a:ext cx="9995745" cy="461665"/>
          </a:xfrm>
          <a:prstGeom prst="rect">
            <a:avLst/>
          </a:prstGeom>
          <a:noFill/>
        </p:spPr>
        <p:txBody>
          <a:bodyPr wrap="square" rtlCol="0">
            <a:spAutoFit/>
          </a:bodyPr>
          <a:lstStyle/>
          <a:p>
            <a:pPr marL="342900" indent="-342900">
              <a:spcAft>
                <a:spcPts val="600"/>
              </a:spcAft>
              <a:buFont typeface="Wingdings" panose="05000000000000000000" pitchFamily="2" charset="2"/>
              <a:buChar char="p"/>
            </a:pPr>
            <a:r>
              <a:rPr kumimoji="1"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ToolACE</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Winning the Points of LLM Function Calling 2024-09</a:t>
            </a:r>
            <a:endParaRPr lang="zh-CN" altLang="en-US" sz="1600" b="1" dirty="0"/>
          </a:p>
        </p:txBody>
      </p:sp>
      <p:sp>
        <p:nvSpPr>
          <p:cNvPr id="18" name="文本框 17">
            <a:extLst>
              <a:ext uri="{FF2B5EF4-FFF2-40B4-BE49-F238E27FC236}">
                <a16:creationId xmlns:a16="http://schemas.microsoft.com/office/drawing/2014/main" id="{0C0E0F86-D9F5-F55C-6654-B16CA6D9EA3D}"/>
              </a:ext>
            </a:extLst>
          </p:cNvPr>
          <p:cNvSpPr txBox="1"/>
          <p:nvPr/>
        </p:nvSpPr>
        <p:spPr>
          <a:xfrm>
            <a:off x="885633" y="1266168"/>
            <a:ext cx="10420734" cy="634917"/>
          </a:xfrm>
          <a:prstGeom prst="rect">
            <a:avLst/>
          </a:prstGeom>
          <a:noFill/>
        </p:spPr>
        <p:txBody>
          <a:bodyPr wrap="square">
            <a:spAutoFit/>
          </a:bodyPr>
          <a:lstStyle/>
          <a:p>
            <a:pPr marL="285750" indent="-285750">
              <a:lnSpc>
                <a:spcPts val="2160"/>
              </a:lnSpc>
              <a:spcBef>
                <a:spcPts val="600"/>
              </a:spcBef>
              <a:spcAft>
                <a:spcPts val="600"/>
              </a:spcAft>
              <a:buFont typeface="Wingdings" panose="05000000000000000000" pitchFamily="2" charset="2"/>
              <a:buChar char="u"/>
            </a:pPr>
            <a:r>
              <a:rPr lang="zh-CN" altLang="en-US" b="1" dirty="0">
                <a:latin typeface="+mn-ea"/>
              </a:rPr>
              <a:t>多代理交互式对话框生成（</a:t>
            </a:r>
            <a:r>
              <a:rPr lang="en-US" altLang="zh-CN" b="1" dirty="0">
                <a:latin typeface="+mn-ea"/>
              </a:rPr>
              <a:t>MAI</a:t>
            </a:r>
            <a:r>
              <a:rPr lang="zh-CN" altLang="en-US" b="1" dirty="0">
                <a:latin typeface="+mn-ea"/>
              </a:rPr>
              <a:t>）：</a:t>
            </a:r>
            <a:r>
              <a:rPr lang="zh-CN" altLang="en-US" sz="1600" dirty="0">
                <a:latin typeface="+mn-ea"/>
              </a:rPr>
              <a:t>模拟真实场景。通过多个代理（用户、助手、工具）之间的相互作用来生成对话框。涵盖简单、并行、依赖函数调用以及非工具使用对话框多种类型。</a:t>
            </a:r>
          </a:p>
        </p:txBody>
      </p:sp>
      <p:pic>
        <p:nvPicPr>
          <p:cNvPr id="5" name="图片 4">
            <a:extLst>
              <a:ext uri="{FF2B5EF4-FFF2-40B4-BE49-F238E27FC236}">
                <a16:creationId xmlns:a16="http://schemas.microsoft.com/office/drawing/2014/main" id="{9464ABDE-CE55-ED43-C5B3-3B99DFF63B44}"/>
              </a:ext>
            </a:extLst>
          </p:cNvPr>
          <p:cNvPicPr>
            <a:picLocks noChangeAspect="1"/>
          </p:cNvPicPr>
          <p:nvPr/>
        </p:nvPicPr>
        <p:blipFill>
          <a:blip r:embed="rId5"/>
          <a:stretch>
            <a:fillRect/>
          </a:stretch>
        </p:blipFill>
        <p:spPr>
          <a:xfrm>
            <a:off x="450147" y="1973780"/>
            <a:ext cx="6979009" cy="4064209"/>
          </a:xfrm>
          <a:prstGeom prst="rect">
            <a:avLst/>
          </a:prstGeom>
        </p:spPr>
      </p:pic>
      <p:sp>
        <p:nvSpPr>
          <p:cNvPr id="13" name="文本框 12">
            <a:extLst>
              <a:ext uri="{FF2B5EF4-FFF2-40B4-BE49-F238E27FC236}">
                <a16:creationId xmlns:a16="http://schemas.microsoft.com/office/drawing/2014/main" id="{F828F883-D410-B577-31BC-20991676A05C}"/>
              </a:ext>
            </a:extLst>
          </p:cNvPr>
          <p:cNvSpPr txBox="1"/>
          <p:nvPr/>
        </p:nvSpPr>
        <p:spPr>
          <a:xfrm>
            <a:off x="7429156" y="2681392"/>
            <a:ext cx="4762844"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1. </a:t>
            </a:r>
            <a:r>
              <a:rPr lang="zh-CN" altLang="en-US" sz="1800" b="1" dirty="0"/>
              <a:t>初始化：</a:t>
            </a:r>
            <a:r>
              <a:rPr lang="zh-CN" altLang="en-US" sz="1600" dirty="0"/>
              <a:t>抽样生成</a:t>
            </a:r>
            <a:r>
              <a:rPr lang="en-US" altLang="zh-CN" sz="1600" dirty="0"/>
              <a:t>API</a:t>
            </a:r>
            <a:r>
              <a:rPr lang="zh-CN" altLang="en-US" sz="1600" dirty="0"/>
              <a:t>列表，定义目标轮次</a:t>
            </a:r>
            <a:r>
              <a:rPr lang="zh-CN" altLang="en-US" sz="1800" dirty="0"/>
              <a:t>。</a:t>
            </a:r>
            <a:br>
              <a:rPr lang="zh-CN" altLang="en-US" sz="1800" dirty="0"/>
            </a:br>
            <a:r>
              <a:rPr lang="en-US" altLang="zh-CN" sz="1800" dirty="0"/>
              <a:t>2</a:t>
            </a:r>
            <a:r>
              <a:rPr lang="en-US" altLang="zh-CN" sz="1800" b="1" dirty="0"/>
              <a:t>. </a:t>
            </a:r>
            <a:r>
              <a:rPr lang="zh-CN" altLang="en-US" sz="1800" b="1" dirty="0"/>
              <a:t>循环生成：</a:t>
            </a:r>
            <a:br>
              <a:rPr lang="zh-CN" altLang="en-US" sz="1800" dirty="0"/>
            </a:br>
            <a:r>
              <a:rPr lang="zh-CN" altLang="en-US" sz="1800" dirty="0"/>
              <a:t>   </a:t>
            </a:r>
            <a:r>
              <a:rPr lang="en-US" altLang="zh-CN" sz="1600" dirty="0"/>
              <a:t>- </a:t>
            </a:r>
            <a:r>
              <a:rPr lang="zh-CN" altLang="en-US" sz="1600" dirty="0"/>
              <a:t>抽样用户模板和风格。</a:t>
            </a:r>
            <a:br>
              <a:rPr lang="zh-CN" altLang="en-US" sz="1600" dirty="0"/>
            </a:br>
            <a:r>
              <a:rPr lang="zh-CN" altLang="en-US" sz="1600" dirty="0"/>
              <a:t>   </a:t>
            </a:r>
            <a:r>
              <a:rPr lang="en-US" altLang="zh-CN" sz="1600" dirty="0"/>
              <a:t>- </a:t>
            </a:r>
            <a:r>
              <a:rPr lang="zh-CN" altLang="en-US" sz="1600" dirty="0"/>
              <a:t>用户输入，助手响应。</a:t>
            </a:r>
            <a:br>
              <a:rPr lang="zh-CN" altLang="en-US" sz="1600" dirty="0"/>
            </a:br>
            <a:r>
              <a:rPr lang="zh-CN" altLang="en-US" sz="1600" dirty="0"/>
              <a:t>   </a:t>
            </a:r>
            <a:r>
              <a:rPr lang="en-US" altLang="zh-CN" sz="1600" dirty="0"/>
              <a:t>- </a:t>
            </a:r>
            <a:r>
              <a:rPr lang="zh-CN" altLang="en-US" sz="1600" dirty="0"/>
              <a:t>检查助手响应的一致性</a:t>
            </a:r>
            <a:br>
              <a:rPr lang="zh-CN" altLang="en-US" sz="1800" dirty="0"/>
            </a:br>
            <a:r>
              <a:rPr lang="en-US" altLang="zh-CN" sz="1800" dirty="0"/>
              <a:t>3. </a:t>
            </a:r>
            <a:r>
              <a:rPr lang="zh-CN" altLang="en-US" sz="1800" b="1" dirty="0"/>
              <a:t>工具调用</a:t>
            </a:r>
            <a:r>
              <a:rPr lang="zh-CN" altLang="en-US" dirty="0"/>
              <a:t>，</a:t>
            </a:r>
            <a:r>
              <a:rPr lang="zh-CN" altLang="en-US" sz="1600" dirty="0"/>
              <a:t>并更新对话内容</a:t>
            </a:r>
            <a:r>
              <a:rPr lang="zh-CN" altLang="en-US" sz="1800" dirty="0"/>
              <a:t>。</a:t>
            </a:r>
            <a:br>
              <a:rPr lang="zh-CN" altLang="en-US" sz="1800" dirty="0"/>
            </a:br>
            <a:r>
              <a:rPr lang="en-US" altLang="zh-CN" sz="1800" dirty="0"/>
              <a:t>4. </a:t>
            </a:r>
            <a:r>
              <a:rPr lang="zh-CN" altLang="en-US" sz="1800" b="1" dirty="0"/>
              <a:t>生成对话</a:t>
            </a:r>
            <a:r>
              <a:rPr lang="zh-CN" altLang="en-US" sz="1800" dirty="0"/>
              <a:t>：</a:t>
            </a:r>
            <a:r>
              <a:rPr lang="zh-CN" altLang="en-US" sz="1600" dirty="0"/>
              <a:t>迭代进行，多种格式。</a:t>
            </a:r>
            <a:br>
              <a:rPr lang="zh-CN" altLang="en-US" sz="1600" dirty="0"/>
            </a:br>
            <a:endParaRPr kumimoji="1" lang="en-US" altLang="zh-CN" sz="1800" dirty="0"/>
          </a:p>
        </p:txBody>
      </p:sp>
      <p:sp>
        <p:nvSpPr>
          <p:cNvPr id="19" name="文本框 18">
            <a:extLst>
              <a:ext uri="{FF2B5EF4-FFF2-40B4-BE49-F238E27FC236}">
                <a16:creationId xmlns:a16="http://schemas.microsoft.com/office/drawing/2014/main" id="{FDA38506-4737-479E-7E69-B1CC4352D348}"/>
              </a:ext>
            </a:extLst>
          </p:cNvPr>
          <p:cNvSpPr txBox="1"/>
          <p:nvPr/>
        </p:nvSpPr>
        <p:spPr>
          <a:xfrm>
            <a:off x="5837219" y="6097021"/>
            <a:ext cx="5044159" cy="646331"/>
          </a:xfrm>
          <a:prstGeom prst="rect">
            <a:avLst/>
          </a:prstGeom>
          <a:noFill/>
        </p:spPr>
        <p:txBody>
          <a:bodyPr wrap="square">
            <a:spAutoFit/>
          </a:bodyPr>
          <a:lstStyle/>
          <a:p>
            <a:r>
              <a:rPr lang="zh-CN" altLang="en-US" b="1" dirty="0"/>
              <a:t>形式化思维</a:t>
            </a:r>
            <a:r>
              <a:rPr lang="zh-CN" altLang="en-US" dirty="0"/>
              <a:t>增加推理能力：</a:t>
            </a:r>
            <a:r>
              <a:rPr lang="en-US" altLang="zh-CN" dirty="0"/>
              <a:t>1</a:t>
            </a:r>
            <a:r>
              <a:rPr lang="zh-CN" altLang="en-US" dirty="0"/>
              <a:t>）评估用户查询，</a:t>
            </a:r>
            <a:r>
              <a:rPr lang="en-US" altLang="zh-CN" dirty="0"/>
              <a:t>2</a:t>
            </a:r>
            <a:r>
              <a:rPr lang="zh-CN" altLang="en-US" dirty="0"/>
              <a:t>）评估工具需求，</a:t>
            </a:r>
            <a:r>
              <a:rPr lang="en-US" altLang="zh-CN" dirty="0"/>
              <a:t>3</a:t>
            </a:r>
            <a:r>
              <a:rPr lang="zh-CN" altLang="en-US" dirty="0"/>
              <a:t>）确保提供所有必需的参数。</a:t>
            </a:r>
          </a:p>
        </p:txBody>
      </p:sp>
    </p:spTree>
    <p:extLst>
      <p:ext uri="{BB962C8B-B14F-4D97-AF65-F5344CB8AC3E}">
        <p14:creationId xmlns:p14="http://schemas.microsoft.com/office/powerpoint/2010/main" val="1442927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749E0-D690-882B-A31C-365217007BE7}"/>
            </a:ext>
          </a:extLst>
        </p:cNvPr>
        <p:cNvGrpSpPr/>
        <p:nvPr/>
      </p:nvGrpSpPr>
      <p:grpSpPr>
        <a:xfrm>
          <a:off x="0" y="0"/>
          <a:ext cx="0" cy="0"/>
          <a:chOff x="0" y="0"/>
          <a:chExt cx="0" cy="0"/>
        </a:xfrm>
      </p:grpSpPr>
      <p:pic>
        <p:nvPicPr>
          <p:cNvPr id="9" name="图片 8" descr="徽标, 公司名称&#10;&#10;描述已自动生成">
            <a:extLst>
              <a:ext uri="{FF2B5EF4-FFF2-40B4-BE49-F238E27FC236}">
                <a16:creationId xmlns:a16="http://schemas.microsoft.com/office/drawing/2014/main" id="{B92D4EDC-A731-E114-456A-95E9BB1F663F}"/>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a:extLst>
              <a:ext uri="{FF2B5EF4-FFF2-40B4-BE49-F238E27FC236}">
                <a16:creationId xmlns:a16="http://schemas.microsoft.com/office/drawing/2014/main" id="{F6AC805A-C652-79A9-8C51-6A57F90125B9}"/>
              </a:ext>
            </a:extLst>
          </p:cNvPr>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a:extLst>
              <a:ext uri="{FF2B5EF4-FFF2-40B4-BE49-F238E27FC236}">
                <a16:creationId xmlns:a16="http://schemas.microsoft.com/office/drawing/2014/main" id="{6440284F-414F-D594-3F66-8C3613BF6E46}"/>
              </a:ext>
            </a:extLst>
          </p:cNvPr>
          <p:cNvSpPr txBox="1"/>
          <p:nvPr/>
        </p:nvSpPr>
        <p:spPr>
          <a:xfrm>
            <a:off x="885633" y="731808"/>
            <a:ext cx="9995745" cy="461665"/>
          </a:xfrm>
          <a:prstGeom prst="rect">
            <a:avLst/>
          </a:prstGeom>
          <a:noFill/>
        </p:spPr>
        <p:txBody>
          <a:bodyPr wrap="square" rtlCol="0">
            <a:spAutoFit/>
          </a:bodyPr>
          <a:lstStyle/>
          <a:p>
            <a:pPr marL="342900" indent="-342900">
              <a:spcAft>
                <a:spcPts val="600"/>
              </a:spcAft>
              <a:buFont typeface="Wingdings" panose="05000000000000000000" pitchFamily="2" charset="2"/>
              <a:buChar char="p"/>
            </a:pPr>
            <a:r>
              <a:rPr kumimoji="1"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ToolACE</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Winning the Points of LLM Function Calling 2024-09</a:t>
            </a:r>
            <a:endParaRPr lang="zh-CN" altLang="en-US" sz="1600" b="1" dirty="0"/>
          </a:p>
        </p:txBody>
      </p:sp>
      <p:sp>
        <p:nvSpPr>
          <p:cNvPr id="7" name="文本框 6">
            <a:extLst>
              <a:ext uri="{FF2B5EF4-FFF2-40B4-BE49-F238E27FC236}">
                <a16:creationId xmlns:a16="http://schemas.microsoft.com/office/drawing/2014/main" id="{0CA4AEF5-D7B3-4DBA-EAB5-B437184ABF13}"/>
              </a:ext>
            </a:extLst>
          </p:cNvPr>
          <p:cNvSpPr txBox="1"/>
          <p:nvPr/>
        </p:nvSpPr>
        <p:spPr>
          <a:xfrm>
            <a:off x="822250" y="1236503"/>
            <a:ext cx="10717619" cy="929678"/>
          </a:xfrm>
          <a:prstGeom prst="rect">
            <a:avLst/>
          </a:prstGeom>
          <a:noFill/>
        </p:spPr>
        <p:txBody>
          <a:bodyPr wrap="square">
            <a:spAutoFit/>
          </a:bodyPr>
          <a:lstStyle/>
          <a:p>
            <a:pPr marL="285750" indent="-285750">
              <a:lnSpc>
                <a:spcPts val="2160"/>
              </a:lnSpc>
              <a:buFont typeface="Wingdings" panose="05000000000000000000" pitchFamily="2" charset="2"/>
              <a:buChar char="u"/>
            </a:pPr>
            <a:r>
              <a:rPr lang="zh-CN" altLang="en-US" sz="1800" b="1" dirty="0"/>
              <a:t>数据集</a:t>
            </a:r>
            <a:r>
              <a:rPr lang="zh-CN" altLang="en-US" sz="1800" dirty="0"/>
              <a:t>：</a:t>
            </a:r>
            <a:r>
              <a:rPr lang="en-US" altLang="zh-CN" sz="1800" dirty="0" err="1"/>
              <a:t>ToolACE</a:t>
            </a:r>
            <a:r>
              <a:rPr lang="en-US" altLang="zh-CN" sz="1800" dirty="0"/>
              <a:t>, </a:t>
            </a:r>
            <a:r>
              <a:rPr lang="zh-CN" altLang="en-US" sz="1800" dirty="0"/>
              <a:t>模型：基于</a:t>
            </a:r>
            <a:r>
              <a:rPr lang="en-US" altLang="zh-CN" sz="1800" b="1" dirty="0"/>
              <a:t>LLaMA-3.1-8B-Instruc</a:t>
            </a:r>
            <a:r>
              <a:rPr lang="en-US" altLang="zh-CN" sz="1800" dirty="0"/>
              <a:t>t</a:t>
            </a:r>
            <a:endParaRPr lang="en-US" altLang="zh-CN" dirty="0"/>
          </a:p>
          <a:p>
            <a:pPr marL="285750" indent="-285750">
              <a:lnSpc>
                <a:spcPts val="2160"/>
              </a:lnSpc>
              <a:buFont typeface="Wingdings" panose="05000000000000000000" pitchFamily="2" charset="2"/>
              <a:buChar char="u"/>
            </a:pPr>
            <a:r>
              <a:rPr lang="zh-CN" altLang="en-US" sz="1800" b="1" dirty="0"/>
              <a:t>指标</a:t>
            </a:r>
            <a:r>
              <a:rPr lang="en-US" altLang="zh-CN" sz="1800" dirty="0"/>
              <a:t>general ability (MMLU ), coding (</a:t>
            </a:r>
            <a:r>
              <a:rPr lang="en-US" altLang="zh-CN" sz="1800" dirty="0" err="1"/>
              <a:t>HumanEval</a:t>
            </a:r>
            <a:r>
              <a:rPr lang="en-US" altLang="zh-CN" sz="1800" dirty="0"/>
              <a:t> ), mathematics (GSM8K), reasoning (</a:t>
            </a:r>
            <a:r>
              <a:rPr lang="en-US" altLang="zh-CN" sz="1800" dirty="0" err="1"/>
              <a:t>CommonSenseQA</a:t>
            </a:r>
            <a:r>
              <a:rPr lang="en-US" altLang="zh-CN" sz="1800" dirty="0"/>
              <a:t> ), and </a:t>
            </a:r>
            <a:r>
              <a:rPr lang="en-US" altLang="zh-CN" sz="1800" b="1" dirty="0"/>
              <a:t>functional calling (BFCL)</a:t>
            </a:r>
            <a:endParaRPr lang="zh-CN" altLang="en-US" sz="1800" b="1" dirty="0"/>
          </a:p>
        </p:txBody>
      </p:sp>
      <p:pic>
        <p:nvPicPr>
          <p:cNvPr id="10" name="图片 9">
            <a:extLst>
              <a:ext uri="{FF2B5EF4-FFF2-40B4-BE49-F238E27FC236}">
                <a16:creationId xmlns:a16="http://schemas.microsoft.com/office/drawing/2014/main" id="{422AC270-3B3B-BE2F-FD01-BA7A8AED6167}"/>
              </a:ext>
            </a:extLst>
          </p:cNvPr>
          <p:cNvPicPr>
            <a:picLocks noChangeAspect="1"/>
          </p:cNvPicPr>
          <p:nvPr/>
        </p:nvPicPr>
        <p:blipFill>
          <a:blip r:embed="rId5"/>
          <a:stretch>
            <a:fillRect/>
          </a:stretch>
        </p:blipFill>
        <p:spPr>
          <a:xfrm>
            <a:off x="72715" y="2463546"/>
            <a:ext cx="12046569" cy="3372023"/>
          </a:xfrm>
          <a:prstGeom prst="rect">
            <a:avLst/>
          </a:prstGeom>
        </p:spPr>
      </p:pic>
      <p:sp>
        <p:nvSpPr>
          <p:cNvPr id="15" name="文本框 14">
            <a:extLst>
              <a:ext uri="{FF2B5EF4-FFF2-40B4-BE49-F238E27FC236}">
                <a16:creationId xmlns:a16="http://schemas.microsoft.com/office/drawing/2014/main" id="{2D93EBE2-EB56-DD6B-BFC4-CEE80C59FF61}"/>
              </a:ext>
            </a:extLst>
          </p:cNvPr>
          <p:cNvSpPr txBox="1"/>
          <p:nvPr/>
        </p:nvSpPr>
        <p:spPr>
          <a:xfrm>
            <a:off x="6096000" y="4352757"/>
            <a:ext cx="6096000" cy="646331"/>
          </a:xfrm>
          <a:prstGeom prst="rect">
            <a:avLst/>
          </a:prstGeom>
          <a:noFill/>
        </p:spPr>
        <p:txBody>
          <a:bodyPr wrap="square">
            <a:spAutoFit/>
          </a:bodyPr>
          <a:lstStyle/>
          <a:p>
            <a:r>
              <a:rPr kumimoji="1" lang="zh-CN" altLang="en-US" sz="1800" b="1" dirty="0"/>
              <a:t>一段模拟患者与</a:t>
            </a:r>
            <a:r>
              <a:rPr kumimoji="1" lang="en-US" altLang="zh-CN" sz="1800" b="1" dirty="0"/>
              <a:t>AI</a:t>
            </a:r>
            <a:r>
              <a:rPr kumimoji="1" lang="zh-CN" altLang="en-US" sz="1800" b="1" dirty="0"/>
              <a:t>助理之间的对话数据，</a:t>
            </a:r>
            <a:r>
              <a:rPr kumimoji="1" lang="en-US" altLang="zh-CN" sz="1800" b="1" dirty="0"/>
              <a:t>AI</a:t>
            </a:r>
            <a:r>
              <a:rPr kumimoji="1" lang="zh-CN" altLang="en-US" sz="1800" b="1" dirty="0"/>
              <a:t>助理使用了一个虚构的医学诊断工具和一个预约安排工具。</a:t>
            </a:r>
            <a:endParaRPr lang="zh-CN" altLang="en-US" b="1" dirty="0"/>
          </a:p>
        </p:txBody>
      </p:sp>
      <p:sp>
        <p:nvSpPr>
          <p:cNvPr id="17" name="文本框 16">
            <a:extLst>
              <a:ext uri="{FF2B5EF4-FFF2-40B4-BE49-F238E27FC236}">
                <a16:creationId xmlns:a16="http://schemas.microsoft.com/office/drawing/2014/main" id="{017D24E6-91A3-8492-E328-A30D7D7E10FB}"/>
              </a:ext>
            </a:extLst>
          </p:cNvPr>
          <p:cNvSpPr txBox="1"/>
          <p:nvPr/>
        </p:nvSpPr>
        <p:spPr>
          <a:xfrm>
            <a:off x="1997088" y="5835569"/>
            <a:ext cx="1362800" cy="369332"/>
          </a:xfrm>
          <a:prstGeom prst="rect">
            <a:avLst/>
          </a:prstGeom>
          <a:noFill/>
        </p:spPr>
        <p:txBody>
          <a:bodyPr wrap="square">
            <a:spAutoFit/>
          </a:bodyPr>
          <a:lstStyle/>
          <a:p>
            <a:r>
              <a:rPr kumimoji="1" lang="en-US" altLang="zh-CN" sz="1800" b="1" dirty="0"/>
              <a:t>Tool list</a:t>
            </a:r>
            <a:endParaRPr lang="zh-CN" altLang="en-US" b="1" dirty="0"/>
          </a:p>
        </p:txBody>
      </p:sp>
    </p:spTree>
    <p:extLst>
      <p:ext uri="{BB962C8B-B14F-4D97-AF65-F5344CB8AC3E}">
        <p14:creationId xmlns:p14="http://schemas.microsoft.com/office/powerpoint/2010/main" val="899386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CEAC2-9DF3-99E0-6070-2E7CB88E5EBD}"/>
            </a:ext>
          </a:extLst>
        </p:cNvPr>
        <p:cNvGrpSpPr/>
        <p:nvPr/>
      </p:nvGrpSpPr>
      <p:grpSpPr>
        <a:xfrm>
          <a:off x="0" y="0"/>
          <a:ext cx="0" cy="0"/>
          <a:chOff x="0" y="0"/>
          <a:chExt cx="0" cy="0"/>
        </a:xfrm>
      </p:grpSpPr>
      <p:pic>
        <p:nvPicPr>
          <p:cNvPr id="2" name="图片 1" descr="徽标, 公司名称&#10;&#10;描述已自动生成">
            <a:extLst>
              <a:ext uri="{FF2B5EF4-FFF2-40B4-BE49-F238E27FC236}">
                <a16:creationId xmlns:a16="http://schemas.microsoft.com/office/drawing/2014/main" id="{331E54E0-94E0-5606-5CED-ABB19785D381}"/>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pic>
        <p:nvPicPr>
          <p:cNvPr id="1026" name="Picture 2" descr="Flowchart on how we evaluate the models">
            <a:extLst>
              <a:ext uri="{FF2B5EF4-FFF2-40B4-BE49-F238E27FC236}">
                <a16:creationId xmlns:a16="http://schemas.microsoft.com/office/drawing/2014/main" id="{EA57A8F7-3CF0-1F04-9523-78F3FF1C6C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463" y="1161339"/>
            <a:ext cx="10661073" cy="5509609"/>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9108259-2DEA-7824-2DCB-EBE02FA3BB60}"/>
              </a:ext>
            </a:extLst>
          </p:cNvPr>
          <p:cNvSpPr txBox="1"/>
          <p:nvPr/>
        </p:nvSpPr>
        <p:spPr>
          <a:xfrm>
            <a:off x="741218" y="813773"/>
            <a:ext cx="9421091" cy="369332"/>
          </a:xfrm>
          <a:prstGeom prst="rect">
            <a:avLst/>
          </a:prstGeom>
          <a:noFill/>
        </p:spPr>
        <p:txBody>
          <a:bodyPr wrap="square">
            <a:spAutoFit/>
          </a:bodyPr>
          <a:lstStyle/>
          <a:p>
            <a:pPr marL="342900" indent="-342900">
              <a:buFont typeface="+mj-lt"/>
              <a:buAutoNum type="arabicPeriod"/>
            </a:pPr>
            <a:r>
              <a:rPr lang="en-US" altLang="zh-CN" b="1" dirty="0"/>
              <a:t>AST</a:t>
            </a:r>
            <a:r>
              <a:rPr lang="zh-CN" altLang="en-US" b="1" dirty="0"/>
              <a:t>逐步评估</a:t>
            </a:r>
            <a:r>
              <a:rPr lang="zh-CN" altLang="en-US" dirty="0"/>
              <a:t>：侧重于将单个模型输出函数与其函数文档和可能的答案进行比较</a:t>
            </a:r>
          </a:p>
        </p:txBody>
      </p:sp>
      <p:sp>
        <p:nvSpPr>
          <p:cNvPr id="11" name="文本框 10">
            <a:extLst>
              <a:ext uri="{FF2B5EF4-FFF2-40B4-BE49-F238E27FC236}">
                <a16:creationId xmlns:a16="http://schemas.microsoft.com/office/drawing/2014/main" id="{1AB9CA5F-4935-0A1D-E2BE-D9758929186A}"/>
              </a:ext>
            </a:extLst>
          </p:cNvPr>
          <p:cNvSpPr txBox="1"/>
          <p:nvPr/>
        </p:nvSpPr>
        <p:spPr>
          <a:xfrm>
            <a:off x="3236556" y="285785"/>
            <a:ext cx="6096000" cy="400110"/>
          </a:xfrm>
          <a:prstGeom prst="rect">
            <a:avLst/>
          </a:prstGeom>
          <a:noFill/>
        </p:spPr>
        <p:txBody>
          <a:bodyPr wrap="square">
            <a:spAutoFit/>
          </a:bodyPr>
          <a:lstStyle/>
          <a:p>
            <a:pPr algn="l"/>
            <a:r>
              <a:rPr lang="en-US" altLang="zh-CN" sz="2000" b="1" i="0" dirty="0">
                <a:solidFill>
                  <a:srgbClr val="313437"/>
                </a:solidFill>
                <a:effectLst/>
                <a:latin typeface="Arial" panose="020B0604020202020204" pitchFamily="34" charset="0"/>
                <a:hlinkClick r:id="rId6"/>
              </a:rPr>
              <a:t>Abstract Syntax Tree (AST) Evaluation</a:t>
            </a:r>
            <a:endParaRPr lang="en-US" altLang="zh-CN" sz="2000" b="1" i="0" dirty="0">
              <a:solidFill>
                <a:srgbClr val="313437"/>
              </a:solidFill>
              <a:effectLst/>
              <a:latin typeface="Arial" panose="020B0604020202020204" pitchFamily="34" charset="0"/>
            </a:endParaRPr>
          </a:p>
        </p:txBody>
      </p:sp>
      <p:sp>
        <p:nvSpPr>
          <p:cNvPr id="3" name="文本框 2">
            <a:extLst>
              <a:ext uri="{FF2B5EF4-FFF2-40B4-BE49-F238E27FC236}">
                <a16:creationId xmlns:a16="http://schemas.microsoft.com/office/drawing/2014/main" id="{D63F3AA6-C51F-E55F-CCF2-13634F672512}"/>
              </a:ext>
            </a:extLst>
          </p:cNvPr>
          <p:cNvSpPr txBox="1"/>
          <p:nvPr/>
        </p:nvSpPr>
        <p:spPr>
          <a:xfrm>
            <a:off x="124691" y="241646"/>
            <a:ext cx="3198311" cy="477054"/>
          </a:xfrm>
          <a:prstGeom prst="rect">
            <a:avLst/>
          </a:prstGeom>
          <a:noFill/>
        </p:spPr>
        <p:txBody>
          <a:bodyPr wrap="none" rtlCol="0">
            <a:spAutoFit/>
          </a:bodyPr>
          <a:lstStyle/>
          <a:p>
            <a:pPr marL="342900" indent="-342900">
              <a:buFont typeface="Wingdings" panose="05000000000000000000" pitchFamily="2" charset="2"/>
              <a:buChar char="u"/>
            </a:pPr>
            <a:r>
              <a:rPr lang="zh-CN" altLang="en-US" sz="2500" b="1" spc="100" dirty="0">
                <a:solidFill>
                  <a:srgbClr val="011F3D"/>
                </a:solidFill>
                <a:latin typeface="+mj-lt"/>
                <a:ea typeface="+mj-ea"/>
              </a:rPr>
              <a:t>伯克利排行榜指标</a:t>
            </a:r>
          </a:p>
        </p:txBody>
      </p:sp>
    </p:spTree>
    <p:extLst>
      <p:ext uri="{BB962C8B-B14F-4D97-AF65-F5344CB8AC3E}">
        <p14:creationId xmlns:p14="http://schemas.microsoft.com/office/powerpoint/2010/main" val="3988068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0356F-A86C-921A-0764-D309B0FA1883}"/>
            </a:ext>
          </a:extLst>
        </p:cNvPr>
        <p:cNvGrpSpPr/>
        <p:nvPr/>
      </p:nvGrpSpPr>
      <p:grpSpPr>
        <a:xfrm>
          <a:off x="0" y="0"/>
          <a:ext cx="0" cy="0"/>
          <a:chOff x="0" y="0"/>
          <a:chExt cx="0" cy="0"/>
        </a:xfrm>
      </p:grpSpPr>
      <p:pic>
        <p:nvPicPr>
          <p:cNvPr id="2" name="图片 1" descr="徽标, 公司名称&#10;&#10;描述已自动生成">
            <a:extLst>
              <a:ext uri="{FF2B5EF4-FFF2-40B4-BE49-F238E27FC236}">
                <a16:creationId xmlns:a16="http://schemas.microsoft.com/office/drawing/2014/main" id="{A8D0FBAF-D7CF-3FFA-4A57-2A66310A8875}"/>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11" name="文本框 10">
            <a:extLst>
              <a:ext uri="{FF2B5EF4-FFF2-40B4-BE49-F238E27FC236}">
                <a16:creationId xmlns:a16="http://schemas.microsoft.com/office/drawing/2014/main" id="{7ED75172-640B-7DA6-0C18-F0D05C8162B4}"/>
              </a:ext>
            </a:extLst>
          </p:cNvPr>
          <p:cNvSpPr txBox="1"/>
          <p:nvPr/>
        </p:nvSpPr>
        <p:spPr>
          <a:xfrm>
            <a:off x="3394364" y="318590"/>
            <a:ext cx="6096000" cy="400110"/>
          </a:xfrm>
          <a:prstGeom prst="rect">
            <a:avLst/>
          </a:prstGeom>
          <a:noFill/>
        </p:spPr>
        <p:txBody>
          <a:bodyPr wrap="square">
            <a:spAutoFit/>
          </a:bodyPr>
          <a:lstStyle/>
          <a:p>
            <a:pPr algn="l"/>
            <a:r>
              <a:rPr lang="en-US" altLang="zh-CN" sz="2000" b="1" i="0" dirty="0">
                <a:solidFill>
                  <a:srgbClr val="313437"/>
                </a:solidFill>
                <a:effectLst/>
                <a:latin typeface="Arial" panose="020B0604020202020204" pitchFamily="34" charset="0"/>
              </a:rPr>
              <a:t>Executable Function Evaluation</a:t>
            </a:r>
          </a:p>
        </p:txBody>
      </p:sp>
      <p:sp>
        <p:nvSpPr>
          <p:cNvPr id="4" name="文本框 3">
            <a:extLst>
              <a:ext uri="{FF2B5EF4-FFF2-40B4-BE49-F238E27FC236}">
                <a16:creationId xmlns:a16="http://schemas.microsoft.com/office/drawing/2014/main" id="{AEF9E6D2-082F-CB3D-89BE-0D45BBBC242A}"/>
              </a:ext>
            </a:extLst>
          </p:cNvPr>
          <p:cNvSpPr txBox="1"/>
          <p:nvPr/>
        </p:nvSpPr>
        <p:spPr>
          <a:xfrm>
            <a:off x="630381" y="855349"/>
            <a:ext cx="9705109" cy="369332"/>
          </a:xfrm>
          <a:prstGeom prst="rect">
            <a:avLst/>
          </a:prstGeom>
          <a:noFill/>
        </p:spPr>
        <p:txBody>
          <a:bodyPr wrap="square">
            <a:spAutoFit/>
          </a:bodyPr>
          <a:lstStyle/>
          <a:p>
            <a:pPr marL="342900" indent="-342900">
              <a:buFont typeface="+mj-lt"/>
              <a:buAutoNum type="arabicPeriod" startAt="2"/>
            </a:pPr>
            <a:r>
              <a:rPr lang="en-US" altLang="zh-CN" b="1" dirty="0"/>
              <a:t>Exec</a:t>
            </a:r>
            <a:r>
              <a:rPr lang="zh-CN" altLang="en-US" b="1" dirty="0"/>
              <a:t>指标</a:t>
            </a:r>
            <a:r>
              <a:rPr lang="zh-CN" altLang="en-US" dirty="0"/>
              <a:t>，执行生成的API调用来检查响应的正确性。两种类型：</a:t>
            </a:r>
          </a:p>
        </p:txBody>
      </p:sp>
      <p:sp>
        <p:nvSpPr>
          <p:cNvPr id="6" name="文本框 5">
            <a:extLst>
              <a:ext uri="{FF2B5EF4-FFF2-40B4-BE49-F238E27FC236}">
                <a16:creationId xmlns:a16="http://schemas.microsoft.com/office/drawing/2014/main" id="{B815B362-877F-F1A6-D386-F91BF24BB0D1}"/>
              </a:ext>
            </a:extLst>
          </p:cNvPr>
          <p:cNvSpPr txBox="1"/>
          <p:nvPr/>
        </p:nvSpPr>
        <p:spPr>
          <a:xfrm>
            <a:off x="979204" y="1361330"/>
            <a:ext cx="9538855" cy="4418967"/>
          </a:xfrm>
          <a:prstGeom prst="rect">
            <a:avLst/>
          </a:prstGeom>
          <a:noFill/>
        </p:spPr>
        <p:txBody>
          <a:bodyPr wrap="square">
            <a:spAutoFit/>
          </a:bodyPr>
          <a:lstStyle/>
          <a:p>
            <a:pPr marL="342900" indent="-342900">
              <a:buFont typeface="+mj-lt"/>
              <a:buAutoNum type="arabicPeriod"/>
            </a:pPr>
            <a:r>
              <a:rPr lang="en-US" altLang="zh-CN" sz="2000" b="1" dirty="0"/>
              <a:t>Non-REST:  </a:t>
            </a:r>
            <a:r>
              <a:rPr lang="zh-CN" altLang="en-US" sz="1600" dirty="0"/>
              <a:t>运行指定的函数并检查其输出。评估标准</a:t>
            </a:r>
            <a:endParaRPr lang="en-US" altLang="zh-CN" dirty="0"/>
          </a:p>
          <a:p>
            <a:pPr marL="285750" indent="-285750">
              <a:lnSpc>
                <a:spcPct val="150000"/>
              </a:lnSpc>
              <a:buFont typeface="Arial" panose="020B0604020202020204" pitchFamily="34" charset="0"/>
              <a:buChar char="•"/>
            </a:pPr>
            <a:r>
              <a:rPr lang="zh-CN" altLang="en-US" b="1" dirty="0"/>
              <a:t>精确匹配</a:t>
            </a:r>
            <a:r>
              <a:rPr lang="zh-CN" altLang="en-US" dirty="0"/>
              <a:t>：</a:t>
            </a:r>
            <a:r>
              <a:rPr lang="zh-CN" altLang="en-US" sz="1600" dirty="0"/>
              <a:t>输出必须与预期结果完全匹配。</a:t>
            </a:r>
            <a:endParaRPr lang="en-US" altLang="zh-CN" sz="1600" dirty="0"/>
          </a:p>
          <a:p>
            <a:pPr marL="285750" indent="-285750">
              <a:lnSpc>
                <a:spcPct val="150000"/>
              </a:lnSpc>
              <a:buFont typeface="Arial" panose="020B0604020202020204" pitchFamily="34" charset="0"/>
              <a:buChar char="•"/>
            </a:pPr>
            <a:r>
              <a:rPr lang="zh-CN" altLang="en-US" b="1" dirty="0"/>
              <a:t>实时匹配：</a:t>
            </a:r>
            <a:r>
              <a:rPr lang="zh-CN" altLang="en-US" sz="1600" dirty="0"/>
              <a:t>一种较为宽松的精确匹配形式，仅适用于数值执行结果，执行结果必须在预期结果的一定</a:t>
            </a:r>
            <a:r>
              <a:rPr lang="zh-CN" altLang="en-US" sz="1600" b="1" dirty="0"/>
              <a:t>百分比阈值</a:t>
            </a:r>
            <a:r>
              <a:rPr lang="zh-CN" altLang="en-US" sz="1600" dirty="0"/>
              <a:t>（20%）内，以适应API响应的实时更新。</a:t>
            </a:r>
            <a:endParaRPr lang="en-US" altLang="zh-CN" sz="1600" dirty="0"/>
          </a:p>
          <a:p>
            <a:pPr marL="285750" indent="-285750">
              <a:lnSpc>
                <a:spcPct val="150000"/>
              </a:lnSpc>
              <a:buFont typeface="Arial" panose="020B0604020202020204" pitchFamily="34" charset="0"/>
              <a:buChar char="•"/>
            </a:pPr>
            <a:r>
              <a:rPr lang="zh-CN" altLang="en-US" b="1" dirty="0"/>
              <a:t>结构匹配：</a:t>
            </a:r>
            <a:r>
              <a:rPr lang="zh-CN" altLang="en-US" sz="1600" dirty="0"/>
              <a:t>输出必须与预期的数据类型匹配。（例如，如果预期类型是一个列表，那么[1, 2, 3]和[1.5, 2.4, 6]都是可以接受的。）</a:t>
            </a:r>
            <a:endParaRPr lang="en-US" altLang="zh-CN" sz="1600" dirty="0"/>
          </a:p>
          <a:p>
            <a:pPr>
              <a:lnSpc>
                <a:spcPct val="150000"/>
              </a:lnSpc>
            </a:pPr>
            <a:endParaRPr lang="en-US" altLang="zh-CN" sz="1600" dirty="0"/>
          </a:p>
          <a:p>
            <a:pPr marL="342900" indent="-342900">
              <a:lnSpc>
                <a:spcPct val="150000"/>
              </a:lnSpc>
              <a:buFont typeface="+mj-lt"/>
              <a:buAutoNum type="arabicPeriod" startAt="2"/>
            </a:pPr>
            <a:r>
              <a:rPr lang="zh-CN" altLang="en-US" sz="2000" b="1" dirty="0"/>
              <a:t>REST：</a:t>
            </a:r>
            <a:r>
              <a:rPr lang="zh-CN" altLang="en-US" sz="1600" dirty="0"/>
              <a:t>执行API调用并评估：</a:t>
            </a:r>
            <a:endParaRPr lang="en-US" altLang="zh-CN" sz="1600" dirty="0"/>
          </a:p>
          <a:p>
            <a:pPr marL="285750" indent="-285750">
              <a:lnSpc>
                <a:spcPct val="150000"/>
              </a:lnSpc>
              <a:buFont typeface="Arial" panose="020B0604020202020204" pitchFamily="34" charset="0"/>
              <a:buChar char="•"/>
            </a:pPr>
            <a:r>
              <a:rPr lang="zh-CN" altLang="en-US" b="1" dirty="0"/>
              <a:t>有效执行：</a:t>
            </a:r>
            <a:r>
              <a:rPr lang="zh-CN" altLang="en-US" sz="1600" dirty="0"/>
              <a:t>评估API调用执行的成功。</a:t>
            </a:r>
            <a:endParaRPr lang="en-US" altLang="zh-CN" sz="1600" dirty="0"/>
          </a:p>
          <a:p>
            <a:pPr marL="285750" indent="-285750">
              <a:lnSpc>
                <a:spcPct val="150000"/>
              </a:lnSpc>
              <a:buFont typeface="Arial" panose="020B0604020202020204" pitchFamily="34" charset="0"/>
              <a:buChar char="•"/>
            </a:pPr>
            <a:r>
              <a:rPr lang="zh-CN" altLang="en-US" b="1" dirty="0"/>
              <a:t>响应类型准确性：</a:t>
            </a:r>
            <a:r>
              <a:rPr lang="zh-CN" altLang="en-US" sz="1600" dirty="0"/>
              <a:t>确保API响应与预期结构匹配（例如，JSON对象列表）</a:t>
            </a:r>
            <a:endParaRPr lang="en-US" altLang="zh-CN" sz="1600" dirty="0"/>
          </a:p>
          <a:p>
            <a:pPr marL="285750" indent="-285750">
              <a:lnSpc>
                <a:spcPct val="150000"/>
              </a:lnSpc>
              <a:buFont typeface="Arial" panose="020B0604020202020204" pitchFamily="34" charset="0"/>
              <a:buChar char="•"/>
            </a:pPr>
            <a:r>
              <a:rPr lang="zh-CN" altLang="en-US" b="1" dirty="0"/>
              <a:t>JSON键一致性：</a:t>
            </a:r>
            <a:r>
              <a:rPr lang="zh-CN" altLang="en-US" sz="1600" dirty="0"/>
              <a:t>检查生成的响应和预期响应之间JSON键集的一致性。</a:t>
            </a:r>
            <a:endParaRPr lang="zh-CN" altLang="en-US" dirty="0"/>
          </a:p>
        </p:txBody>
      </p:sp>
      <p:sp>
        <p:nvSpPr>
          <p:cNvPr id="3" name="文本框 2">
            <a:extLst>
              <a:ext uri="{FF2B5EF4-FFF2-40B4-BE49-F238E27FC236}">
                <a16:creationId xmlns:a16="http://schemas.microsoft.com/office/drawing/2014/main" id="{149B1469-DA96-D7A7-9A28-030A0A04D42E}"/>
              </a:ext>
            </a:extLst>
          </p:cNvPr>
          <p:cNvSpPr txBox="1"/>
          <p:nvPr/>
        </p:nvSpPr>
        <p:spPr>
          <a:xfrm>
            <a:off x="124691" y="241646"/>
            <a:ext cx="3198311" cy="477054"/>
          </a:xfrm>
          <a:prstGeom prst="rect">
            <a:avLst/>
          </a:prstGeom>
          <a:noFill/>
        </p:spPr>
        <p:txBody>
          <a:bodyPr wrap="none" rtlCol="0">
            <a:spAutoFit/>
          </a:bodyPr>
          <a:lstStyle/>
          <a:p>
            <a:pPr marL="342900" indent="-342900">
              <a:buFont typeface="Wingdings" panose="05000000000000000000" pitchFamily="2" charset="2"/>
              <a:buChar char="u"/>
            </a:pPr>
            <a:r>
              <a:rPr lang="zh-CN" altLang="en-US" sz="2500" b="1" spc="100" dirty="0">
                <a:solidFill>
                  <a:srgbClr val="011F3D"/>
                </a:solidFill>
                <a:latin typeface="+mj-lt"/>
                <a:ea typeface="+mj-ea"/>
              </a:rPr>
              <a:t>伯克利排行榜指标</a:t>
            </a:r>
          </a:p>
        </p:txBody>
      </p:sp>
      <p:sp>
        <p:nvSpPr>
          <p:cNvPr id="7" name="文本框 6">
            <a:extLst>
              <a:ext uri="{FF2B5EF4-FFF2-40B4-BE49-F238E27FC236}">
                <a16:creationId xmlns:a16="http://schemas.microsoft.com/office/drawing/2014/main" id="{3AAE38F3-032F-0AE0-341D-34B74CDDF02E}"/>
              </a:ext>
            </a:extLst>
          </p:cNvPr>
          <p:cNvSpPr txBox="1"/>
          <p:nvPr/>
        </p:nvSpPr>
        <p:spPr>
          <a:xfrm>
            <a:off x="1126067" y="6354744"/>
            <a:ext cx="6096000" cy="307777"/>
          </a:xfrm>
          <a:prstGeom prst="rect">
            <a:avLst/>
          </a:prstGeom>
          <a:noFill/>
        </p:spPr>
        <p:txBody>
          <a:bodyPr wrap="square">
            <a:spAutoFit/>
          </a:bodyPr>
          <a:lstStyle/>
          <a:p>
            <a:r>
              <a:rPr lang="en-US" altLang="zh-CN" sz="1400" b="0" i="0" dirty="0">
                <a:solidFill>
                  <a:srgbClr val="060607"/>
                </a:solidFill>
                <a:effectLst/>
                <a:latin typeface="-apple-system"/>
              </a:rPr>
              <a:t>REST</a:t>
            </a:r>
            <a:r>
              <a:rPr lang="zh-CN" altLang="en-US" sz="1400" b="0" i="0" dirty="0">
                <a:solidFill>
                  <a:srgbClr val="060607"/>
                </a:solidFill>
                <a:effectLst/>
                <a:latin typeface="-apple-system"/>
              </a:rPr>
              <a:t>通常指的是使用</a:t>
            </a:r>
            <a:r>
              <a:rPr lang="en-US" altLang="zh-CN" sz="1400" b="0" i="0" dirty="0">
                <a:solidFill>
                  <a:srgbClr val="060607"/>
                </a:solidFill>
                <a:effectLst/>
                <a:latin typeface="-apple-system"/>
              </a:rPr>
              <a:t>HTTP</a:t>
            </a:r>
            <a:r>
              <a:rPr lang="zh-CN" altLang="en-US" sz="1400" b="0" i="0" dirty="0">
                <a:solidFill>
                  <a:srgbClr val="060607"/>
                </a:solidFill>
                <a:effectLst/>
                <a:latin typeface="-apple-system"/>
              </a:rPr>
              <a:t>协议来与服务器交互的</a:t>
            </a:r>
            <a:r>
              <a:rPr lang="en-US" altLang="zh-CN" sz="1400" b="0" i="0" dirty="0">
                <a:solidFill>
                  <a:srgbClr val="060607"/>
                </a:solidFill>
                <a:effectLst/>
                <a:latin typeface="-apple-system"/>
              </a:rPr>
              <a:t>API</a:t>
            </a:r>
            <a:r>
              <a:rPr lang="zh-CN" altLang="en-US" sz="1400" b="0" i="0" dirty="0">
                <a:solidFill>
                  <a:srgbClr val="060607"/>
                </a:solidFill>
                <a:effectLst/>
                <a:latin typeface="-apple-system"/>
              </a:rPr>
              <a:t>。</a:t>
            </a:r>
            <a:endParaRPr lang="zh-CN" altLang="en-US" sz="1400" dirty="0"/>
          </a:p>
        </p:txBody>
      </p:sp>
    </p:spTree>
    <p:extLst>
      <p:ext uri="{BB962C8B-B14F-4D97-AF65-F5344CB8AC3E}">
        <p14:creationId xmlns:p14="http://schemas.microsoft.com/office/powerpoint/2010/main" val="126907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124D8-5002-9888-88D3-DED8FAEB9852}"/>
            </a:ext>
          </a:extLst>
        </p:cNvPr>
        <p:cNvGrpSpPr/>
        <p:nvPr/>
      </p:nvGrpSpPr>
      <p:grpSpPr>
        <a:xfrm>
          <a:off x="0" y="0"/>
          <a:ext cx="0" cy="0"/>
          <a:chOff x="0" y="0"/>
          <a:chExt cx="0" cy="0"/>
        </a:xfrm>
      </p:grpSpPr>
      <p:pic>
        <p:nvPicPr>
          <p:cNvPr id="23" name="图片 22" descr="徽标, 公司名称&#10;&#10;描述已自动生成">
            <a:extLst>
              <a:ext uri="{FF2B5EF4-FFF2-40B4-BE49-F238E27FC236}">
                <a16:creationId xmlns:a16="http://schemas.microsoft.com/office/drawing/2014/main" id="{B8DDFFBC-D2C3-C389-35CC-C5453405F791}"/>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24" name="标题 1">
            <a:extLst>
              <a:ext uri="{FF2B5EF4-FFF2-40B4-BE49-F238E27FC236}">
                <a16:creationId xmlns:a16="http://schemas.microsoft.com/office/drawing/2014/main" id="{7B4C1B58-8446-D683-7F30-7497746ABFAB}"/>
              </a:ext>
            </a:extLst>
          </p:cNvPr>
          <p:cNvSpPr txBox="1"/>
          <p:nvPr/>
        </p:nvSpPr>
        <p:spPr>
          <a:xfrm>
            <a:off x="1011116" y="215339"/>
            <a:ext cx="5857154"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具体应用</a:t>
            </a:r>
            <a:r>
              <a:rPr lang="en-US" altLang="zh-CN" sz="2500" spc="100" dirty="0">
                <a:cs typeface="微软雅黑" panose="020B0503020204020204" pitchFamily="34" charset="-122"/>
              </a:rPr>
              <a:t>,</a:t>
            </a:r>
            <a:r>
              <a:rPr lang="en-US" altLang="zh-CN" sz="2500" spc="100" dirty="0" err="1">
                <a:cs typeface="微软雅黑" panose="020B0503020204020204" pitchFamily="34" charset="-122"/>
              </a:rPr>
              <a:t>langchain</a:t>
            </a:r>
            <a:endParaRPr lang="zh-CN" altLang="en-US" sz="2500" spc="100" dirty="0">
              <a:cs typeface="微软雅黑" panose="020B0503020204020204" pitchFamily="34" charset="-122"/>
            </a:endParaRPr>
          </a:p>
          <a:p>
            <a:endParaRPr lang="zh-CN" altLang="en-US" sz="2500" spc="100" dirty="0">
              <a:cs typeface="微软雅黑" panose="020B0503020204020204" pitchFamily="34" charset="-122"/>
            </a:endParaRPr>
          </a:p>
        </p:txBody>
      </p:sp>
      <p:pic>
        <p:nvPicPr>
          <p:cNvPr id="8" name="图片 7">
            <a:extLst>
              <a:ext uri="{FF2B5EF4-FFF2-40B4-BE49-F238E27FC236}">
                <a16:creationId xmlns:a16="http://schemas.microsoft.com/office/drawing/2014/main" id="{5DB22014-40FC-049D-5F90-2CEC3453911D}"/>
              </a:ext>
            </a:extLst>
          </p:cNvPr>
          <p:cNvPicPr>
            <a:picLocks noChangeAspect="1"/>
          </p:cNvPicPr>
          <p:nvPr/>
        </p:nvPicPr>
        <p:blipFill>
          <a:blip r:embed="rId5"/>
          <a:stretch>
            <a:fillRect/>
          </a:stretch>
        </p:blipFill>
        <p:spPr>
          <a:xfrm>
            <a:off x="232380" y="791308"/>
            <a:ext cx="11727240" cy="5851353"/>
          </a:xfrm>
          <a:prstGeom prst="rect">
            <a:avLst/>
          </a:prstGeom>
        </p:spPr>
      </p:pic>
    </p:spTree>
    <p:extLst>
      <p:ext uri="{BB962C8B-B14F-4D97-AF65-F5344CB8AC3E}">
        <p14:creationId xmlns:p14="http://schemas.microsoft.com/office/powerpoint/2010/main" val="277487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090C9-769A-08A7-5080-D7AEA3A07100}"/>
            </a:ext>
          </a:extLst>
        </p:cNvPr>
        <p:cNvGrpSpPr/>
        <p:nvPr/>
      </p:nvGrpSpPr>
      <p:grpSpPr>
        <a:xfrm>
          <a:off x="0" y="0"/>
          <a:ext cx="0" cy="0"/>
          <a:chOff x="0" y="0"/>
          <a:chExt cx="0" cy="0"/>
        </a:xfrm>
      </p:grpSpPr>
      <p:pic>
        <p:nvPicPr>
          <p:cNvPr id="9" name="图片 8" descr="徽标, 公司名称&#10;&#10;描述已自动生成">
            <a:extLst>
              <a:ext uri="{FF2B5EF4-FFF2-40B4-BE49-F238E27FC236}">
                <a16:creationId xmlns:a16="http://schemas.microsoft.com/office/drawing/2014/main" id="{3D77AC85-7501-F614-9B9C-2C2A33E84643}"/>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a:extLst>
              <a:ext uri="{FF2B5EF4-FFF2-40B4-BE49-F238E27FC236}">
                <a16:creationId xmlns:a16="http://schemas.microsoft.com/office/drawing/2014/main" id="{09019624-44A3-203A-2B3C-D5C24180DF91}"/>
              </a:ext>
            </a:extLst>
          </p:cNvPr>
          <p:cNvSpPr txBox="1"/>
          <p:nvPr/>
        </p:nvSpPr>
        <p:spPr>
          <a:xfrm>
            <a:off x="948092" y="200709"/>
            <a:ext cx="5857154"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研究背景</a:t>
            </a:r>
            <a:r>
              <a:rPr lang="en-US" altLang="zh-CN" sz="2500" spc="100" dirty="0">
                <a:cs typeface="微软雅黑" panose="020B0503020204020204" pitchFamily="34" charset="-122"/>
              </a:rPr>
              <a:t>:  </a:t>
            </a:r>
            <a:r>
              <a:rPr lang="zh-CN" altLang="en-US" sz="2500" spc="100" dirty="0">
                <a:cs typeface="微软雅黑" panose="020B0503020204020204" pitchFamily="34" charset="-122"/>
              </a:rPr>
              <a:t>为什么需要工具学习？</a:t>
            </a:r>
          </a:p>
          <a:p>
            <a:endParaRPr lang="zh-CN" altLang="en-US" sz="2500" spc="100" dirty="0">
              <a:cs typeface="微软雅黑" panose="020B0503020204020204" pitchFamily="34" charset="-122"/>
            </a:endParaRPr>
          </a:p>
        </p:txBody>
      </p:sp>
      <p:pic>
        <p:nvPicPr>
          <p:cNvPr id="11" name="图片 10">
            <a:extLst>
              <a:ext uri="{FF2B5EF4-FFF2-40B4-BE49-F238E27FC236}">
                <a16:creationId xmlns:a16="http://schemas.microsoft.com/office/drawing/2014/main" id="{B0B2F3BA-AD50-05B0-9B8A-BC703FFBF18E}"/>
              </a:ext>
            </a:extLst>
          </p:cNvPr>
          <p:cNvPicPr>
            <a:picLocks noChangeAspect="1"/>
          </p:cNvPicPr>
          <p:nvPr/>
        </p:nvPicPr>
        <p:blipFill>
          <a:blip r:embed="rId5"/>
          <a:stretch>
            <a:fillRect/>
          </a:stretch>
        </p:blipFill>
        <p:spPr>
          <a:xfrm>
            <a:off x="0" y="735860"/>
            <a:ext cx="12192000" cy="4725815"/>
          </a:xfrm>
          <a:prstGeom prst="rect">
            <a:avLst/>
          </a:prstGeom>
        </p:spPr>
      </p:pic>
      <p:sp>
        <p:nvSpPr>
          <p:cNvPr id="12" name="文本框 11">
            <a:extLst>
              <a:ext uri="{FF2B5EF4-FFF2-40B4-BE49-F238E27FC236}">
                <a16:creationId xmlns:a16="http://schemas.microsoft.com/office/drawing/2014/main" id="{064004AF-454B-A23B-53D3-E9BA2D22B2D5}"/>
              </a:ext>
            </a:extLst>
          </p:cNvPr>
          <p:cNvSpPr txBox="1"/>
          <p:nvPr/>
        </p:nvSpPr>
        <p:spPr>
          <a:xfrm>
            <a:off x="1062628" y="5564826"/>
            <a:ext cx="10289200" cy="87908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b="0" i="0" dirty="0">
                <a:solidFill>
                  <a:srgbClr val="060607"/>
                </a:solidFill>
                <a:effectLst/>
                <a:latin typeface="-apple-system"/>
              </a:rPr>
              <a:t>工具整合的好处：增强多个领域能力，即知识获取、专业能力增强、自动化和效率以及交互增强。</a:t>
            </a:r>
            <a:endParaRPr lang="en-US" altLang="zh-CN" b="0" i="0" dirty="0">
              <a:solidFill>
                <a:srgbClr val="060607"/>
              </a:solidFill>
              <a:effectLst/>
              <a:latin typeface="-apple-system"/>
            </a:endParaRPr>
          </a:p>
          <a:p>
            <a:pPr marL="285750" indent="-285750">
              <a:lnSpc>
                <a:spcPct val="150000"/>
              </a:lnSpc>
              <a:buFont typeface="Wingdings" panose="05000000000000000000" pitchFamily="2" charset="2"/>
              <a:buChar char="Ø"/>
            </a:pPr>
            <a:r>
              <a:rPr lang="zh-CN" altLang="en-US" b="0" i="0" dirty="0">
                <a:solidFill>
                  <a:srgbClr val="060607"/>
                </a:solidFill>
                <a:effectLst/>
                <a:latin typeface="-apple-system"/>
              </a:rPr>
              <a:t>工具学习范式的好处：增强响应的稳健性和生成过程的透明度，提高可解释性和用户信任</a:t>
            </a:r>
            <a:endParaRPr lang="en-US" altLang="zh-CN" b="0" i="0" dirty="0">
              <a:solidFill>
                <a:srgbClr val="060607"/>
              </a:solidFill>
              <a:effectLst/>
              <a:latin typeface="-apple-system"/>
            </a:endParaRPr>
          </a:p>
        </p:txBody>
      </p:sp>
    </p:spTree>
    <p:extLst>
      <p:ext uri="{BB962C8B-B14F-4D97-AF65-F5344CB8AC3E}">
        <p14:creationId xmlns:p14="http://schemas.microsoft.com/office/powerpoint/2010/main" val="90875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2844D-867B-1811-661C-E3031B047B1E}"/>
            </a:ext>
          </a:extLst>
        </p:cNvPr>
        <p:cNvGrpSpPr/>
        <p:nvPr/>
      </p:nvGrpSpPr>
      <p:grpSpPr>
        <a:xfrm>
          <a:off x="0" y="0"/>
          <a:ext cx="0" cy="0"/>
          <a:chOff x="0" y="0"/>
          <a:chExt cx="0" cy="0"/>
        </a:xfrm>
      </p:grpSpPr>
      <p:pic>
        <p:nvPicPr>
          <p:cNvPr id="9" name="图片 8" descr="徽标, 公司名称&#10;&#10;描述已自动生成">
            <a:extLst>
              <a:ext uri="{FF2B5EF4-FFF2-40B4-BE49-F238E27FC236}">
                <a16:creationId xmlns:a16="http://schemas.microsoft.com/office/drawing/2014/main" id="{CF7B0C59-481A-B8C2-3B88-6F9E29716825}"/>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a:extLst>
              <a:ext uri="{FF2B5EF4-FFF2-40B4-BE49-F238E27FC236}">
                <a16:creationId xmlns:a16="http://schemas.microsoft.com/office/drawing/2014/main" id="{465D9144-8ED2-2865-3C53-8F5DE7C06F43}"/>
              </a:ext>
            </a:extLst>
          </p:cNvPr>
          <p:cNvSpPr txBox="1"/>
          <p:nvPr/>
        </p:nvSpPr>
        <p:spPr>
          <a:xfrm>
            <a:off x="948092" y="200709"/>
            <a:ext cx="5857154"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r>
              <a:rPr lang="en-US" altLang="zh-CN" sz="2500" spc="100" dirty="0">
                <a:cs typeface="微软雅黑" panose="020B0503020204020204" pitchFamily="34" charset="-122"/>
              </a:rPr>
              <a:t>:</a:t>
            </a:r>
            <a:r>
              <a:rPr lang="zh-CN" altLang="en-US" sz="2500" spc="100" dirty="0">
                <a:cs typeface="微软雅黑" panose="020B0503020204020204" pitchFamily="34" charset="-122"/>
              </a:rPr>
              <a:t> 工具学习的整体范式</a:t>
            </a:r>
          </a:p>
          <a:p>
            <a:endParaRPr lang="zh-CN" altLang="en-US" sz="2500" spc="100" dirty="0">
              <a:cs typeface="微软雅黑" panose="020B0503020204020204" pitchFamily="34" charset="-122"/>
            </a:endParaRPr>
          </a:p>
        </p:txBody>
      </p:sp>
      <p:pic>
        <p:nvPicPr>
          <p:cNvPr id="5" name="图片 4">
            <a:extLst>
              <a:ext uri="{FF2B5EF4-FFF2-40B4-BE49-F238E27FC236}">
                <a16:creationId xmlns:a16="http://schemas.microsoft.com/office/drawing/2014/main" id="{A0F37610-5023-14B0-BBEF-808AD8A53E55}"/>
              </a:ext>
            </a:extLst>
          </p:cNvPr>
          <p:cNvPicPr>
            <a:picLocks noChangeAspect="1"/>
          </p:cNvPicPr>
          <p:nvPr/>
        </p:nvPicPr>
        <p:blipFill>
          <a:blip r:embed="rId5"/>
          <a:stretch>
            <a:fillRect/>
          </a:stretch>
        </p:blipFill>
        <p:spPr>
          <a:xfrm>
            <a:off x="0" y="670771"/>
            <a:ext cx="6995747" cy="6162921"/>
          </a:xfrm>
          <a:prstGeom prst="rect">
            <a:avLst/>
          </a:prstGeom>
        </p:spPr>
      </p:pic>
      <p:sp>
        <p:nvSpPr>
          <p:cNvPr id="4" name="文本框 3">
            <a:extLst>
              <a:ext uri="{FF2B5EF4-FFF2-40B4-BE49-F238E27FC236}">
                <a16:creationId xmlns:a16="http://schemas.microsoft.com/office/drawing/2014/main" id="{52206BA4-CD22-70E7-ABFB-4CE7B3E812D3}"/>
              </a:ext>
            </a:extLst>
          </p:cNvPr>
          <p:cNvSpPr txBox="1"/>
          <p:nvPr/>
        </p:nvSpPr>
        <p:spPr>
          <a:xfrm>
            <a:off x="7010617" y="858191"/>
            <a:ext cx="5181383" cy="830997"/>
          </a:xfrm>
          <a:prstGeom prst="rect">
            <a:avLst/>
          </a:prstGeom>
          <a:noFill/>
        </p:spPr>
        <p:txBody>
          <a:bodyPr wrap="square">
            <a:spAutoFit/>
          </a:bodyPr>
          <a:lstStyle/>
          <a:p>
            <a:r>
              <a:rPr lang="zh-CN" altLang="en-US" sz="1600" b="1" i="0" dirty="0">
                <a:solidFill>
                  <a:srgbClr val="060607"/>
                </a:solidFill>
                <a:effectLst/>
                <a:latin typeface="-apple-system"/>
              </a:rPr>
              <a:t>四个阶段：</a:t>
            </a:r>
            <a:r>
              <a:rPr lang="zh-CN" altLang="en-US" sz="1600" b="0" i="0" dirty="0">
                <a:solidFill>
                  <a:srgbClr val="060607"/>
                </a:solidFill>
                <a:effectLst/>
                <a:latin typeface="-apple-system"/>
              </a:rPr>
              <a:t>任务规划、工具选择、工具调用和响应生成</a:t>
            </a:r>
            <a:endParaRPr lang="en-US" altLang="zh-CN" sz="1600" b="0" i="0" dirty="0">
              <a:solidFill>
                <a:srgbClr val="060607"/>
              </a:solidFill>
              <a:effectLst/>
              <a:latin typeface="-apple-system"/>
            </a:endParaRPr>
          </a:p>
          <a:p>
            <a:endParaRPr lang="en-US" altLang="zh-CN" sz="1600" dirty="0">
              <a:solidFill>
                <a:srgbClr val="060607"/>
              </a:solidFill>
              <a:latin typeface="-apple-system"/>
            </a:endParaRPr>
          </a:p>
          <a:p>
            <a:r>
              <a:rPr lang="zh-CN" altLang="en-US" sz="1600" b="1" i="0" dirty="0">
                <a:solidFill>
                  <a:srgbClr val="060607"/>
                </a:solidFill>
                <a:effectLst/>
                <a:latin typeface="-apple-system"/>
              </a:rPr>
              <a:t>两种范式：</a:t>
            </a:r>
            <a:r>
              <a:rPr lang="zh-CN" altLang="en-US" sz="1600" b="0" i="0" dirty="0">
                <a:solidFill>
                  <a:srgbClr val="060607"/>
                </a:solidFill>
                <a:effectLst/>
                <a:latin typeface="-apple-system"/>
              </a:rPr>
              <a:t>一步任务解决、迭代任务解决</a:t>
            </a:r>
            <a:endParaRPr lang="zh-CN" altLang="en-US" sz="1600" dirty="0"/>
          </a:p>
        </p:txBody>
      </p:sp>
      <p:sp>
        <p:nvSpPr>
          <p:cNvPr id="11" name="文本框 10">
            <a:extLst>
              <a:ext uri="{FF2B5EF4-FFF2-40B4-BE49-F238E27FC236}">
                <a16:creationId xmlns:a16="http://schemas.microsoft.com/office/drawing/2014/main" id="{364A9E8F-FD49-5258-DC18-406D16444385}"/>
              </a:ext>
            </a:extLst>
          </p:cNvPr>
          <p:cNvSpPr txBox="1"/>
          <p:nvPr/>
        </p:nvSpPr>
        <p:spPr>
          <a:xfrm>
            <a:off x="7010617" y="2448108"/>
            <a:ext cx="4626952" cy="338554"/>
          </a:xfrm>
          <a:prstGeom prst="rect">
            <a:avLst/>
          </a:prstGeom>
          <a:noFill/>
        </p:spPr>
        <p:txBody>
          <a:bodyPr wrap="square">
            <a:spAutoFit/>
          </a:bodyPr>
          <a:lstStyle/>
          <a:p>
            <a:r>
              <a:rPr lang="en-US" altLang="zh-CN" sz="1600" b="1" i="0" dirty="0">
                <a:solidFill>
                  <a:srgbClr val="060607"/>
                </a:solidFill>
                <a:effectLst/>
                <a:latin typeface="-apple-system"/>
              </a:rPr>
              <a:t>2</a:t>
            </a:r>
            <a:r>
              <a:rPr lang="zh-CN" altLang="en-US" sz="1600" b="1" i="0" dirty="0">
                <a:solidFill>
                  <a:srgbClr val="060607"/>
                </a:solidFill>
                <a:effectLst/>
                <a:latin typeface="-apple-system"/>
              </a:rPr>
              <a:t>、工具选择：</a:t>
            </a:r>
            <a:r>
              <a:rPr lang="zh-CN" altLang="en-US" sz="1600" b="0" i="0" dirty="0">
                <a:solidFill>
                  <a:srgbClr val="060607"/>
                </a:solidFill>
                <a:effectLst/>
                <a:latin typeface="-apple-system"/>
              </a:rPr>
              <a:t>基于检索器、基于</a:t>
            </a:r>
            <a:r>
              <a:rPr lang="en-US" altLang="zh-CN" sz="1600" b="0" i="0" dirty="0">
                <a:solidFill>
                  <a:srgbClr val="060607"/>
                </a:solidFill>
                <a:effectLst/>
                <a:latin typeface="-apple-system"/>
              </a:rPr>
              <a:t>LLM</a:t>
            </a:r>
            <a:endParaRPr lang="zh-CN" altLang="en-US" sz="1600" dirty="0"/>
          </a:p>
        </p:txBody>
      </p:sp>
      <p:sp>
        <p:nvSpPr>
          <p:cNvPr id="13" name="文本框 12">
            <a:extLst>
              <a:ext uri="{FF2B5EF4-FFF2-40B4-BE49-F238E27FC236}">
                <a16:creationId xmlns:a16="http://schemas.microsoft.com/office/drawing/2014/main" id="{D8848597-BC28-9E72-8EB0-E4CE1ED61DE0}"/>
              </a:ext>
            </a:extLst>
          </p:cNvPr>
          <p:cNvSpPr txBox="1"/>
          <p:nvPr/>
        </p:nvSpPr>
        <p:spPr>
          <a:xfrm>
            <a:off x="7008435" y="2876409"/>
            <a:ext cx="4767629" cy="2269339"/>
          </a:xfrm>
          <a:prstGeom prst="rect">
            <a:avLst/>
          </a:prstGeom>
          <a:noFill/>
        </p:spPr>
        <p:txBody>
          <a:bodyPr wrap="square">
            <a:spAutoFit/>
          </a:bodyPr>
          <a:lstStyle/>
          <a:p>
            <a:pPr>
              <a:lnSpc>
                <a:spcPct val="150000"/>
              </a:lnSpc>
            </a:pPr>
            <a:r>
              <a:rPr lang="en-US" altLang="zh-CN" sz="1600" b="1" i="0" dirty="0">
                <a:solidFill>
                  <a:srgbClr val="060607"/>
                </a:solidFill>
                <a:effectLst/>
                <a:latin typeface="-apple-system"/>
              </a:rPr>
              <a:t>3</a:t>
            </a:r>
            <a:r>
              <a:rPr lang="zh-CN" altLang="en-US" sz="1600" b="1" i="0" dirty="0">
                <a:solidFill>
                  <a:srgbClr val="060607"/>
                </a:solidFill>
                <a:effectLst/>
                <a:latin typeface="-apple-system"/>
              </a:rPr>
              <a:t>、工具调用：</a:t>
            </a:r>
            <a:r>
              <a:rPr lang="zh-CN" altLang="en-US" sz="1600" b="0" i="0" dirty="0">
                <a:solidFill>
                  <a:srgbClr val="060607"/>
                </a:solidFill>
                <a:effectLst/>
                <a:latin typeface="-apple-system"/>
              </a:rPr>
              <a:t>用户</a:t>
            </a:r>
            <a:r>
              <a:rPr lang="zh-CN" altLang="en-US" sz="1600" dirty="0">
                <a:solidFill>
                  <a:srgbClr val="060607"/>
                </a:solidFill>
                <a:latin typeface="-apple-system"/>
              </a:rPr>
              <a:t>问题、</a:t>
            </a:r>
            <a:r>
              <a:rPr lang="zh-CN" altLang="en-US" sz="1600" b="0" i="0" dirty="0">
                <a:solidFill>
                  <a:srgbClr val="060607"/>
                </a:solidFill>
                <a:effectLst/>
                <a:latin typeface="-apple-system"/>
              </a:rPr>
              <a:t>选择工具提供给</a:t>
            </a:r>
            <a:r>
              <a:rPr lang="en-US" altLang="zh-CN" sz="1600" b="0" i="0" dirty="0">
                <a:solidFill>
                  <a:srgbClr val="060607"/>
                </a:solidFill>
                <a:effectLst/>
                <a:latin typeface="-apple-system"/>
              </a:rPr>
              <a:t>LLM</a:t>
            </a:r>
            <a:r>
              <a:rPr lang="zh-CN" altLang="en-US" sz="1600" b="0" i="0" dirty="0">
                <a:solidFill>
                  <a:srgbClr val="060607"/>
                </a:solidFill>
                <a:effectLst/>
                <a:latin typeface="-apple-system"/>
              </a:rPr>
              <a:t>，</a:t>
            </a:r>
            <a:endParaRPr lang="en-US" altLang="zh-CN" sz="1600" b="0" i="0" dirty="0">
              <a:solidFill>
                <a:srgbClr val="060607"/>
              </a:solidFill>
              <a:effectLst/>
              <a:latin typeface="-apple-system"/>
            </a:endParaRPr>
          </a:p>
          <a:p>
            <a:pPr>
              <a:lnSpc>
                <a:spcPct val="150000"/>
              </a:lnSpc>
            </a:pPr>
            <a:r>
              <a:rPr lang="en-US" altLang="zh-CN" sz="1600" b="0" i="0" dirty="0">
                <a:solidFill>
                  <a:srgbClr val="060607"/>
                </a:solidFill>
                <a:effectLst/>
                <a:latin typeface="-apple-system"/>
              </a:rPr>
              <a:t>LLM</a:t>
            </a:r>
            <a:r>
              <a:rPr lang="zh-CN" altLang="en-US" sz="1600" b="0" i="0" dirty="0">
                <a:solidFill>
                  <a:srgbClr val="060607"/>
                </a:solidFill>
                <a:effectLst/>
                <a:latin typeface="-apple-system"/>
              </a:rPr>
              <a:t>选择最佳工具并配置必要参数</a:t>
            </a:r>
            <a:r>
              <a:rPr lang="zh-CN" altLang="en-US" sz="1600" dirty="0">
                <a:solidFill>
                  <a:srgbClr val="060607"/>
                </a:solidFill>
                <a:latin typeface="-apple-system"/>
              </a:rPr>
              <a:t>。</a:t>
            </a:r>
            <a:endParaRPr lang="en-US" altLang="zh-CN" sz="1600" dirty="0">
              <a:solidFill>
                <a:srgbClr val="060607"/>
              </a:solidFill>
              <a:latin typeface="-apple-system"/>
            </a:endParaRPr>
          </a:p>
          <a:p>
            <a:pPr>
              <a:lnSpc>
                <a:spcPct val="150000"/>
              </a:lnSpc>
            </a:pPr>
            <a:r>
              <a:rPr lang="zh-CN" altLang="en-US" sz="1600" dirty="0">
                <a:solidFill>
                  <a:srgbClr val="060607"/>
                </a:solidFill>
                <a:latin typeface="-apple-system"/>
              </a:rPr>
              <a:t>能力要求：</a:t>
            </a:r>
            <a:endParaRPr lang="en-US" altLang="zh-CN" sz="1600" b="0" i="0" dirty="0">
              <a:solidFill>
                <a:srgbClr val="060607"/>
              </a:solidFill>
              <a:effectLst/>
              <a:latin typeface="-apple-system"/>
            </a:endParaRPr>
          </a:p>
          <a:p>
            <a:pPr marL="285750" indent="-285750">
              <a:lnSpc>
                <a:spcPct val="150000"/>
              </a:lnSpc>
              <a:buFont typeface="Arial" panose="020B0604020202020204" pitchFamily="34" charset="0"/>
              <a:buChar char="•"/>
            </a:pPr>
            <a:r>
              <a:rPr lang="zh-CN" altLang="en-US" sz="1600" b="0" i="0" dirty="0">
                <a:solidFill>
                  <a:srgbClr val="060607"/>
                </a:solidFill>
                <a:effectLst/>
                <a:latin typeface="-apple-system"/>
              </a:rPr>
              <a:t>使用工具的意识</a:t>
            </a:r>
            <a:endParaRPr lang="en-US" altLang="zh-CN" sz="1600" b="0" i="0" dirty="0">
              <a:solidFill>
                <a:srgbClr val="060607"/>
              </a:solidFill>
              <a:effectLst/>
              <a:latin typeface="-apple-system"/>
            </a:endParaRPr>
          </a:p>
          <a:p>
            <a:pPr marL="285750" indent="-285750">
              <a:lnSpc>
                <a:spcPct val="150000"/>
              </a:lnSpc>
              <a:buFont typeface="Arial" panose="020B0604020202020204" pitchFamily="34" charset="0"/>
              <a:buChar char="•"/>
            </a:pPr>
            <a:r>
              <a:rPr lang="zh-CN" altLang="en-US" sz="1600" b="0" i="0" dirty="0">
                <a:solidFill>
                  <a:srgbClr val="060607"/>
                </a:solidFill>
                <a:effectLst/>
                <a:latin typeface="-apple-system"/>
              </a:rPr>
              <a:t>参数内容的准确性</a:t>
            </a:r>
            <a:endParaRPr lang="en-US" altLang="zh-CN" sz="1600" b="0" i="0" dirty="0">
              <a:solidFill>
                <a:srgbClr val="060607"/>
              </a:solidFill>
              <a:effectLst/>
              <a:latin typeface="-apple-system"/>
            </a:endParaRPr>
          </a:p>
          <a:p>
            <a:pPr marL="285750" indent="-285750">
              <a:lnSpc>
                <a:spcPct val="150000"/>
              </a:lnSpc>
              <a:buFont typeface="Arial" panose="020B0604020202020204" pitchFamily="34" charset="0"/>
              <a:buChar char="•"/>
            </a:pPr>
            <a:r>
              <a:rPr lang="zh-CN" altLang="en-US" sz="1600" b="0" i="0" dirty="0">
                <a:solidFill>
                  <a:srgbClr val="060607"/>
                </a:solidFill>
                <a:effectLst/>
                <a:latin typeface="-apple-system"/>
              </a:rPr>
              <a:t>遵守工具参数的特定格式要求</a:t>
            </a:r>
            <a:endParaRPr lang="zh-CN" altLang="en-US" sz="1600" dirty="0"/>
          </a:p>
        </p:txBody>
      </p:sp>
      <p:sp>
        <p:nvSpPr>
          <p:cNvPr id="15" name="文本框 14">
            <a:extLst>
              <a:ext uri="{FF2B5EF4-FFF2-40B4-BE49-F238E27FC236}">
                <a16:creationId xmlns:a16="http://schemas.microsoft.com/office/drawing/2014/main" id="{CC8810FB-F829-9CE8-77D7-3C7A1A153C0C}"/>
              </a:ext>
            </a:extLst>
          </p:cNvPr>
          <p:cNvSpPr txBox="1"/>
          <p:nvPr/>
        </p:nvSpPr>
        <p:spPr>
          <a:xfrm>
            <a:off x="7008435" y="5235495"/>
            <a:ext cx="4371975" cy="830997"/>
          </a:xfrm>
          <a:prstGeom prst="rect">
            <a:avLst/>
          </a:prstGeom>
          <a:noFill/>
        </p:spPr>
        <p:txBody>
          <a:bodyPr wrap="square">
            <a:spAutoFit/>
          </a:bodyPr>
          <a:lstStyle/>
          <a:p>
            <a:r>
              <a:rPr lang="en-US" altLang="zh-CN" sz="1600" b="1" i="0" dirty="0">
                <a:solidFill>
                  <a:srgbClr val="060607"/>
                </a:solidFill>
                <a:effectLst/>
                <a:latin typeface="-apple-system"/>
              </a:rPr>
              <a:t>4</a:t>
            </a:r>
            <a:r>
              <a:rPr lang="zh-CN" altLang="en-US" sz="1600" b="1" i="0" dirty="0">
                <a:solidFill>
                  <a:srgbClr val="060607"/>
                </a:solidFill>
                <a:effectLst/>
                <a:latin typeface="-apple-system"/>
              </a:rPr>
              <a:t>、响应生成</a:t>
            </a:r>
            <a:r>
              <a:rPr lang="zh-CN" altLang="en-US" sz="1600" b="0" i="0" dirty="0">
                <a:solidFill>
                  <a:srgbClr val="060607"/>
                </a:solidFill>
                <a:effectLst/>
                <a:latin typeface="-apple-system"/>
              </a:rPr>
              <a:t>：调用工具之后，</a:t>
            </a:r>
            <a:r>
              <a:rPr lang="en-US" altLang="zh-CN" sz="1600" b="0" i="0" dirty="0">
                <a:solidFill>
                  <a:srgbClr val="060607"/>
                </a:solidFill>
                <a:effectLst/>
                <a:latin typeface="-apple-system"/>
              </a:rPr>
              <a:t>LLM</a:t>
            </a:r>
            <a:r>
              <a:rPr lang="zh-CN" altLang="en-US" sz="1600" b="0" i="0" dirty="0">
                <a:solidFill>
                  <a:srgbClr val="060607"/>
                </a:solidFill>
                <a:effectLst/>
                <a:latin typeface="-apple-system"/>
              </a:rPr>
              <a:t>利用工具返回的结果为用户制定更优越的响应。</a:t>
            </a:r>
            <a:endParaRPr lang="en-US" altLang="zh-CN" sz="1600" b="0" i="0" dirty="0">
              <a:solidFill>
                <a:srgbClr val="060607"/>
              </a:solidFill>
              <a:effectLst/>
              <a:latin typeface="-apple-system"/>
            </a:endParaRPr>
          </a:p>
          <a:p>
            <a:r>
              <a:rPr lang="zh-CN" altLang="en-US" sz="1600" dirty="0">
                <a:solidFill>
                  <a:srgbClr val="060607"/>
                </a:solidFill>
                <a:latin typeface="-apple-system"/>
              </a:rPr>
              <a:t>直接插入、融合生成</a:t>
            </a:r>
            <a:endParaRPr lang="zh-CN" altLang="en-US" sz="1600" dirty="0"/>
          </a:p>
        </p:txBody>
      </p:sp>
      <p:sp>
        <p:nvSpPr>
          <p:cNvPr id="19" name="文本框 18">
            <a:extLst>
              <a:ext uri="{FF2B5EF4-FFF2-40B4-BE49-F238E27FC236}">
                <a16:creationId xmlns:a16="http://schemas.microsoft.com/office/drawing/2014/main" id="{A82C5AD3-7D67-B17A-0AC8-C282DCA14DF3}"/>
              </a:ext>
            </a:extLst>
          </p:cNvPr>
          <p:cNvSpPr txBox="1"/>
          <p:nvPr/>
        </p:nvSpPr>
        <p:spPr>
          <a:xfrm>
            <a:off x="7010617" y="1930060"/>
            <a:ext cx="4626952" cy="338554"/>
          </a:xfrm>
          <a:prstGeom prst="rect">
            <a:avLst/>
          </a:prstGeom>
          <a:noFill/>
        </p:spPr>
        <p:txBody>
          <a:bodyPr wrap="square">
            <a:spAutoFit/>
          </a:bodyPr>
          <a:lstStyle/>
          <a:p>
            <a:r>
              <a:rPr lang="en-US" altLang="zh-CN" sz="1600" b="1" i="0" dirty="0">
                <a:solidFill>
                  <a:srgbClr val="060607"/>
                </a:solidFill>
                <a:effectLst/>
                <a:latin typeface="-apple-system"/>
              </a:rPr>
              <a:t>1</a:t>
            </a:r>
            <a:r>
              <a:rPr lang="zh-CN" altLang="en-US" sz="1600" b="1" i="0" dirty="0">
                <a:solidFill>
                  <a:srgbClr val="060607"/>
                </a:solidFill>
                <a:effectLst/>
                <a:latin typeface="-apple-system"/>
              </a:rPr>
              <a:t>、任务规划：</a:t>
            </a:r>
            <a:r>
              <a:rPr lang="zh-CN" altLang="en-US" sz="1600" b="0" i="0" dirty="0">
                <a:solidFill>
                  <a:srgbClr val="060607"/>
                </a:solidFill>
                <a:effectLst/>
                <a:latin typeface="-apple-system"/>
              </a:rPr>
              <a:t>分解为潜在可解决的子问题</a:t>
            </a:r>
            <a:endParaRPr lang="zh-CN" altLang="en-US" sz="1600" dirty="0"/>
          </a:p>
        </p:txBody>
      </p:sp>
      <p:cxnSp>
        <p:nvCxnSpPr>
          <p:cNvPr id="21" name="直接连接符 20">
            <a:extLst>
              <a:ext uri="{FF2B5EF4-FFF2-40B4-BE49-F238E27FC236}">
                <a16:creationId xmlns:a16="http://schemas.microsoft.com/office/drawing/2014/main" id="{91637109-8631-5E82-AFEE-8E7A108985AD}"/>
              </a:ext>
            </a:extLst>
          </p:cNvPr>
          <p:cNvCxnSpPr>
            <a:cxnSpLocks/>
          </p:cNvCxnSpPr>
          <p:nvPr/>
        </p:nvCxnSpPr>
        <p:spPr>
          <a:xfrm flipV="1">
            <a:off x="7090727" y="1831006"/>
            <a:ext cx="46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31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0D715-D51A-C4FC-F475-E6F13AEB7103}"/>
            </a:ext>
          </a:extLst>
        </p:cNvPr>
        <p:cNvGrpSpPr/>
        <p:nvPr/>
      </p:nvGrpSpPr>
      <p:grpSpPr>
        <a:xfrm>
          <a:off x="0" y="0"/>
          <a:ext cx="0" cy="0"/>
          <a:chOff x="0" y="0"/>
          <a:chExt cx="0" cy="0"/>
        </a:xfrm>
      </p:grpSpPr>
      <p:pic>
        <p:nvPicPr>
          <p:cNvPr id="9" name="图片 8" descr="徽标, 公司名称&#10;&#10;描述已自动生成">
            <a:extLst>
              <a:ext uri="{FF2B5EF4-FFF2-40B4-BE49-F238E27FC236}">
                <a16:creationId xmlns:a16="http://schemas.microsoft.com/office/drawing/2014/main" id="{B33E6896-D099-12C2-7D5F-9131E8102B51}"/>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a:extLst>
              <a:ext uri="{FF2B5EF4-FFF2-40B4-BE49-F238E27FC236}">
                <a16:creationId xmlns:a16="http://schemas.microsoft.com/office/drawing/2014/main" id="{D8C74490-E65F-E29B-83BD-F6E184E029EF}"/>
              </a:ext>
            </a:extLst>
          </p:cNvPr>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a:extLst>
              <a:ext uri="{FF2B5EF4-FFF2-40B4-BE49-F238E27FC236}">
                <a16:creationId xmlns:a16="http://schemas.microsoft.com/office/drawing/2014/main" id="{C4E6D5D1-90B6-4507-D988-EC7DCC71C055}"/>
              </a:ext>
            </a:extLst>
          </p:cNvPr>
          <p:cNvSpPr txBox="1"/>
          <p:nvPr/>
        </p:nvSpPr>
        <p:spPr>
          <a:xfrm>
            <a:off x="264569" y="569979"/>
            <a:ext cx="11232188" cy="461665"/>
          </a:xfrm>
          <a:prstGeom prst="rect">
            <a:avLst/>
          </a:prstGeom>
          <a:noFill/>
        </p:spPr>
        <p:txBody>
          <a:bodyPr wrap="square" rtlCol="0">
            <a:spAutoFit/>
          </a:bodyPr>
          <a:lstStyle/>
          <a:p>
            <a:pPr marL="342900" indent="-342900">
              <a:spcAft>
                <a:spcPts val="600"/>
              </a:spcAft>
              <a:buFont typeface="Wingdings" panose="05000000000000000000" pitchFamily="2" charset="2"/>
              <a:buChar char="u"/>
            </a:pPr>
            <a:r>
              <a:rPr kumimoji="1"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Gorilla</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Large Language Model Connected with Massive APIs  </a:t>
            </a:r>
            <a:r>
              <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2023-05</a:t>
            </a:r>
            <a:endPar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D7F50F0B-BE61-18B8-DA31-1E529CDB31C7}"/>
              </a:ext>
            </a:extLst>
          </p:cNvPr>
          <p:cNvSpPr txBox="1"/>
          <p:nvPr/>
        </p:nvSpPr>
        <p:spPr>
          <a:xfrm>
            <a:off x="264569" y="1104881"/>
            <a:ext cx="3825028" cy="5609997"/>
          </a:xfrm>
          <a:prstGeom prst="rect">
            <a:avLst/>
          </a:prstGeom>
          <a:noFill/>
        </p:spPr>
        <p:txBody>
          <a:bodyPr wrap="square">
            <a:spAutoFit/>
          </a:bodyPr>
          <a:lstStyle/>
          <a:p>
            <a:pPr marL="285750" indent="-285750">
              <a:lnSpc>
                <a:spcPct val="150000"/>
              </a:lnSpc>
              <a:spcAft>
                <a:spcPts val="600"/>
              </a:spcAft>
              <a:buFont typeface="Arial" panose="020B0604020202020204" pitchFamily="34" charset="0"/>
              <a:buChar char="•"/>
            </a:pPr>
            <a:r>
              <a:rPr lang="en-US" altLang="zh-CN" sz="1600" b="1" dirty="0" err="1">
                <a:hlinkClick r:id="rId5"/>
              </a:rPr>
              <a:t>APIBench</a:t>
            </a:r>
            <a:r>
              <a:rPr lang="en-US" altLang="zh-CN" sz="1600" b="1" dirty="0"/>
              <a:t>,  1645 </a:t>
            </a:r>
            <a:r>
              <a:rPr lang="zh-CN" altLang="en-US" sz="1600" b="1" dirty="0"/>
              <a:t>工具</a:t>
            </a:r>
            <a:r>
              <a:rPr lang="en-US" altLang="zh-CN" sz="1600" b="1" dirty="0"/>
              <a:t> , 16450 </a:t>
            </a:r>
            <a:r>
              <a:rPr lang="zh-CN" altLang="en-US" sz="1600" b="1" dirty="0"/>
              <a:t>例子</a:t>
            </a:r>
            <a:endParaRPr lang="en-US" altLang="zh-CN" sz="1600" b="1" dirty="0"/>
          </a:p>
          <a:p>
            <a:pPr marL="285750" indent="-285750">
              <a:lnSpc>
                <a:spcPct val="150000"/>
              </a:lnSpc>
              <a:spcAft>
                <a:spcPts val="600"/>
              </a:spcAft>
              <a:buFont typeface="Arial" panose="020B0604020202020204" pitchFamily="34" charset="0"/>
              <a:buChar char="•"/>
            </a:pPr>
            <a:r>
              <a:rPr lang="en-US" altLang="zh-CN" sz="1600" b="1" dirty="0"/>
              <a:t>API</a:t>
            </a:r>
            <a:r>
              <a:rPr lang="zh-CN" altLang="en-US" sz="1600" b="1" dirty="0"/>
              <a:t>文档收集：模型</a:t>
            </a:r>
            <a:r>
              <a:rPr lang="zh-CN" altLang="en-US" sz="1600" dirty="0"/>
              <a:t>卡片被转换成</a:t>
            </a:r>
            <a:r>
              <a:rPr lang="en-US" altLang="zh-CN" sz="1600" dirty="0"/>
              <a:t>JSON</a:t>
            </a:r>
            <a:r>
              <a:rPr lang="zh-CN" altLang="en-US" sz="1600" dirty="0"/>
              <a:t>对象，包含了域、框架、功能、</a:t>
            </a:r>
            <a:r>
              <a:rPr lang="en-US" altLang="zh-CN" sz="1600" dirty="0"/>
              <a:t>API</a:t>
            </a:r>
            <a:r>
              <a:rPr lang="zh-CN" altLang="en-US" sz="1600" dirty="0"/>
              <a:t>名称、</a:t>
            </a:r>
            <a:r>
              <a:rPr lang="en-US" altLang="zh-CN" sz="1600" dirty="0"/>
              <a:t>API</a:t>
            </a:r>
            <a:r>
              <a:rPr lang="zh-CN" altLang="en-US" sz="1600" dirty="0"/>
              <a:t>调用、</a:t>
            </a:r>
            <a:r>
              <a:rPr lang="en-US" altLang="zh-CN" sz="1600" dirty="0"/>
              <a:t>API</a:t>
            </a:r>
            <a:r>
              <a:rPr lang="zh-CN" altLang="en-US" sz="1600" dirty="0"/>
              <a:t>参数等信息。</a:t>
            </a:r>
          </a:p>
          <a:p>
            <a:pPr marL="285750" indent="-285750">
              <a:lnSpc>
                <a:spcPct val="150000"/>
              </a:lnSpc>
              <a:spcAft>
                <a:spcPts val="600"/>
              </a:spcAft>
              <a:buFont typeface="Arial" panose="020B0604020202020204" pitchFamily="34" charset="0"/>
              <a:buChar char="•"/>
            </a:pPr>
            <a:r>
              <a:rPr lang="zh-CN" altLang="en-US" sz="1600" b="1" dirty="0"/>
              <a:t>指令生成：</a:t>
            </a:r>
            <a:r>
              <a:rPr lang="en-US" altLang="zh-CN" sz="1600" dirty="0"/>
              <a:t>GPT-4</a:t>
            </a:r>
            <a:r>
              <a:rPr lang="zh-CN" altLang="en-US" sz="1600" dirty="0"/>
              <a:t>生成合成指令数据。提供</a:t>
            </a:r>
            <a:r>
              <a:rPr lang="en-US" altLang="zh-CN" sz="1600" dirty="0"/>
              <a:t>3</a:t>
            </a:r>
            <a:r>
              <a:rPr lang="zh-CN" altLang="en-US" sz="1600" dirty="0"/>
              <a:t>个上下文示例和参考</a:t>
            </a:r>
            <a:r>
              <a:rPr lang="en-US" altLang="zh-CN" sz="1600" dirty="0"/>
              <a:t>API</a:t>
            </a:r>
            <a:r>
              <a:rPr lang="zh-CN" altLang="en-US" sz="1600" dirty="0"/>
              <a:t>文档，让模型生成实际用例来调用</a:t>
            </a:r>
            <a:r>
              <a:rPr lang="en-US" altLang="zh-CN" sz="1600" dirty="0"/>
              <a:t>API</a:t>
            </a:r>
            <a:r>
              <a:rPr lang="zh-CN" altLang="en-US" sz="1600" dirty="0"/>
              <a:t>。每个</a:t>
            </a:r>
            <a:r>
              <a:rPr lang="en-US" altLang="zh-CN" sz="1600" dirty="0"/>
              <a:t>API</a:t>
            </a:r>
            <a:r>
              <a:rPr lang="zh-CN" altLang="en-US" sz="1600" dirty="0"/>
              <a:t>数据点生成</a:t>
            </a:r>
            <a:r>
              <a:rPr lang="en-US" altLang="zh-CN" sz="1600" dirty="0"/>
              <a:t>10</a:t>
            </a:r>
            <a:r>
              <a:rPr lang="zh-CN" altLang="en-US" sz="1600" dirty="0"/>
              <a:t>个指令</a:t>
            </a:r>
            <a:r>
              <a:rPr lang="en-US" altLang="zh-CN" sz="1600" dirty="0"/>
              <a:t>-API</a:t>
            </a:r>
            <a:r>
              <a:rPr lang="zh-CN" altLang="en-US" sz="1600" dirty="0"/>
              <a:t>对。</a:t>
            </a:r>
            <a:endParaRPr lang="en-US" altLang="zh-CN" sz="1600" dirty="0"/>
          </a:p>
          <a:p>
            <a:pPr marL="285750" indent="-285750">
              <a:lnSpc>
                <a:spcPct val="150000"/>
              </a:lnSpc>
              <a:spcAft>
                <a:spcPts val="600"/>
              </a:spcAft>
              <a:buFont typeface="Arial" panose="020B0604020202020204" pitchFamily="34" charset="0"/>
              <a:buChar char="•"/>
            </a:pPr>
            <a:r>
              <a:rPr lang="zh-CN" altLang="en-US" sz="1600" b="1" dirty="0"/>
              <a:t>训练：</a:t>
            </a:r>
            <a:r>
              <a:rPr lang="zh-CN" altLang="en-US" sz="1600" dirty="0"/>
              <a:t>基于</a:t>
            </a:r>
            <a:r>
              <a:rPr lang="en-US" altLang="zh-CN" sz="1600" dirty="0"/>
              <a:t>LLaMA-7B </a:t>
            </a:r>
            <a:endParaRPr lang="zh-CN" altLang="en-US" sz="1600" dirty="0"/>
          </a:p>
          <a:p>
            <a:pPr marL="285750" indent="-285750">
              <a:lnSpc>
                <a:spcPct val="150000"/>
              </a:lnSpc>
              <a:spcAft>
                <a:spcPts val="600"/>
              </a:spcAft>
              <a:buFont typeface="Arial" panose="020B0604020202020204" pitchFamily="34" charset="0"/>
              <a:buChar char="•"/>
            </a:pPr>
            <a:r>
              <a:rPr lang="zh-CN" altLang="en-US" sz="1600" b="1" dirty="0"/>
              <a:t>推理：</a:t>
            </a:r>
            <a:r>
              <a:rPr lang="en-US" altLang="zh-CN" sz="1600" b="1" dirty="0"/>
              <a:t>1</a:t>
            </a:r>
            <a:r>
              <a:rPr lang="zh-CN" altLang="en-US" sz="1600" b="1" dirty="0"/>
              <a:t>、零样本模式</a:t>
            </a:r>
            <a:r>
              <a:rPr lang="zh-CN" altLang="en-US" sz="1600" dirty="0"/>
              <a:t>，模型直接返回</a:t>
            </a:r>
            <a:r>
              <a:rPr lang="en-US" altLang="zh-CN" sz="1600" dirty="0"/>
              <a:t>API</a:t>
            </a:r>
            <a:r>
              <a:rPr lang="zh-CN" altLang="en-US" sz="1600" dirty="0"/>
              <a:t>调用。</a:t>
            </a:r>
            <a:r>
              <a:rPr lang="en-US" altLang="zh-CN" sz="1600" b="1" dirty="0"/>
              <a:t>2</a:t>
            </a:r>
            <a:r>
              <a:rPr lang="zh-CN" altLang="en-US" sz="1600" b="1" dirty="0"/>
              <a:t>、带检索模式</a:t>
            </a:r>
            <a:r>
              <a:rPr lang="zh-CN" altLang="en-US" sz="1600" dirty="0"/>
              <a:t>，检索器先检索最新的</a:t>
            </a:r>
            <a:r>
              <a:rPr lang="en-US" altLang="zh-CN" sz="1600" dirty="0"/>
              <a:t>API</a:t>
            </a:r>
            <a:r>
              <a:rPr lang="zh-CN" altLang="en-US" sz="1600" dirty="0"/>
              <a:t>文档，将其与用户提示一起输入给</a:t>
            </a:r>
            <a:r>
              <a:rPr lang="en-US" altLang="zh-CN" sz="1600" dirty="0"/>
              <a:t>Gorilla</a:t>
            </a:r>
            <a:r>
              <a:rPr lang="zh-CN" altLang="en-US" sz="1600" dirty="0"/>
              <a:t>。</a:t>
            </a:r>
          </a:p>
          <a:p>
            <a:pPr marL="285750" indent="-285750">
              <a:lnSpc>
                <a:spcPct val="150000"/>
              </a:lnSpc>
              <a:spcAft>
                <a:spcPts val="600"/>
              </a:spcAft>
              <a:buFont typeface="Arial" panose="020B0604020202020204" pitchFamily="34" charset="0"/>
              <a:buChar char="•"/>
            </a:pPr>
            <a:endParaRPr lang="zh-CN" altLang="en-US" sz="1600" dirty="0"/>
          </a:p>
        </p:txBody>
      </p:sp>
      <p:pic>
        <p:nvPicPr>
          <p:cNvPr id="5" name="图片 4">
            <a:extLst>
              <a:ext uri="{FF2B5EF4-FFF2-40B4-BE49-F238E27FC236}">
                <a16:creationId xmlns:a16="http://schemas.microsoft.com/office/drawing/2014/main" id="{1DDC7B14-1902-B6FF-14C4-FC143B4DC421}"/>
              </a:ext>
            </a:extLst>
          </p:cNvPr>
          <p:cNvPicPr>
            <a:picLocks noChangeAspect="1"/>
          </p:cNvPicPr>
          <p:nvPr/>
        </p:nvPicPr>
        <p:blipFill>
          <a:blip r:embed="rId6"/>
          <a:stretch>
            <a:fillRect/>
          </a:stretch>
        </p:blipFill>
        <p:spPr>
          <a:xfrm>
            <a:off x="4229100" y="934895"/>
            <a:ext cx="7918055" cy="5897038"/>
          </a:xfrm>
          <a:prstGeom prst="rect">
            <a:avLst/>
          </a:prstGeom>
        </p:spPr>
      </p:pic>
    </p:spTree>
    <p:extLst>
      <p:ext uri="{BB962C8B-B14F-4D97-AF65-F5344CB8AC3E}">
        <p14:creationId xmlns:p14="http://schemas.microsoft.com/office/powerpoint/2010/main" val="262880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CB8F6-5751-46BA-20C3-622761C774A8}"/>
            </a:ext>
          </a:extLst>
        </p:cNvPr>
        <p:cNvGrpSpPr/>
        <p:nvPr/>
      </p:nvGrpSpPr>
      <p:grpSpPr>
        <a:xfrm>
          <a:off x="0" y="0"/>
          <a:ext cx="0" cy="0"/>
          <a:chOff x="0" y="0"/>
          <a:chExt cx="0" cy="0"/>
        </a:xfrm>
      </p:grpSpPr>
      <p:pic>
        <p:nvPicPr>
          <p:cNvPr id="9" name="图片 8" descr="徽标, 公司名称&#10;&#10;描述已自动生成">
            <a:extLst>
              <a:ext uri="{FF2B5EF4-FFF2-40B4-BE49-F238E27FC236}">
                <a16:creationId xmlns:a16="http://schemas.microsoft.com/office/drawing/2014/main" id="{20FAFD7A-7B6C-3382-F08A-6904CF5A092D}"/>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a:extLst>
              <a:ext uri="{FF2B5EF4-FFF2-40B4-BE49-F238E27FC236}">
                <a16:creationId xmlns:a16="http://schemas.microsoft.com/office/drawing/2014/main" id="{9B80961B-6017-9FAD-8BA0-69A14A3BC1E8}"/>
              </a:ext>
            </a:extLst>
          </p:cNvPr>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a:extLst>
              <a:ext uri="{FF2B5EF4-FFF2-40B4-BE49-F238E27FC236}">
                <a16:creationId xmlns:a16="http://schemas.microsoft.com/office/drawing/2014/main" id="{701B5CDD-2777-AD3F-B66C-9A8FB2400722}"/>
              </a:ext>
            </a:extLst>
          </p:cNvPr>
          <p:cNvSpPr txBox="1"/>
          <p:nvPr/>
        </p:nvSpPr>
        <p:spPr>
          <a:xfrm>
            <a:off x="290946" y="673299"/>
            <a:ext cx="11232188" cy="1754326"/>
          </a:xfrm>
          <a:prstGeom prst="rect">
            <a:avLst/>
          </a:prstGeom>
          <a:noFill/>
        </p:spPr>
        <p:txBody>
          <a:bodyPr wrap="square" rtlCol="0">
            <a:spAutoFit/>
          </a:bodyPr>
          <a:lstStyle/>
          <a:p>
            <a:pPr marL="342900" indent="-342900">
              <a:spcAft>
                <a:spcPts val="600"/>
              </a:spcAft>
              <a:buFont typeface="Wingdings" panose="05000000000000000000" pitchFamily="2" charset="2"/>
              <a:buChar char="u"/>
            </a:pPr>
            <a:r>
              <a:rPr kumimoji="1"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Gorilla</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Large Language Model Connected with Massive APIs  </a:t>
            </a:r>
            <a:r>
              <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2023-05</a:t>
            </a:r>
            <a:endPar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spcBef>
                <a:spcPts val="600"/>
              </a:spcBef>
              <a:spcAft>
                <a:spcPts val="600"/>
              </a:spcAft>
              <a:buFont typeface="Wingdings" panose="05000000000000000000" pitchFamily="2" charset="2"/>
              <a:buChar char="u"/>
            </a:pPr>
            <a:r>
              <a:rPr lang="zh-CN" altLang="en-US" b="1" dirty="0"/>
              <a:t>评估，</a:t>
            </a:r>
            <a:r>
              <a:rPr lang="en-US" altLang="zh-CN" b="1" dirty="0"/>
              <a:t>AST</a:t>
            </a:r>
            <a:r>
              <a:rPr lang="zh-CN" altLang="en-US" b="1" dirty="0"/>
              <a:t>子树匹配：</a:t>
            </a:r>
            <a:endParaRPr lang="en-US" altLang="zh-CN" b="1" dirty="0"/>
          </a:p>
          <a:p>
            <a:pPr marL="285750" indent="-285750">
              <a:spcBef>
                <a:spcPts val="600"/>
              </a:spcBef>
              <a:spcAft>
                <a:spcPts val="600"/>
              </a:spcAft>
              <a:buFont typeface="Wingdings" panose="05000000000000000000" pitchFamily="2" charset="2"/>
              <a:buChar char="u"/>
            </a:pPr>
            <a:r>
              <a:rPr lang="zh-CN" altLang="en-US" dirty="0"/>
              <a:t>比较生成的</a:t>
            </a:r>
            <a:r>
              <a:rPr lang="en-US" altLang="zh-CN" dirty="0"/>
              <a:t>API call </a:t>
            </a:r>
            <a:r>
              <a:rPr lang="zh-CN" altLang="en-US" dirty="0"/>
              <a:t>和</a:t>
            </a:r>
            <a:r>
              <a:rPr lang="en-US" altLang="zh-CN" dirty="0"/>
              <a:t>API tree</a:t>
            </a:r>
            <a:r>
              <a:rPr lang="zh-CN" altLang="en-US" dirty="0"/>
              <a:t>，检查工具正确性、参数匹配、幻觉问题。</a:t>
            </a:r>
          </a:p>
          <a:p>
            <a:pPr marL="285750" indent="-285750">
              <a:spcBef>
                <a:spcPts val="600"/>
              </a:spcBef>
              <a:spcAft>
                <a:spcPts val="600"/>
              </a:spcAft>
              <a:buFont typeface="Wingdings" panose="05000000000000000000" pitchFamily="2" charset="2"/>
              <a:buChar char="u"/>
            </a:pPr>
            <a:endParaRPr lang="zh-CN" altLang="en-US" b="1" dirty="0"/>
          </a:p>
        </p:txBody>
      </p:sp>
      <p:pic>
        <p:nvPicPr>
          <p:cNvPr id="10" name="图片 9">
            <a:extLst>
              <a:ext uri="{FF2B5EF4-FFF2-40B4-BE49-F238E27FC236}">
                <a16:creationId xmlns:a16="http://schemas.microsoft.com/office/drawing/2014/main" id="{41A00A0E-E25E-929C-8B7F-452DD40E8E94}"/>
              </a:ext>
            </a:extLst>
          </p:cNvPr>
          <p:cNvPicPr>
            <a:picLocks noChangeAspect="1"/>
          </p:cNvPicPr>
          <p:nvPr/>
        </p:nvPicPr>
        <p:blipFill>
          <a:blip r:embed="rId5"/>
          <a:stretch>
            <a:fillRect/>
          </a:stretch>
        </p:blipFill>
        <p:spPr>
          <a:xfrm>
            <a:off x="1730944" y="2096083"/>
            <a:ext cx="8730111" cy="4668586"/>
          </a:xfrm>
          <a:prstGeom prst="rect">
            <a:avLst/>
          </a:prstGeom>
        </p:spPr>
      </p:pic>
    </p:spTree>
    <p:extLst>
      <p:ext uri="{BB962C8B-B14F-4D97-AF65-F5344CB8AC3E}">
        <p14:creationId xmlns:p14="http://schemas.microsoft.com/office/powerpoint/2010/main" val="353564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4DAB0-B636-8D92-3D6E-B03AD9A2EEC7}"/>
            </a:ext>
          </a:extLst>
        </p:cNvPr>
        <p:cNvGrpSpPr/>
        <p:nvPr/>
      </p:nvGrpSpPr>
      <p:grpSpPr>
        <a:xfrm>
          <a:off x="0" y="0"/>
          <a:ext cx="0" cy="0"/>
          <a:chOff x="0" y="0"/>
          <a:chExt cx="0" cy="0"/>
        </a:xfrm>
      </p:grpSpPr>
      <p:pic>
        <p:nvPicPr>
          <p:cNvPr id="9" name="图片 8" descr="徽标, 公司名称&#10;&#10;描述已自动生成">
            <a:extLst>
              <a:ext uri="{FF2B5EF4-FFF2-40B4-BE49-F238E27FC236}">
                <a16:creationId xmlns:a16="http://schemas.microsoft.com/office/drawing/2014/main" id="{9F91D07E-628D-42D7-D9E5-101FEFB96761}"/>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a:extLst>
              <a:ext uri="{FF2B5EF4-FFF2-40B4-BE49-F238E27FC236}">
                <a16:creationId xmlns:a16="http://schemas.microsoft.com/office/drawing/2014/main" id="{C2C511D3-3734-0A81-DF24-147D03FB5003}"/>
              </a:ext>
            </a:extLst>
          </p:cNvPr>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a:extLst>
              <a:ext uri="{FF2B5EF4-FFF2-40B4-BE49-F238E27FC236}">
                <a16:creationId xmlns:a16="http://schemas.microsoft.com/office/drawing/2014/main" id="{EF31F2B2-19AE-6A9F-44ED-D9E86A5CF5A3}"/>
              </a:ext>
            </a:extLst>
          </p:cNvPr>
          <p:cNvSpPr txBox="1"/>
          <p:nvPr/>
        </p:nvSpPr>
        <p:spPr>
          <a:xfrm>
            <a:off x="290946" y="673299"/>
            <a:ext cx="11232188" cy="2062103"/>
          </a:xfrm>
          <a:prstGeom prst="rect">
            <a:avLst/>
          </a:prstGeom>
          <a:noFill/>
        </p:spPr>
        <p:txBody>
          <a:bodyPr wrap="square" rtlCol="0">
            <a:spAutoFit/>
          </a:bodyPr>
          <a:lstStyle/>
          <a:p>
            <a:pPr marL="457200" indent="-457200">
              <a:spcAft>
                <a:spcPts val="600"/>
              </a:spcAft>
              <a:buFont typeface="+mj-lt"/>
              <a:buAutoNum type="arabicPeriod"/>
            </a:pPr>
            <a:r>
              <a:rPr kumimoji="1" lang="en-US" altLang="zh-CN" sz="24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RestGPT</a:t>
            </a:r>
            <a:r>
              <a:rPr kumimoji="1"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Connecting Large Language Models with Real-World RESTful APIs  </a:t>
            </a:r>
            <a:r>
              <a:rPr kumimoji="1"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2023-08</a:t>
            </a:r>
            <a:endParaRPr kumimoji="1"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spcBef>
                <a:spcPts val="600"/>
              </a:spcBef>
              <a:spcAft>
                <a:spcPts val="600"/>
              </a:spcAft>
              <a:buFont typeface="Wingdings" panose="05000000000000000000" pitchFamily="2" charset="2"/>
              <a:buChar char="u"/>
            </a:pPr>
            <a:r>
              <a:rPr lang="en-US" altLang="zh-CN" b="1" dirty="0" err="1"/>
              <a:t>RestBench</a:t>
            </a:r>
            <a:r>
              <a:rPr lang="en-US" altLang="zh-CN" b="1" dirty="0"/>
              <a:t> </a:t>
            </a:r>
            <a:r>
              <a:rPr lang="zh-CN" altLang="en-US" b="1" dirty="0"/>
              <a:t>基准测试集；支持超过 </a:t>
            </a:r>
            <a:r>
              <a:rPr lang="en-US" altLang="zh-CN" b="1" dirty="0"/>
              <a:t>100 </a:t>
            </a:r>
            <a:r>
              <a:rPr lang="zh-CN" altLang="en-US" b="1" dirty="0"/>
              <a:t>个 </a:t>
            </a:r>
            <a:r>
              <a:rPr lang="en-US" altLang="zh-CN" b="1" dirty="0"/>
              <a:t>RESTful APIs</a:t>
            </a:r>
            <a:r>
              <a:rPr lang="zh-CN" altLang="en-US" b="1" dirty="0"/>
              <a:t>；</a:t>
            </a:r>
            <a:endParaRPr lang="en-US" altLang="zh-CN" b="1" dirty="0"/>
          </a:p>
          <a:p>
            <a:pPr marL="285750" indent="-285750">
              <a:spcBef>
                <a:spcPts val="600"/>
              </a:spcBef>
              <a:spcAft>
                <a:spcPts val="600"/>
              </a:spcAft>
              <a:buFont typeface="Wingdings" panose="05000000000000000000" pitchFamily="2" charset="2"/>
              <a:buChar char="u"/>
            </a:pPr>
            <a:r>
              <a:rPr lang="en-US" altLang="zh-CN" b="1" dirty="0" err="1"/>
              <a:t>RestGPT</a:t>
            </a:r>
            <a:r>
              <a:rPr lang="en-US" altLang="zh-CN" b="1" dirty="0"/>
              <a:t> </a:t>
            </a:r>
            <a:r>
              <a:rPr lang="zh-CN" altLang="en-US" b="1" dirty="0"/>
              <a:t>：三个</a:t>
            </a:r>
            <a:r>
              <a:rPr lang="en-US" altLang="zh-CN" b="1" dirty="0" err="1"/>
              <a:t>llm</a:t>
            </a:r>
            <a:r>
              <a:rPr lang="zh-CN" altLang="en-US" b="1" dirty="0"/>
              <a:t>，规划器（</a:t>
            </a:r>
            <a:r>
              <a:rPr lang="en-US" altLang="zh-CN" b="1" dirty="0"/>
              <a:t>Planner</a:t>
            </a:r>
            <a:r>
              <a:rPr lang="zh-CN" altLang="en-US" b="1" dirty="0"/>
              <a:t>）、</a:t>
            </a:r>
            <a:r>
              <a:rPr lang="en-US" altLang="zh-CN" b="1" dirty="0"/>
              <a:t>API </a:t>
            </a:r>
            <a:r>
              <a:rPr lang="zh-CN" altLang="en-US" b="1" dirty="0"/>
              <a:t>选择器（</a:t>
            </a:r>
            <a:r>
              <a:rPr lang="en-US" altLang="zh-CN" b="1" dirty="0"/>
              <a:t>API Selector</a:t>
            </a:r>
            <a:r>
              <a:rPr lang="zh-CN" altLang="en-US" b="1" dirty="0"/>
              <a:t>）和执行器（</a:t>
            </a:r>
            <a:r>
              <a:rPr lang="en-US" altLang="zh-CN" b="1" dirty="0"/>
              <a:t>Executor</a:t>
            </a:r>
            <a:r>
              <a:rPr lang="zh-CN" altLang="en-US" b="1" dirty="0"/>
              <a:t>）。</a:t>
            </a:r>
            <a:endParaRPr lang="en-US" altLang="zh-CN" b="1" dirty="0"/>
          </a:p>
          <a:p>
            <a:pPr marL="285750" indent="-285750">
              <a:spcBef>
                <a:spcPts val="600"/>
              </a:spcBef>
              <a:spcAft>
                <a:spcPts val="600"/>
              </a:spcAft>
              <a:buFont typeface="Wingdings" panose="05000000000000000000" pitchFamily="2" charset="2"/>
              <a:buChar char="u"/>
            </a:pPr>
            <a:r>
              <a:rPr lang="zh-CN" altLang="en-US" b="1" dirty="0"/>
              <a:t>计划和执行循环</a:t>
            </a:r>
          </a:p>
        </p:txBody>
      </p:sp>
      <p:pic>
        <p:nvPicPr>
          <p:cNvPr id="4" name="图片 3">
            <a:extLst>
              <a:ext uri="{FF2B5EF4-FFF2-40B4-BE49-F238E27FC236}">
                <a16:creationId xmlns:a16="http://schemas.microsoft.com/office/drawing/2014/main" id="{C8688CF5-62F6-BC30-BD02-239BBF617892}"/>
              </a:ext>
            </a:extLst>
          </p:cNvPr>
          <p:cNvPicPr>
            <a:picLocks noChangeAspect="1"/>
          </p:cNvPicPr>
          <p:nvPr/>
        </p:nvPicPr>
        <p:blipFill>
          <a:blip r:embed="rId5"/>
          <a:stretch>
            <a:fillRect/>
          </a:stretch>
        </p:blipFill>
        <p:spPr>
          <a:xfrm>
            <a:off x="221749" y="2828616"/>
            <a:ext cx="8243379" cy="3897853"/>
          </a:xfrm>
          <a:prstGeom prst="rect">
            <a:avLst/>
          </a:prstGeom>
        </p:spPr>
      </p:pic>
      <p:sp>
        <p:nvSpPr>
          <p:cNvPr id="8" name="文本框 7">
            <a:extLst>
              <a:ext uri="{FF2B5EF4-FFF2-40B4-BE49-F238E27FC236}">
                <a16:creationId xmlns:a16="http://schemas.microsoft.com/office/drawing/2014/main" id="{50DED76B-0FC9-E429-8A16-F20A4581CFBC}"/>
              </a:ext>
            </a:extLst>
          </p:cNvPr>
          <p:cNvSpPr txBox="1"/>
          <p:nvPr/>
        </p:nvSpPr>
        <p:spPr>
          <a:xfrm>
            <a:off x="8465128" y="2679557"/>
            <a:ext cx="3825028" cy="3378617"/>
          </a:xfrm>
          <a:prstGeom prst="rect">
            <a:avLst/>
          </a:prstGeom>
          <a:noFill/>
        </p:spPr>
        <p:txBody>
          <a:bodyPr wrap="square">
            <a:spAutoFit/>
          </a:bodyPr>
          <a:lstStyle/>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r>
              <a:rPr lang="zh-CN" altLang="en-US" sz="1600" b="1" dirty="0"/>
              <a:t>规划器：</a:t>
            </a:r>
            <a:r>
              <a:rPr lang="zh-CN" altLang="en-US" sz="1600" dirty="0"/>
              <a:t>将用户指令分解为</a:t>
            </a:r>
            <a:r>
              <a:rPr lang="en-US" altLang="zh-CN" sz="1600" dirty="0"/>
              <a:t>NL</a:t>
            </a:r>
            <a:r>
              <a:rPr lang="zh-CN" altLang="en-US" sz="1600" dirty="0"/>
              <a:t>子任务</a:t>
            </a:r>
            <a:endParaRPr lang="en-US" altLang="zh-CN" sz="1600" dirty="0"/>
          </a:p>
          <a:p>
            <a:pPr marL="285750" indent="-285750">
              <a:lnSpc>
                <a:spcPct val="150000"/>
              </a:lnSpc>
              <a:buFont typeface="Arial" panose="020B0604020202020204" pitchFamily="34" charset="0"/>
              <a:buChar char="•"/>
            </a:pPr>
            <a:r>
              <a:rPr lang="zh-CN" altLang="en-US" sz="1600" b="1" dirty="0"/>
              <a:t>选择器：</a:t>
            </a:r>
            <a:r>
              <a:rPr lang="zh-CN" altLang="en-US" sz="1600" dirty="0"/>
              <a:t>读取所有 </a:t>
            </a:r>
            <a:r>
              <a:rPr lang="en-US" altLang="zh-CN" sz="1600" dirty="0"/>
              <a:t>API </a:t>
            </a:r>
            <a:r>
              <a:rPr lang="zh-CN" altLang="en-US" sz="1600" dirty="0"/>
              <a:t>描述，根据</a:t>
            </a:r>
            <a:r>
              <a:rPr lang="en-US" altLang="zh-CN" sz="1600" dirty="0"/>
              <a:t>NL plan</a:t>
            </a:r>
            <a:r>
              <a:rPr lang="zh-CN" altLang="en-US" sz="1600" dirty="0"/>
              <a:t>选择</a:t>
            </a:r>
            <a:r>
              <a:rPr lang="en-US" altLang="zh-CN" sz="1600" dirty="0"/>
              <a:t>API  Plan</a:t>
            </a:r>
          </a:p>
          <a:p>
            <a:pPr marL="285750" indent="-285750">
              <a:lnSpc>
                <a:spcPct val="150000"/>
              </a:lnSpc>
              <a:buFont typeface="Arial" panose="020B0604020202020204" pitchFamily="34" charset="0"/>
              <a:buChar char="•"/>
            </a:pPr>
            <a:r>
              <a:rPr lang="zh-CN" altLang="en-US" sz="1600" b="1" dirty="0"/>
              <a:t>调用者：</a:t>
            </a:r>
            <a:r>
              <a:rPr lang="en-US" altLang="zh-CN" sz="1600" dirty="0"/>
              <a:t> </a:t>
            </a:r>
            <a:r>
              <a:rPr lang="zh-CN" altLang="en-US" sz="1600" dirty="0"/>
              <a:t>阅读在</a:t>
            </a:r>
            <a:r>
              <a:rPr lang="en-US" altLang="zh-CN" sz="1600" dirty="0"/>
              <a:t>API  Plan</a:t>
            </a:r>
            <a:r>
              <a:rPr lang="zh-CN" altLang="en-US" sz="1600" dirty="0"/>
              <a:t>内的 </a:t>
            </a:r>
            <a:r>
              <a:rPr lang="en-US" altLang="zh-CN" sz="1600" dirty="0"/>
              <a:t>API </a:t>
            </a:r>
            <a:r>
              <a:rPr lang="zh-CN" altLang="en-US" sz="1600" dirty="0"/>
              <a:t>详细文档来生成正确的调用参数和</a:t>
            </a:r>
            <a:r>
              <a:rPr lang="en-US" altLang="zh-CN" sz="1600" b="0" i="0" dirty="0">
                <a:solidFill>
                  <a:srgbClr val="060607"/>
                </a:solidFill>
                <a:effectLst/>
                <a:latin typeface="-apple-system"/>
              </a:rPr>
              <a:t>Requests </a:t>
            </a:r>
            <a:endParaRPr lang="en-US" altLang="zh-CN" sz="1600" dirty="0"/>
          </a:p>
          <a:p>
            <a:pPr marL="285750" indent="-285750">
              <a:lnSpc>
                <a:spcPct val="150000"/>
              </a:lnSpc>
              <a:buFont typeface="Arial" panose="020B0604020202020204" pitchFamily="34" charset="0"/>
              <a:buChar char="•"/>
            </a:pPr>
            <a:r>
              <a:rPr lang="zh-CN" altLang="en-US" sz="1600" b="1" dirty="0"/>
              <a:t>解析器：</a:t>
            </a:r>
            <a:r>
              <a:rPr lang="zh-CN" altLang="en-US" sz="1600" dirty="0"/>
              <a:t>生成</a:t>
            </a:r>
            <a:r>
              <a:rPr lang="en-US" altLang="zh-CN" sz="1600" dirty="0"/>
              <a:t>python</a:t>
            </a:r>
            <a:r>
              <a:rPr lang="zh-CN" altLang="en-US" sz="1600" dirty="0"/>
              <a:t>解析代码，解析</a:t>
            </a:r>
            <a:r>
              <a:rPr lang="en-US" altLang="zh-CN" sz="1600" dirty="0"/>
              <a:t>API</a:t>
            </a:r>
            <a:r>
              <a:rPr lang="zh-CN" altLang="en-US" sz="1600" dirty="0"/>
              <a:t>返回结果</a:t>
            </a:r>
          </a:p>
        </p:txBody>
      </p:sp>
      <p:sp>
        <p:nvSpPr>
          <p:cNvPr id="17" name="文本框 16">
            <a:extLst>
              <a:ext uri="{FF2B5EF4-FFF2-40B4-BE49-F238E27FC236}">
                <a16:creationId xmlns:a16="http://schemas.microsoft.com/office/drawing/2014/main" id="{D0941B77-FF09-72A1-7A07-D03B0CCC4EF7}"/>
              </a:ext>
            </a:extLst>
          </p:cNvPr>
          <p:cNvSpPr txBox="1"/>
          <p:nvPr/>
        </p:nvSpPr>
        <p:spPr>
          <a:xfrm>
            <a:off x="8665736" y="2417947"/>
            <a:ext cx="3624420" cy="523220"/>
          </a:xfrm>
          <a:prstGeom prst="rect">
            <a:avLst/>
          </a:prstGeom>
          <a:noFill/>
        </p:spPr>
        <p:txBody>
          <a:bodyPr wrap="square">
            <a:spAutoFit/>
          </a:bodyPr>
          <a:lstStyle/>
          <a:p>
            <a:r>
              <a:rPr lang="zh-CN" altLang="en-US" sz="1400" dirty="0">
                <a:solidFill>
                  <a:srgbClr val="060607"/>
                </a:solidFill>
                <a:latin typeface="+mn-ea"/>
              </a:rPr>
              <a:t>规划器和选择器</a:t>
            </a:r>
            <a:r>
              <a:rPr lang="en-US" altLang="zh-CN" sz="1400" dirty="0">
                <a:solidFill>
                  <a:srgbClr val="060607"/>
                </a:solidFill>
                <a:latin typeface="+mn-ea"/>
              </a:rPr>
              <a:t>==</a:t>
            </a:r>
            <a:r>
              <a:rPr lang="zh-CN" altLang="en-US" sz="1400" dirty="0">
                <a:solidFill>
                  <a:srgbClr val="060607"/>
                </a:solidFill>
                <a:latin typeface="+mn-ea"/>
              </a:rPr>
              <a:t>大模型（规划</a:t>
            </a:r>
            <a:r>
              <a:rPr lang="en-US" altLang="zh-CN" sz="1400" dirty="0" err="1">
                <a:solidFill>
                  <a:srgbClr val="060607"/>
                </a:solidFill>
                <a:latin typeface="+mn-ea"/>
              </a:rPr>
              <a:t>api</a:t>
            </a:r>
            <a:r>
              <a:rPr lang="zh-CN" altLang="en-US" sz="1400" dirty="0">
                <a:solidFill>
                  <a:srgbClr val="060607"/>
                </a:solidFill>
                <a:latin typeface="+mn-ea"/>
              </a:rPr>
              <a:t>路径</a:t>
            </a:r>
            <a:r>
              <a:rPr lang="en-US" altLang="zh-CN" sz="1400" dirty="0">
                <a:solidFill>
                  <a:srgbClr val="060607"/>
                </a:solidFill>
                <a:latin typeface="+mn-ea"/>
              </a:rPr>
              <a:t>)</a:t>
            </a:r>
          </a:p>
          <a:p>
            <a:r>
              <a:rPr lang="zh-CN" altLang="en-US" sz="1400" dirty="0">
                <a:solidFill>
                  <a:srgbClr val="060607"/>
                </a:solidFill>
                <a:latin typeface="+mn-ea"/>
              </a:rPr>
              <a:t>调用和执行</a:t>
            </a:r>
            <a:r>
              <a:rPr lang="en-US" altLang="zh-CN" sz="1400" dirty="0">
                <a:solidFill>
                  <a:srgbClr val="060607"/>
                </a:solidFill>
                <a:latin typeface="+mn-ea"/>
              </a:rPr>
              <a:t>==</a:t>
            </a:r>
            <a:r>
              <a:rPr lang="zh-CN" altLang="en-US" sz="1400" dirty="0">
                <a:solidFill>
                  <a:srgbClr val="060607"/>
                </a:solidFill>
                <a:latin typeface="+mn-ea"/>
              </a:rPr>
              <a:t>小模型（输入参数）</a:t>
            </a:r>
            <a:endParaRPr lang="zh-CN" altLang="en-US" sz="1400" dirty="0"/>
          </a:p>
        </p:txBody>
      </p:sp>
    </p:spTree>
    <p:extLst>
      <p:ext uri="{BB962C8B-B14F-4D97-AF65-F5344CB8AC3E}">
        <p14:creationId xmlns:p14="http://schemas.microsoft.com/office/powerpoint/2010/main" val="113591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A8251-5FD6-E78D-1D14-20DE002CE938}"/>
            </a:ext>
          </a:extLst>
        </p:cNvPr>
        <p:cNvGrpSpPr/>
        <p:nvPr/>
      </p:nvGrpSpPr>
      <p:grpSpPr>
        <a:xfrm>
          <a:off x="0" y="0"/>
          <a:ext cx="0" cy="0"/>
          <a:chOff x="0" y="0"/>
          <a:chExt cx="0" cy="0"/>
        </a:xfrm>
      </p:grpSpPr>
      <p:pic>
        <p:nvPicPr>
          <p:cNvPr id="9" name="图片 8" descr="徽标, 公司名称&#10;&#10;描述已自动生成">
            <a:extLst>
              <a:ext uri="{FF2B5EF4-FFF2-40B4-BE49-F238E27FC236}">
                <a16:creationId xmlns:a16="http://schemas.microsoft.com/office/drawing/2014/main" id="{8B6A8C7A-9D1C-07F8-BDE5-D9117EC0ED6D}"/>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a:extLst>
              <a:ext uri="{FF2B5EF4-FFF2-40B4-BE49-F238E27FC236}">
                <a16:creationId xmlns:a16="http://schemas.microsoft.com/office/drawing/2014/main" id="{8869685F-7D1D-8BE5-9588-AFF70123ED01}"/>
              </a:ext>
            </a:extLst>
          </p:cNvPr>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a:extLst>
              <a:ext uri="{FF2B5EF4-FFF2-40B4-BE49-F238E27FC236}">
                <a16:creationId xmlns:a16="http://schemas.microsoft.com/office/drawing/2014/main" id="{0792813E-CB3A-A70D-EC55-D0FEC092A927}"/>
              </a:ext>
            </a:extLst>
          </p:cNvPr>
          <p:cNvSpPr txBox="1"/>
          <p:nvPr/>
        </p:nvSpPr>
        <p:spPr>
          <a:xfrm>
            <a:off x="753477" y="694620"/>
            <a:ext cx="11384279" cy="1261884"/>
          </a:xfrm>
          <a:prstGeom prst="rect">
            <a:avLst/>
          </a:prstGeom>
          <a:noFill/>
        </p:spPr>
        <p:txBody>
          <a:bodyPr wrap="square" rtlCol="0">
            <a:spAutoFit/>
          </a:bodyPr>
          <a:lstStyle/>
          <a:p>
            <a:pPr marL="342900" indent="-342900">
              <a:spcAft>
                <a:spcPts val="600"/>
              </a:spcAft>
              <a:buFont typeface="Wingdings" panose="05000000000000000000" pitchFamily="2" charset="2"/>
              <a:buChar char="p"/>
            </a:pPr>
            <a:r>
              <a:rPr kumimoji="1" lang="en-US" altLang="zh-CN" sz="24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RestGPT</a:t>
            </a:r>
            <a:r>
              <a:rPr kumimoji="1"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Connecting Large Language Models with Real-World RESTful APIs  2023-08</a:t>
            </a:r>
            <a:endPar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spcBef>
                <a:spcPts val="600"/>
              </a:spcBef>
              <a:spcAft>
                <a:spcPts val="600"/>
              </a:spcAft>
              <a:buFont typeface="Wingdings" panose="05000000000000000000" pitchFamily="2" charset="2"/>
              <a:buChar char="u"/>
            </a:pPr>
            <a:r>
              <a:rPr lang="en-US" altLang="zh-CN" b="1" dirty="0" err="1"/>
              <a:t>RestGPT</a:t>
            </a:r>
            <a:r>
              <a:rPr lang="en-US" altLang="zh-CN" b="1" dirty="0"/>
              <a:t> </a:t>
            </a:r>
            <a:r>
              <a:rPr lang="zh-CN" altLang="en-US" b="1" dirty="0"/>
              <a:t>：规划器（</a:t>
            </a:r>
            <a:r>
              <a:rPr lang="en-US" altLang="zh-CN" b="1" dirty="0"/>
              <a:t>Planner</a:t>
            </a:r>
            <a:r>
              <a:rPr lang="zh-CN" altLang="en-US" b="1" dirty="0"/>
              <a:t>）、</a:t>
            </a:r>
            <a:r>
              <a:rPr lang="en-US" altLang="zh-CN" b="1" dirty="0"/>
              <a:t>API </a:t>
            </a:r>
            <a:r>
              <a:rPr lang="zh-CN" altLang="en-US" b="1" dirty="0"/>
              <a:t>选择器（</a:t>
            </a:r>
            <a:r>
              <a:rPr lang="en-US" altLang="zh-CN" b="1" dirty="0"/>
              <a:t>API Selector</a:t>
            </a:r>
            <a:r>
              <a:rPr lang="zh-CN" altLang="en-US" b="1" dirty="0"/>
              <a:t>）和执行器（</a:t>
            </a:r>
            <a:r>
              <a:rPr lang="en-US" altLang="zh-CN" b="1" dirty="0"/>
              <a:t>Executor</a:t>
            </a:r>
            <a:r>
              <a:rPr lang="zh-CN" altLang="en-US" b="1" dirty="0"/>
              <a:t>）。</a:t>
            </a:r>
          </a:p>
        </p:txBody>
      </p:sp>
      <p:sp>
        <p:nvSpPr>
          <p:cNvPr id="8" name="文本框 7">
            <a:extLst>
              <a:ext uri="{FF2B5EF4-FFF2-40B4-BE49-F238E27FC236}">
                <a16:creationId xmlns:a16="http://schemas.microsoft.com/office/drawing/2014/main" id="{3C9C6B23-F515-C245-9526-80183152295E}"/>
              </a:ext>
            </a:extLst>
          </p:cNvPr>
          <p:cNvSpPr txBox="1"/>
          <p:nvPr/>
        </p:nvSpPr>
        <p:spPr>
          <a:xfrm>
            <a:off x="7356697" y="2508341"/>
            <a:ext cx="3747837" cy="2958439"/>
          </a:xfrm>
          <a:prstGeom prst="rect">
            <a:avLst/>
          </a:prstGeom>
          <a:noFill/>
        </p:spPr>
        <p:txBody>
          <a:bodyPr wrap="square">
            <a:spAutoFit/>
          </a:bodyPr>
          <a:lstStyle/>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en-US" b="1" dirty="0"/>
              <a:t>调用者：</a:t>
            </a:r>
            <a:r>
              <a:rPr lang="en-US" altLang="zh-CN" dirty="0"/>
              <a:t> </a:t>
            </a:r>
            <a:r>
              <a:rPr lang="zh-CN" altLang="en-US" dirty="0"/>
              <a:t>阅读在</a:t>
            </a:r>
            <a:r>
              <a:rPr lang="en-US" altLang="zh-CN" dirty="0"/>
              <a:t>API  Plan</a:t>
            </a:r>
            <a:r>
              <a:rPr lang="zh-CN" altLang="en-US" dirty="0"/>
              <a:t>涉及的</a:t>
            </a:r>
            <a:r>
              <a:rPr lang="en-US" altLang="zh-CN" dirty="0"/>
              <a:t>API</a:t>
            </a:r>
            <a:r>
              <a:rPr lang="zh-CN" altLang="en-US" dirty="0"/>
              <a:t>的详细文档来生成正确的调用参数和</a:t>
            </a:r>
            <a:r>
              <a:rPr lang="en-US" altLang="zh-CN" b="0" i="0" dirty="0">
                <a:solidFill>
                  <a:srgbClr val="060607"/>
                </a:solidFill>
                <a:effectLst/>
                <a:latin typeface="-apple-system"/>
              </a:rPr>
              <a:t>Requests  </a:t>
            </a:r>
            <a:r>
              <a:rPr lang="en-US" altLang="zh-CN" dirty="0"/>
              <a:t> </a:t>
            </a:r>
          </a:p>
          <a:p>
            <a:pPr marL="285750" indent="-285750">
              <a:lnSpc>
                <a:spcPct val="150000"/>
              </a:lnSpc>
              <a:buFont typeface="Arial" panose="020B0604020202020204" pitchFamily="34" charset="0"/>
              <a:buChar char="•"/>
            </a:pPr>
            <a:r>
              <a:rPr lang="zh-CN" altLang="en-US" b="1" dirty="0"/>
              <a:t>解析器：</a:t>
            </a:r>
            <a:r>
              <a:rPr lang="zh-CN" altLang="en-US" sz="1800" dirty="0"/>
              <a:t>生成</a:t>
            </a:r>
            <a:r>
              <a:rPr lang="en-US" altLang="zh-CN" sz="1800" dirty="0"/>
              <a:t>python</a:t>
            </a:r>
            <a:r>
              <a:rPr lang="zh-CN" altLang="en-US" sz="1800" dirty="0"/>
              <a:t>解析代码，解析</a:t>
            </a:r>
            <a:r>
              <a:rPr lang="en-US" altLang="zh-CN" sz="1800" dirty="0"/>
              <a:t>API</a:t>
            </a:r>
            <a:r>
              <a:rPr lang="zh-CN" altLang="en-US" sz="1800" dirty="0"/>
              <a:t>返回结果</a:t>
            </a:r>
            <a:r>
              <a:rPr lang="en-US" altLang="zh-CN" dirty="0"/>
              <a:t> </a:t>
            </a:r>
            <a:r>
              <a:rPr lang="zh-CN" altLang="en-US" dirty="0"/>
              <a:t> </a:t>
            </a:r>
            <a:br>
              <a:rPr lang="zh-CN" altLang="en-US" dirty="0"/>
            </a:br>
            <a:endParaRPr lang="zh-CN" altLang="en-US" dirty="0"/>
          </a:p>
        </p:txBody>
      </p:sp>
      <p:pic>
        <p:nvPicPr>
          <p:cNvPr id="19" name="图片 18">
            <a:extLst>
              <a:ext uri="{FF2B5EF4-FFF2-40B4-BE49-F238E27FC236}">
                <a16:creationId xmlns:a16="http://schemas.microsoft.com/office/drawing/2014/main" id="{7671EAF2-9714-22DD-110F-CF06AC078588}"/>
              </a:ext>
            </a:extLst>
          </p:cNvPr>
          <p:cNvPicPr>
            <a:picLocks noChangeAspect="1"/>
          </p:cNvPicPr>
          <p:nvPr/>
        </p:nvPicPr>
        <p:blipFill>
          <a:blip r:embed="rId5"/>
          <a:stretch>
            <a:fillRect/>
          </a:stretch>
        </p:blipFill>
        <p:spPr>
          <a:xfrm>
            <a:off x="1475090" y="2018415"/>
            <a:ext cx="5881607" cy="4605817"/>
          </a:xfrm>
          <a:prstGeom prst="rect">
            <a:avLst/>
          </a:prstGeom>
        </p:spPr>
      </p:pic>
    </p:spTree>
    <p:extLst>
      <p:ext uri="{BB962C8B-B14F-4D97-AF65-F5344CB8AC3E}">
        <p14:creationId xmlns:p14="http://schemas.microsoft.com/office/powerpoint/2010/main" val="415531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A0FD7-8666-15B0-A5DB-9BDE1CFBBE7A}"/>
            </a:ext>
          </a:extLst>
        </p:cNvPr>
        <p:cNvGrpSpPr/>
        <p:nvPr/>
      </p:nvGrpSpPr>
      <p:grpSpPr>
        <a:xfrm>
          <a:off x="0" y="0"/>
          <a:ext cx="0" cy="0"/>
          <a:chOff x="0" y="0"/>
          <a:chExt cx="0" cy="0"/>
        </a:xfrm>
      </p:grpSpPr>
      <p:pic>
        <p:nvPicPr>
          <p:cNvPr id="9" name="图片 8" descr="徽标, 公司名称&#10;&#10;描述已自动生成">
            <a:extLst>
              <a:ext uri="{FF2B5EF4-FFF2-40B4-BE49-F238E27FC236}">
                <a16:creationId xmlns:a16="http://schemas.microsoft.com/office/drawing/2014/main" id="{E6F69F22-EC27-4AFB-8E5D-CC2A57166129}"/>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243379" y="187052"/>
            <a:ext cx="1387003" cy="418433"/>
          </a:xfrm>
          <a:prstGeom prst="rect">
            <a:avLst/>
          </a:prstGeom>
        </p:spPr>
      </p:pic>
      <p:sp>
        <p:nvSpPr>
          <p:cNvPr id="3" name="标题 1">
            <a:extLst>
              <a:ext uri="{FF2B5EF4-FFF2-40B4-BE49-F238E27FC236}">
                <a16:creationId xmlns:a16="http://schemas.microsoft.com/office/drawing/2014/main" id="{39B6BEAF-39D2-8C09-B2C9-B46D270A747E}"/>
              </a:ext>
            </a:extLst>
          </p:cNvPr>
          <p:cNvSpPr txBox="1"/>
          <p:nvPr/>
        </p:nvSpPr>
        <p:spPr>
          <a:xfrm>
            <a:off x="948092" y="200709"/>
            <a:ext cx="2921781" cy="432000"/>
          </a:xfrm>
          <a:prstGeom prst="rect">
            <a:avLst/>
          </a:prstGeom>
        </p:spPr>
        <p:txBody>
          <a:bodyPr/>
          <a:lst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a:lstStyle>
          <a:p>
            <a:r>
              <a:rPr lang="zh-CN" altLang="en-US" sz="2500" spc="100" dirty="0">
                <a:cs typeface="微软雅黑" panose="020B0503020204020204" pitchFamily="34" charset="-122"/>
              </a:rPr>
              <a:t>研究现状</a:t>
            </a:r>
          </a:p>
        </p:txBody>
      </p:sp>
      <p:sp>
        <p:nvSpPr>
          <p:cNvPr id="6" name="文本框 5">
            <a:extLst>
              <a:ext uri="{FF2B5EF4-FFF2-40B4-BE49-F238E27FC236}">
                <a16:creationId xmlns:a16="http://schemas.microsoft.com/office/drawing/2014/main" id="{DB9AAB5F-52DF-0BB5-419B-80435D81442B}"/>
              </a:ext>
            </a:extLst>
          </p:cNvPr>
          <p:cNvSpPr txBox="1"/>
          <p:nvPr/>
        </p:nvSpPr>
        <p:spPr>
          <a:xfrm>
            <a:off x="787057" y="508641"/>
            <a:ext cx="11384279" cy="830997"/>
          </a:xfrm>
          <a:prstGeom prst="rect">
            <a:avLst/>
          </a:prstGeom>
          <a:noFill/>
        </p:spPr>
        <p:txBody>
          <a:bodyPr wrap="square" rtlCol="0">
            <a:spAutoFit/>
          </a:bodyPr>
          <a:lstStyle/>
          <a:p>
            <a:pPr marL="342900" indent="-342900">
              <a:spcAft>
                <a:spcPts val="600"/>
              </a:spcAft>
              <a:buFont typeface="Wingdings" panose="05000000000000000000" pitchFamily="2" charset="2"/>
              <a:buChar char="p"/>
            </a:pPr>
            <a:r>
              <a:rPr kumimoji="1" lang="en-US" altLang="zh-CN" sz="24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RestGPT</a:t>
            </a:r>
            <a:r>
              <a:rPr kumimoji="1"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Connecting Large Language Models with Real-World RESTful APIs  2023-08</a:t>
            </a:r>
            <a:endPar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AutoShape 2">
            <a:extLst>
              <a:ext uri="{FF2B5EF4-FFF2-40B4-BE49-F238E27FC236}">
                <a16:creationId xmlns:a16="http://schemas.microsoft.com/office/drawing/2014/main" id="{1F704FD0-DE76-DBF1-2600-DE79F4BC2F0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a:extLst>
              <a:ext uri="{FF2B5EF4-FFF2-40B4-BE49-F238E27FC236}">
                <a16:creationId xmlns:a16="http://schemas.microsoft.com/office/drawing/2014/main" id="{1420E6A3-AA1C-D2A8-4103-9288CDC47A4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6632D308-7B5A-C595-7569-A92D31AEA716}"/>
              </a:ext>
            </a:extLst>
          </p:cNvPr>
          <p:cNvPicPr>
            <a:picLocks noChangeAspect="1"/>
          </p:cNvPicPr>
          <p:nvPr/>
        </p:nvPicPr>
        <p:blipFill>
          <a:blip r:embed="rId5"/>
          <a:stretch>
            <a:fillRect/>
          </a:stretch>
        </p:blipFill>
        <p:spPr>
          <a:xfrm>
            <a:off x="3225209" y="983527"/>
            <a:ext cx="5194237" cy="5673764"/>
          </a:xfrm>
          <a:prstGeom prst="rect">
            <a:avLst/>
          </a:prstGeom>
        </p:spPr>
      </p:pic>
    </p:spTree>
    <p:extLst>
      <p:ext uri="{BB962C8B-B14F-4D97-AF65-F5344CB8AC3E}">
        <p14:creationId xmlns:p14="http://schemas.microsoft.com/office/powerpoint/2010/main" val="2722707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ZhMDlkZDQ3ZTQ4YzMzZWZhYmM3MDNiODVkZDliYm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标题页面">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页\空白页">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1702</TotalTime>
  <Words>3588</Words>
  <Application>Microsoft Office PowerPoint</Application>
  <PresentationFormat>宽屏</PresentationFormat>
  <Paragraphs>240</Paragraphs>
  <Slides>29</Slides>
  <Notes>29</Notes>
  <HiddenSlides>2</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-apple-system</vt:lpstr>
      <vt:lpstr>微软雅黑</vt:lpstr>
      <vt:lpstr>Arial</vt:lpstr>
      <vt:lpstr>Calibri</vt:lpstr>
      <vt:lpstr>Palatino Linotype</vt:lpstr>
      <vt:lpstr>Times New Roman</vt:lpstr>
      <vt:lpstr>Wingdings</vt:lpstr>
      <vt:lpstr>标题页面</vt:lpstr>
      <vt:lpstr>目录页\空白页</vt:lpstr>
      <vt:lpstr>Research on  Function Calling Ability of Al Agents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Chengze</dc:creator>
  <cp:lastModifiedBy>雨点 张</cp:lastModifiedBy>
  <cp:revision>1884</cp:revision>
  <dcterms:created xsi:type="dcterms:W3CDTF">2020-12-02T02:29:00Z</dcterms:created>
  <dcterms:modified xsi:type="dcterms:W3CDTF">2024-11-26T01:42:01Z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2052-12.1.0.17827</vt:lpwstr>
  </property>
  <property fmtid="{D5CDD505-2E9C-101B-9397-08002B2CF9AE}" pid="3" name="ICV">
    <vt:lpwstr>0CA3ED1A9C2643228E67E023A649251A_12</vt:lpwstr>
  </property>
</Properties>
</file>