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80F824-053E-C4F7-4361-9F56B379D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16F7E4-D1BA-F0C7-C771-2AB8EA8F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B023F-06AF-E8C8-1723-625A95D4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97BF-1289-4B8D-B6B5-6603E2477FAF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A6FB8A-42FF-BD16-7952-B4EF1964F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9A6F5-710A-4FBF-AB36-F7A4564D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96C-8040-4968-B79B-90C8AA52F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6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EA714B-DA36-2567-2F3D-E6E7E80B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616C77-6BC7-E4E4-38F9-9D8E21B47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4D857E-6ABD-D1A6-3681-881A2FB3C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97BF-1289-4B8D-B6B5-6603E2477FAF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24582-3ECD-507D-012B-EC631867C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F54DCB-B3FD-0980-8A38-48014FBC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96C-8040-4968-B79B-90C8AA52F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492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5B7126-9506-2C36-9634-CC82F7E00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04760AD-21BF-29C2-6F05-A7A23488A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BB862A-BD4D-D13A-1C94-89B795663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97BF-1289-4B8D-B6B5-6603E2477FAF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BC0D39-FB30-E047-4EC0-6BC1FD51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CE49B2-84AA-5FB9-389A-72F36313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96C-8040-4968-B79B-90C8AA52F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8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8A14E-A60B-5DAF-7747-F29081B1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C225A-D807-8457-EFA4-7378C347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F23CB0-9AA3-5E8F-96A5-4D9B8F8D3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97BF-1289-4B8D-B6B5-6603E2477FAF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B1FC20-EC04-49E1-0CA4-641FD2DB2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67DB58-ACEA-BF33-12D8-81C5B75D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96C-8040-4968-B79B-90C8AA52F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4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F2311-A9E2-8FB7-2273-127BA738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A6F66E-C986-8565-42CC-D76000A7C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C3EBEF-F773-13E3-3434-6B6DDA3C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97BF-1289-4B8D-B6B5-6603E2477FAF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3DB3C2-8A39-63FB-C859-03A3F2F3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CE7F77-D074-F767-24B8-5F79D2FB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96C-8040-4968-B79B-90C8AA52F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39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87787-45E6-153E-C57A-196BEAFA6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CC2D27-DBF5-C1DB-04E1-2A47BEA6B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5A499C-A26F-9C87-EDEF-B3C13678A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297B26-CBBA-1C91-958C-879CF6A22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97BF-1289-4B8D-B6B5-6603E2477FAF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DD035E-1845-98C6-A806-ACAE2017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BD8A86-92C3-A77C-5DE5-BDA8F6BA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96C-8040-4968-B79B-90C8AA52F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3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3F7CF6-988F-2654-06C8-70EDA20E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6CE516-D64D-8273-EA20-D52EBF5F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CC1EEB-5760-C52B-95D0-88E8D1A71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188C14-E601-B924-E905-5C848D52E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AC6A64-63DD-A95A-9D3A-ECD7ECC63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BA8554-B5C0-0F40-6606-CD12EA8D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97BF-1289-4B8D-B6B5-6603E2477FAF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7FC152-F05E-853B-DA19-93B832416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053EC7-6E99-2D7E-F449-0A562F3B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96C-8040-4968-B79B-90C8AA52F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235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56D5C-4571-2538-8695-079C8855F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4995DC-7A3B-E110-15A4-65F90EF6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97BF-1289-4B8D-B6B5-6603E2477FAF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D788AF-BC67-78FE-5AF9-B68886BD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0664C9-6336-DE48-6724-29C44A8D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96C-8040-4968-B79B-90C8AA52F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94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2EEAF7-D4BC-2190-B11F-E10A5B9FD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97BF-1289-4B8D-B6B5-6603E2477FAF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2D0C9A-F4AC-B864-08D1-A8C782AA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D4A70A-8024-9850-AA4B-940CCA7E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96C-8040-4968-B79B-90C8AA52F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068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1CAF1-8688-5FC6-B5A8-C8C07AFF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2BBCA9-E593-50E2-0F32-EA96432D3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231CE-A57E-55F8-EF75-2F7993AFBD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05B038-DB77-FEB0-DF7D-7E558F488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97BF-1289-4B8D-B6B5-6603E2477FAF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250522-5525-F555-8C71-683772F9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B2A1EA-5929-EEB7-A513-8F670DDB1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96C-8040-4968-B79B-90C8AA52F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3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BEF29-1FE6-9684-EDC8-8BC25E92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FE699E-9D04-FCA8-3028-56A76156E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5A390-3E1A-7F5A-E3F1-C147B0080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AC932A-5CA7-AF13-14FF-39D89397D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C97BF-1289-4B8D-B6B5-6603E2477FAF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DF90C7-EBD9-5BB5-47D8-52F69782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31D355-3D75-74F0-4142-1B3D953E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2996C-8040-4968-B79B-90C8AA52F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2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A72EC72-EC8C-5050-ADCE-45F5239F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1D42C-8D87-1A1F-3E17-F9075671C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6B4815-461E-2C18-49E1-E9D5474A2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C97BF-1289-4B8D-B6B5-6603E2477FAF}" type="datetimeFigureOut">
              <a:rPr lang="zh-CN" altLang="en-US" smtClean="0"/>
              <a:t>2024/12/14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4A24D-5B98-DA77-BDD1-2F2BF3090D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EE39ED-2B19-62C8-0461-8C372DA02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2996C-8040-4968-B79B-90C8AA52F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758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602E3-3806-367F-B721-08A331F79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450" y="1273176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5400" dirty="0"/>
              <a:t>从序列对齐到精准检索：</a:t>
            </a:r>
            <a:br>
              <a:rPr lang="en-US" altLang="zh-CN" sz="5400" dirty="0"/>
            </a:br>
            <a:r>
              <a:rPr lang="zh-CN" altLang="en-US" sz="5400" dirty="0"/>
              <a:t>多模态</a:t>
            </a:r>
            <a:r>
              <a:rPr lang="en-US" altLang="zh-CN" sz="5400" dirty="0"/>
              <a:t>RAG</a:t>
            </a:r>
            <a:r>
              <a:rPr lang="zh-CN" altLang="en-US" sz="5400" dirty="0"/>
              <a:t>中的检索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238DA9-9A69-E295-89D2-05DA152EB2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吕泽众</a:t>
            </a:r>
            <a:endParaRPr lang="en-US" altLang="zh-CN" dirty="0"/>
          </a:p>
          <a:p>
            <a:r>
              <a:rPr lang="en-US" altLang="zh-CN" dirty="0"/>
              <a:t>2024/12/13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0993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C50C82-6DB5-F950-2DEF-1F0FA4D6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04185B-3B7D-CF73-AC44-178DD411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Correspondence learning via robust optimal transport</a:t>
            </a:r>
          </a:p>
          <a:p>
            <a:pPr lvl="1"/>
            <a:r>
              <a:rPr lang="en-US" altLang="zh-CN" dirty="0"/>
              <a:t>video-paragraph</a:t>
            </a:r>
            <a:r>
              <a:rPr lang="zh-CN" altLang="en-US" dirty="0"/>
              <a:t>内的</a:t>
            </a:r>
            <a:r>
              <a:rPr lang="en-US" altLang="zh-CN" dirty="0"/>
              <a:t>clips</a:t>
            </a:r>
            <a:r>
              <a:rPr lang="zh-CN" altLang="en-US" dirty="0"/>
              <a:t>和</a:t>
            </a:r>
            <a:r>
              <a:rPr lang="en-US" altLang="zh-CN" dirty="0"/>
              <a:t>captions</a:t>
            </a:r>
            <a:r>
              <a:rPr lang="zh-CN" altLang="en-US" dirty="0"/>
              <a:t>的相似度矩阵</a:t>
            </a:r>
            <a:endParaRPr lang="en-US" altLang="zh-CN" dirty="0"/>
          </a:p>
          <a:p>
            <a:pPr lvl="1"/>
            <a:r>
              <a:rPr lang="zh-CN" altLang="en-US" dirty="0"/>
              <a:t>表示</a:t>
            </a:r>
            <a:r>
              <a:rPr lang="en-US" altLang="zh-CN" dirty="0"/>
              <a:t>clip</a:t>
            </a:r>
            <a:r>
              <a:rPr lang="zh-CN" altLang="en-US" dirty="0"/>
              <a:t>被分配给</a:t>
            </a:r>
            <a:r>
              <a:rPr lang="en-US" altLang="zh-CN" dirty="0"/>
              <a:t>caption</a:t>
            </a:r>
            <a:r>
              <a:rPr lang="zh-CN" altLang="en-US" dirty="0"/>
              <a:t>的概率矩阵</a:t>
            </a:r>
            <a:endParaRPr lang="en-US" altLang="zh-CN" dirty="0"/>
          </a:p>
          <a:p>
            <a:pPr lvl="1"/>
            <a:r>
              <a:rPr lang="zh-CN" altLang="en-US" dirty="0"/>
              <a:t>最优传输旨在寻找满足给定边缘分布的最大化                的分配矩阵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6095C70-CE96-769B-2510-65D135D054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465" y="2382511"/>
            <a:ext cx="739204" cy="2133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8FB9F0-DD1B-5A5C-65A8-50137817B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442" y="2791875"/>
            <a:ext cx="746825" cy="1905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EB95B8-0A3B-8696-2975-B40DDD648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09" y="3579696"/>
            <a:ext cx="3238781" cy="6325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07D9B9A-C14E-6454-9EE6-0A41DD8BF7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465" y="4264292"/>
            <a:ext cx="1653683" cy="2438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8EAB491-E0E4-1D4D-2A2F-7A0BC205F1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243" y="3127598"/>
            <a:ext cx="1196444" cy="24386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B4E6CED-CA49-B30F-3F4C-C1D73A32A1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8823" y="3932030"/>
            <a:ext cx="1402202" cy="19813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F24508B-EDE7-D9AE-97D8-AAFD81045A60}"/>
              </a:ext>
            </a:extLst>
          </p:cNvPr>
          <p:cNvSpPr txBox="1"/>
          <p:nvPr/>
        </p:nvSpPr>
        <p:spPr>
          <a:xfrm>
            <a:off x="7141508" y="3554046"/>
            <a:ext cx="29239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每个</a:t>
            </a:r>
            <a:r>
              <a:rPr lang="en-US" altLang="zh-CN" sz="1400" dirty="0"/>
              <a:t>clip</a:t>
            </a:r>
            <a:r>
              <a:rPr lang="zh-CN" altLang="en-US" sz="1400" dirty="0"/>
              <a:t>或</a:t>
            </a:r>
            <a:r>
              <a:rPr lang="en-US" altLang="zh-CN" sz="1400" dirty="0"/>
              <a:t>caption</a:t>
            </a:r>
            <a:r>
              <a:rPr lang="zh-CN" altLang="en-US" sz="1400" dirty="0"/>
              <a:t>的相对重要性；由于</a:t>
            </a:r>
            <a:r>
              <a:rPr lang="en-US" altLang="zh-CN" sz="1400" dirty="0"/>
              <a:t>clip</a:t>
            </a:r>
            <a:r>
              <a:rPr lang="zh-CN" altLang="en-US" sz="1400" dirty="0"/>
              <a:t>和</a:t>
            </a:r>
            <a:r>
              <a:rPr lang="en-US" altLang="zh-CN" sz="1400" dirty="0"/>
              <a:t>caption</a:t>
            </a:r>
            <a:r>
              <a:rPr lang="zh-CN" altLang="en-US" sz="1400" dirty="0"/>
              <a:t>都是独立采样的，所以选择均匀概率分布来给它们分配相等的权重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5FCF9EA1-920B-5DF6-1765-60A4872E95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319" y="4508153"/>
            <a:ext cx="403895" cy="18289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51DCB27-05AC-F4D8-33D3-CFE1CF4D69D6}"/>
              </a:ext>
            </a:extLst>
          </p:cNvPr>
          <p:cNvSpPr txBox="1"/>
          <p:nvPr/>
        </p:nvSpPr>
        <p:spPr>
          <a:xfrm>
            <a:off x="2816820" y="4445712"/>
            <a:ext cx="89772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基于熵的正则化项：</a:t>
            </a:r>
            <a:endParaRPr lang="en-US" altLang="zh-CN" sz="1400" dirty="0"/>
          </a:p>
          <a:p>
            <a:r>
              <a:rPr lang="en-US" altLang="zh-CN" sz="1400" dirty="0"/>
              <a:t>1.</a:t>
            </a:r>
            <a:r>
              <a:rPr lang="zh-CN" altLang="en-US" sz="1400" dirty="0"/>
              <a:t>原优化目标是线性规划问题：高维变量难解；最优传输矩阵是稀疏的，增加熵正则化可以让传输矩阵的分布更离散</a:t>
            </a:r>
            <a:endParaRPr lang="en-US" altLang="zh-CN" sz="1400" dirty="0"/>
          </a:p>
          <a:p>
            <a:r>
              <a:rPr lang="en-US" altLang="zh-CN" sz="1400" dirty="0"/>
              <a:t>2.</a:t>
            </a:r>
            <a:r>
              <a:rPr lang="zh-CN" altLang="en-US" sz="1400" dirty="0"/>
              <a:t>增加该项可以使用</a:t>
            </a:r>
            <a:r>
              <a:rPr lang="en-US" altLang="zh-CN" sz="1400" dirty="0" err="1"/>
              <a:t>S</a:t>
            </a:r>
            <a:r>
              <a:rPr lang="en-US" altLang="zh-CN" sz="1400" b="0" i="0" dirty="0" err="1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inkhorn</a:t>
            </a:r>
            <a:r>
              <a:rPr lang="zh-CN" altLang="en-US" sz="1400" b="0" i="0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system-ui"/>
              </a:rPr>
              <a:t>算法快速求近似解</a:t>
            </a:r>
            <a:endParaRPr lang="zh-CN" altLang="en-US" sz="1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69F34B-6224-6250-4592-825E62AC61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651" y="5399819"/>
            <a:ext cx="6922340" cy="73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30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EBE2E-9CC0-100F-040A-5303DA08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EFB93E-92B7-D0C1-969E-DD51B683D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Correspondence learning via robust optimal transport</a:t>
            </a:r>
          </a:p>
          <a:p>
            <a:pPr lvl="1"/>
            <a:r>
              <a:rPr lang="en-US" altLang="zh-CN" dirty="0"/>
              <a:t>video-paragraph contrastive loss</a:t>
            </a:r>
            <a:r>
              <a:rPr lang="zh-CN" altLang="en-US" dirty="0"/>
              <a:t>约束长程时序依赖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这种方案仍存在两个问题</a:t>
            </a:r>
            <a:endParaRPr lang="en-US" altLang="zh-CN" dirty="0"/>
          </a:p>
          <a:p>
            <a:pPr lvl="2"/>
            <a:r>
              <a:rPr lang="zh-CN" altLang="en-US" dirty="0"/>
              <a:t>忽略了</a:t>
            </a:r>
            <a:r>
              <a:rPr lang="en-US" altLang="zh-CN" dirty="0"/>
              <a:t>frame-word level</a:t>
            </a:r>
            <a:r>
              <a:rPr lang="zh-CN" altLang="en-US" dirty="0"/>
              <a:t>对齐</a:t>
            </a:r>
            <a:endParaRPr lang="en-US" altLang="zh-CN" dirty="0"/>
          </a:p>
          <a:p>
            <a:pPr lvl="2"/>
            <a:r>
              <a:rPr lang="zh-CN" altLang="en-US" dirty="0"/>
              <a:t>必须给每个</a:t>
            </a:r>
            <a:r>
              <a:rPr lang="en-US" altLang="zh-CN" dirty="0"/>
              <a:t>source</a:t>
            </a:r>
            <a:r>
              <a:rPr lang="zh-CN" altLang="en-US" dirty="0"/>
              <a:t>分配到一个或多个</a:t>
            </a:r>
            <a:r>
              <a:rPr lang="en-US" altLang="zh-CN" dirty="0"/>
              <a:t>target</a:t>
            </a:r>
            <a:r>
              <a:rPr lang="zh-CN" altLang="en-US" dirty="0"/>
              <a:t>上，与实际情况相悖</a:t>
            </a:r>
            <a:endParaRPr lang="en-US" altLang="zh-CN" dirty="0"/>
          </a:p>
          <a:p>
            <a:pPr lvl="1"/>
            <a:r>
              <a:rPr lang="zh-CN" altLang="en-US" dirty="0"/>
              <a:t>细粒度对齐</a:t>
            </a:r>
            <a:endParaRPr lang="en-US" altLang="zh-CN" dirty="0"/>
          </a:p>
          <a:p>
            <a:pPr lvl="2"/>
            <a:r>
              <a:rPr lang="zh-CN" altLang="en-US" dirty="0"/>
              <a:t>相似度矩阵采用细粒度方式计算，亦即</a:t>
            </a:r>
            <a:r>
              <a:rPr lang="en-US" altLang="zh-CN" dirty="0"/>
              <a:t>”late interaction”</a:t>
            </a:r>
            <a:endParaRPr lang="zh-CN" altLang="en-US" dirty="0"/>
          </a:p>
          <a:p>
            <a:pPr lvl="2"/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271D4C8-BF64-FF7E-906B-4547040A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735" y="2665281"/>
            <a:ext cx="5113463" cy="5791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7FDC07-0EF6-F997-27E9-F26DD636A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005" y="5469440"/>
            <a:ext cx="5258256" cy="60965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67FE16A-DDEC-FF02-4397-11F211BB6603}"/>
              </a:ext>
            </a:extLst>
          </p:cNvPr>
          <p:cNvSpPr txBox="1"/>
          <p:nvPr/>
        </p:nvSpPr>
        <p:spPr>
          <a:xfrm>
            <a:off x="2802466" y="6079093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当</a:t>
            </a:r>
            <a:r>
              <a:rPr lang="el-GR" altLang="zh-CN" sz="1400" dirty="0"/>
              <a:t>α</a:t>
            </a:r>
            <a:r>
              <a:rPr lang="zh-CN" altLang="en-US" sz="1400" dirty="0"/>
              <a:t>趋近于</a:t>
            </a:r>
            <a:r>
              <a:rPr lang="en-US" altLang="zh-CN" sz="1400" dirty="0"/>
              <a:t>0</a:t>
            </a:r>
            <a:r>
              <a:rPr lang="zh-CN" altLang="en-US" sz="1400" dirty="0"/>
              <a:t>时，</a:t>
            </a:r>
            <a:r>
              <a:rPr lang="en-US" altLang="zh-CN" sz="1400" dirty="0"/>
              <a:t>log-sum-exp</a:t>
            </a:r>
            <a:r>
              <a:rPr lang="zh-CN" altLang="en-US" sz="1400" dirty="0"/>
              <a:t>逼近最大值</a:t>
            </a:r>
            <a:endParaRPr lang="en-US" altLang="zh-CN" sz="1400" dirty="0"/>
          </a:p>
          <a:p>
            <a:r>
              <a:rPr lang="zh-CN" altLang="en-US" sz="1400" dirty="0"/>
              <a:t>这种</a:t>
            </a:r>
            <a:r>
              <a:rPr lang="en-US" altLang="zh-CN" sz="1400" dirty="0"/>
              <a:t>soft-maximum</a:t>
            </a:r>
            <a:r>
              <a:rPr lang="zh-CN" altLang="en-US" sz="1400" dirty="0"/>
              <a:t>能够减少背景内容对相似度估计的影响</a:t>
            </a:r>
          </a:p>
        </p:txBody>
      </p:sp>
    </p:spTree>
    <p:extLst>
      <p:ext uri="{BB962C8B-B14F-4D97-AF65-F5344CB8AC3E}">
        <p14:creationId xmlns:p14="http://schemas.microsoft.com/office/powerpoint/2010/main" val="211409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0DCBA7-85B2-88F4-2478-848B84B67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4267"/>
            <a:ext cx="10515600" cy="5482696"/>
          </a:xfrm>
        </p:spPr>
        <p:txBody>
          <a:bodyPr/>
          <a:lstStyle/>
          <a:p>
            <a:r>
              <a:rPr lang="en-US" altLang="zh-CN" dirty="0"/>
              <a:t>Correspondence learning via robust optimal transport</a:t>
            </a:r>
          </a:p>
          <a:p>
            <a:pPr lvl="1"/>
            <a:r>
              <a:rPr lang="zh-CN" altLang="en-US" dirty="0"/>
              <a:t>细粒度对齐</a:t>
            </a:r>
            <a:endParaRPr lang="en-US" altLang="zh-CN" dirty="0"/>
          </a:p>
          <a:p>
            <a:pPr lvl="2"/>
            <a:r>
              <a:rPr lang="zh-CN" altLang="en-US" dirty="0"/>
              <a:t>相似度矩阵采用细粒度方式计算</a:t>
            </a:r>
            <a:endParaRPr lang="en-US" altLang="zh-CN" dirty="0"/>
          </a:p>
          <a:p>
            <a:pPr lvl="1"/>
            <a:r>
              <a:rPr lang="zh-CN" altLang="en-US" dirty="0"/>
              <a:t>在相似度矩阵周围拼接一圈</a:t>
            </a:r>
            <a:r>
              <a:rPr lang="en-US" altLang="zh-CN" dirty="0" err="1"/>
              <a:t>Alignable</a:t>
            </a:r>
            <a:r>
              <a:rPr lang="en-US" altLang="zh-CN" dirty="0"/>
              <a:t> Prompt Bucket</a:t>
            </a:r>
            <a:r>
              <a:rPr lang="zh-CN" altLang="en-US" dirty="0"/>
              <a:t>，</a:t>
            </a:r>
            <a:r>
              <a:rPr lang="zh-CN" altLang="en-US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PingFang SC"/>
              </a:rPr>
              <a:t>过滤掉语义无关的</a:t>
            </a:r>
            <a:r>
              <a:rPr lang="en-US" altLang="zh-CN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PingFang SC"/>
              </a:rPr>
              <a:t>clip</a:t>
            </a:r>
            <a:r>
              <a:rPr lang="zh-CN" altLang="en-US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PingFang SC"/>
              </a:rPr>
              <a:t>或</a:t>
            </a:r>
            <a:r>
              <a:rPr lang="en-US" altLang="zh-CN" b="0" i="0" dirty="0">
                <a:solidFill>
                  <a:srgbClr val="2A2B2E"/>
                </a:solidFill>
                <a:effectLst/>
                <a:highlight>
                  <a:srgbClr val="FFFFFF"/>
                </a:highlight>
                <a:latin typeface="PingFang SC"/>
              </a:rPr>
              <a:t>caption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AF076A4-BDBA-AC27-70A8-A94F07B8DE3E}"/>
              </a:ext>
            </a:extLst>
          </p:cNvPr>
          <p:cNvSpPr txBox="1"/>
          <p:nvPr/>
        </p:nvSpPr>
        <p:spPr>
          <a:xfrm>
            <a:off x="1816193" y="3098699"/>
            <a:ext cx="4453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例如：如果某</a:t>
            </a:r>
            <a:r>
              <a:rPr lang="en-US" altLang="zh-CN" sz="1200" dirty="0"/>
              <a:t>clip</a:t>
            </a:r>
            <a:r>
              <a:rPr lang="zh-CN" altLang="en-US" sz="1200" dirty="0"/>
              <a:t>与每个</a:t>
            </a:r>
            <a:r>
              <a:rPr lang="en-US" altLang="zh-CN" sz="1200" dirty="0"/>
              <a:t>caption</a:t>
            </a:r>
            <a:r>
              <a:rPr lang="zh-CN" altLang="en-US" sz="1200" dirty="0"/>
              <a:t>的相似度都很小，且这些相似度均小于</a:t>
            </a:r>
            <a:r>
              <a:rPr lang="en-US" altLang="zh-CN" sz="1200" dirty="0"/>
              <a:t>p</a:t>
            </a:r>
            <a:r>
              <a:rPr lang="zh-CN" altLang="en-US" sz="1200" dirty="0"/>
              <a:t>，则该</a:t>
            </a:r>
            <a:r>
              <a:rPr lang="en-US" altLang="zh-CN" sz="1200" dirty="0"/>
              <a:t>clip</a:t>
            </a:r>
            <a:r>
              <a:rPr lang="zh-CN" altLang="en-US" sz="1200" dirty="0"/>
              <a:t>将被分配给</a:t>
            </a:r>
            <a:r>
              <a:rPr lang="en-US" altLang="zh-CN" sz="1200" dirty="0"/>
              <a:t>bucket</a:t>
            </a:r>
            <a:r>
              <a:rPr lang="zh-CN" altLang="en-US" sz="1200" dirty="0"/>
              <a:t>对齐；</a:t>
            </a:r>
            <a:endParaRPr lang="en-US" altLang="zh-CN" sz="1200" dirty="0"/>
          </a:p>
          <a:p>
            <a:r>
              <a:rPr lang="zh-CN" altLang="en-US" sz="1200" dirty="0"/>
              <a:t>并在最后的传输分配中被过滤掉。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5515726-D91E-BE5F-C283-79DA4AB9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77"/>
            <a:ext cx="10515600" cy="788684"/>
          </a:xfrm>
        </p:spPr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79EF99D-D514-53A2-8CC0-FC05342EB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22" y="3892169"/>
            <a:ext cx="11491956" cy="293395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725C96F-AAEE-A20C-2523-8C02B33D7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89" y="2606696"/>
            <a:ext cx="4983912" cy="2362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9FD1E50-0A12-B874-3B80-84DFDB9CD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918" y="3509963"/>
            <a:ext cx="937341" cy="20575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05C3149-D757-9FE9-CCE1-78E0BA32A93B}"/>
              </a:ext>
            </a:extLst>
          </p:cNvPr>
          <p:cNvSpPr txBox="1"/>
          <p:nvPr/>
        </p:nvSpPr>
        <p:spPr>
          <a:xfrm>
            <a:off x="1816193" y="2842936"/>
            <a:ext cx="44534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p</a:t>
            </a:r>
            <a:r>
              <a:rPr lang="zh-CN" altLang="en-US" sz="1400" dirty="0"/>
              <a:t>作为区分可对齐和不可对齐的相似度阈值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22CA15-CB7D-F35E-D7CF-381A54465BE6}"/>
              </a:ext>
            </a:extLst>
          </p:cNvPr>
          <p:cNvSpPr txBox="1"/>
          <p:nvPr/>
        </p:nvSpPr>
        <p:spPr>
          <a:xfrm>
            <a:off x="6682843" y="3221810"/>
            <a:ext cx="41061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*实际中</a:t>
            </a:r>
            <a:r>
              <a:rPr lang="en-US" altLang="zh-CN" sz="1400" dirty="0"/>
              <a:t>p</a:t>
            </a:r>
            <a:r>
              <a:rPr lang="zh-CN" altLang="en-US" sz="1400" dirty="0"/>
              <a:t>的值设置为</a:t>
            </a:r>
            <a:r>
              <a:rPr lang="zh-CN" altLang="en-US" sz="1400" b="1" dirty="0"/>
              <a:t>每个</a:t>
            </a:r>
            <a:r>
              <a:rPr lang="en-US" altLang="zh-CN" sz="1400" b="1" dirty="0"/>
              <a:t>epoch </a:t>
            </a:r>
            <a:r>
              <a:rPr lang="zh-CN" altLang="en-US" sz="1400" dirty="0"/>
              <a:t>的</a:t>
            </a:r>
            <a:r>
              <a:rPr lang="en-US" altLang="zh-CN" sz="1400" dirty="0"/>
              <a:t>clip-caption</a:t>
            </a:r>
            <a:r>
              <a:rPr lang="zh-CN" altLang="en-US" sz="1400" dirty="0"/>
              <a:t>最低的</a:t>
            </a:r>
            <a:r>
              <a:rPr lang="en-US" altLang="zh-CN" sz="1400" dirty="0"/>
              <a:t>30%</a:t>
            </a:r>
            <a:r>
              <a:rPr lang="zh-CN" altLang="en-US" sz="1400" dirty="0"/>
              <a:t>的相似性。</a:t>
            </a:r>
          </a:p>
        </p:txBody>
      </p:sp>
    </p:spTree>
    <p:extLst>
      <p:ext uri="{BB962C8B-B14F-4D97-AF65-F5344CB8AC3E}">
        <p14:creationId xmlns:p14="http://schemas.microsoft.com/office/powerpoint/2010/main" val="1461282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15511-5DF1-23EC-87C7-A2F657EC9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3C68B-8FA8-02D8-2D6E-F529582F1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Clip-caption alignment via faulty negative exploitation</a:t>
            </a:r>
          </a:p>
          <a:p>
            <a:pPr lvl="1"/>
            <a:r>
              <a:rPr lang="zh-CN" altLang="en-US" dirty="0"/>
              <a:t>现有的</a:t>
            </a:r>
            <a:r>
              <a:rPr lang="en-US" altLang="zh-CN" dirty="0"/>
              <a:t>one hot</a:t>
            </a:r>
            <a:r>
              <a:rPr lang="zh-CN" altLang="en-US" dirty="0"/>
              <a:t>目标在对比学习中会惩罚所有的负样本，忽视它们之间的相关性</a:t>
            </a:r>
            <a:endParaRPr lang="en-US" altLang="zh-CN" dirty="0"/>
          </a:p>
          <a:p>
            <a:pPr lvl="1"/>
            <a:r>
              <a:rPr lang="zh-CN" altLang="en-US" dirty="0"/>
              <a:t>对</a:t>
            </a:r>
            <a:r>
              <a:rPr lang="en-US" altLang="zh-CN" dirty="0"/>
              <a:t>batch</a:t>
            </a:r>
            <a:r>
              <a:rPr lang="zh-CN" altLang="en-US" dirty="0"/>
              <a:t>内的所有视频的</a:t>
            </a:r>
            <a:r>
              <a:rPr lang="en-US" altLang="zh-CN" dirty="0"/>
              <a:t>clip</a:t>
            </a:r>
            <a:r>
              <a:rPr lang="zh-CN" altLang="en-US" dirty="0"/>
              <a:t>，和所有</a:t>
            </a:r>
            <a:r>
              <a:rPr lang="en-US" altLang="zh-CN" dirty="0"/>
              <a:t>paragraph</a:t>
            </a:r>
            <a:r>
              <a:rPr lang="zh-CN" altLang="en-US" dirty="0"/>
              <a:t>的</a:t>
            </a:r>
            <a:r>
              <a:rPr lang="en-US" altLang="zh-CN" dirty="0"/>
              <a:t>caption</a:t>
            </a:r>
            <a:r>
              <a:rPr lang="zh-CN" altLang="en-US" dirty="0"/>
              <a:t>之间建立最优传输</a:t>
            </a:r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zh-CN" altLang="en-US" dirty="0"/>
              <a:t>通过</a:t>
            </a:r>
            <a:r>
              <a:rPr lang="en-US" altLang="zh-CN" dirty="0"/>
              <a:t>Q</a:t>
            </a:r>
            <a:r>
              <a:rPr lang="zh-CN" altLang="en-US" dirty="0"/>
              <a:t>发掘潜在的错误负样本，并矫正它们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888AFE-0C36-5197-FD97-487C35D05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52" y="3694411"/>
            <a:ext cx="5395428" cy="4343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B99D253-DCB2-6181-8AB0-7C1B6776673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410"/>
          <a:stretch/>
        </p:blipFill>
        <p:spPr>
          <a:xfrm>
            <a:off x="2151968" y="4620222"/>
            <a:ext cx="5620432" cy="51899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AC79B58-85C2-A8FE-EC98-C135A17BC1D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77"/>
          <a:stretch/>
        </p:blipFill>
        <p:spPr>
          <a:xfrm>
            <a:off x="2151968" y="5274157"/>
            <a:ext cx="1855378" cy="51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76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3C2B4B-66DA-9B45-D4B1-2B2A4CD9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14413F-866A-7C3A-3650-A45B9B7E2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092"/>
            <a:ext cx="10515600" cy="4351338"/>
          </a:xfrm>
        </p:spPr>
        <p:txBody>
          <a:bodyPr/>
          <a:lstStyle/>
          <a:p>
            <a:r>
              <a:rPr lang="zh-CN" altLang="en-US" dirty="0"/>
              <a:t>下游任务：跨模态检索，</a:t>
            </a:r>
            <a:r>
              <a:rPr lang="en-US" altLang="zh-CN" dirty="0"/>
              <a:t>VQA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DB930F-0DB9-D4DA-A08A-9878FA640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16" y="3015727"/>
            <a:ext cx="3657917" cy="22785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3A01618-612E-FE71-4909-AA090EC2A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149" y="2891240"/>
            <a:ext cx="6142252" cy="293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22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946DE7-D6D8-D0E1-0494-2AAA39252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70890"/>
          </a:xfrm>
        </p:spPr>
        <p:txBody>
          <a:bodyPr/>
          <a:lstStyle/>
          <a:p>
            <a:r>
              <a:rPr lang="zh-CN" altLang="en-US" dirty="0"/>
              <a:t>最大化</a:t>
            </a:r>
            <a:r>
              <a:rPr lang="en-US" altLang="zh-CN" dirty="0"/>
              <a:t>query-doc</a:t>
            </a:r>
            <a:r>
              <a:rPr lang="zh-CN" altLang="en-US" dirty="0"/>
              <a:t>互信息的多尺度检索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D8B4E3-2EC4-3903-1759-052C242B2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861406"/>
            <a:ext cx="10515600" cy="5814058"/>
          </a:xfrm>
        </p:spPr>
        <p:txBody>
          <a:bodyPr/>
          <a:lstStyle/>
          <a:p>
            <a:r>
              <a:rPr lang="zh-CN" altLang="en-US" sz="2400" dirty="0"/>
              <a:t>基于</a:t>
            </a:r>
            <a:r>
              <a:rPr lang="en-US" altLang="zh-CN" sz="2400" dirty="0"/>
              <a:t>MI estimator </a:t>
            </a:r>
            <a:r>
              <a:rPr lang="zh-CN" altLang="en-US" sz="2400" dirty="0"/>
              <a:t>的轻量单塔对齐模块</a:t>
            </a:r>
            <a:endParaRPr lang="en-US" altLang="zh-CN" sz="2400" dirty="0"/>
          </a:p>
          <a:p>
            <a:pPr lvl="1"/>
            <a:r>
              <a:rPr lang="zh-CN" altLang="en-US" sz="2200" dirty="0"/>
              <a:t>设置共享权重的</a:t>
            </a:r>
            <a:r>
              <a:rPr lang="en-US" altLang="zh-CN" sz="2200" dirty="0"/>
              <a:t>transformer layer </a:t>
            </a:r>
            <a:r>
              <a:rPr lang="zh-CN" altLang="en-US" sz="2200" dirty="0"/>
              <a:t>分别</a:t>
            </a:r>
            <a:r>
              <a:rPr lang="en-US" altLang="zh-CN" sz="2200" dirty="0"/>
              <a:t> contextualize query</a:t>
            </a:r>
            <a:r>
              <a:rPr lang="zh-CN" altLang="en-US" sz="2200" dirty="0"/>
              <a:t>和</a:t>
            </a:r>
            <a:r>
              <a:rPr lang="en-US" altLang="zh-CN" sz="2200" dirty="0"/>
              <a:t>document </a:t>
            </a:r>
            <a:r>
              <a:rPr lang="zh-CN" altLang="en-US" sz="2200" dirty="0"/>
              <a:t>并获得相应的</a:t>
            </a:r>
            <a:r>
              <a:rPr lang="en-US" altLang="zh-CN" sz="2200" dirty="0"/>
              <a:t> global tokens</a:t>
            </a:r>
          </a:p>
          <a:p>
            <a:pPr lvl="1"/>
            <a:r>
              <a:rPr lang="zh-CN" altLang="en-US" sz="2200" dirty="0"/>
              <a:t>将</a:t>
            </a:r>
            <a:r>
              <a:rPr lang="en-US" altLang="zh-CN" sz="2200" dirty="0"/>
              <a:t>query</a:t>
            </a:r>
            <a:r>
              <a:rPr lang="zh-CN" altLang="en-US" sz="2200" dirty="0"/>
              <a:t>和</a:t>
            </a:r>
            <a:r>
              <a:rPr lang="en-US" altLang="zh-CN" sz="2200" dirty="0"/>
              <a:t>document </a:t>
            </a:r>
            <a:r>
              <a:rPr lang="zh-CN" altLang="en-US" sz="2200" dirty="0"/>
              <a:t>的</a:t>
            </a:r>
            <a:r>
              <a:rPr lang="en-US" altLang="zh-CN" sz="2200" dirty="0"/>
              <a:t>global tokens</a:t>
            </a:r>
            <a:r>
              <a:rPr lang="zh-CN" altLang="en-US" sz="2200" dirty="0"/>
              <a:t>联合建模，设置</a:t>
            </a:r>
            <a:r>
              <a:rPr lang="en-US" altLang="zh-CN" sz="2200" dirty="0"/>
              <a:t>MI </a:t>
            </a:r>
            <a:r>
              <a:rPr lang="en-US" altLang="zh-CN" sz="2000" dirty="0"/>
              <a:t>estimator</a:t>
            </a:r>
            <a:r>
              <a:rPr lang="zh-CN" altLang="en-US" sz="2200" dirty="0"/>
              <a:t>学习</a:t>
            </a:r>
            <a:r>
              <a:rPr lang="en-US" altLang="zh-CN" sz="2200" dirty="0"/>
              <a:t>query</a:t>
            </a:r>
            <a:r>
              <a:rPr lang="zh-CN" altLang="en-US" sz="2200" dirty="0"/>
              <a:t>和</a:t>
            </a:r>
            <a:r>
              <a:rPr lang="en-US" altLang="zh-CN" sz="2200" dirty="0"/>
              <a:t>document</a:t>
            </a:r>
            <a:r>
              <a:rPr lang="zh-CN" altLang="en-US" sz="2200" dirty="0"/>
              <a:t>之间的关联</a:t>
            </a:r>
            <a:endParaRPr lang="en-US" altLang="zh-CN" sz="2200" dirty="0"/>
          </a:p>
          <a:p>
            <a:r>
              <a:rPr lang="en-US" altLang="zh-CN" sz="2000" dirty="0"/>
              <a:t>*</a:t>
            </a:r>
            <a:r>
              <a:rPr lang="zh-CN" altLang="en-US" sz="2000" dirty="0"/>
              <a:t>*互信息 </a:t>
            </a:r>
            <a:r>
              <a:rPr lang="en-US" altLang="zh-CN" sz="2000" dirty="0"/>
              <a:t>(Mutual Information, MI)</a:t>
            </a:r>
          </a:p>
          <a:p>
            <a:pPr lvl="2"/>
            <a:r>
              <a:rPr lang="zh-CN" altLang="en-US" sz="1400" dirty="0"/>
              <a:t>给定另一随机变量后，原随机变量不确定度降低的程度：联合分布和边缘分布之间的</a:t>
            </a:r>
            <a:r>
              <a:rPr lang="en-US" altLang="zh-CN" sz="1400" dirty="0" err="1"/>
              <a:t>kld</a:t>
            </a:r>
            <a:endParaRPr lang="en-US" altLang="zh-CN" sz="1400" dirty="0"/>
          </a:p>
          <a:p>
            <a:pPr lvl="1"/>
            <a:endParaRPr lang="en-US" altLang="zh-CN" sz="1800" dirty="0"/>
          </a:p>
          <a:p>
            <a:pPr lvl="1"/>
            <a:endParaRPr lang="en-US" altLang="zh-CN" sz="1800" dirty="0"/>
          </a:p>
          <a:p>
            <a:pPr lvl="2"/>
            <a:r>
              <a:rPr lang="zh-CN" altLang="en-US" sz="1400" dirty="0"/>
              <a:t>难解</a:t>
            </a:r>
            <a:endParaRPr lang="en-US" altLang="zh-CN" sz="1400" dirty="0"/>
          </a:p>
          <a:p>
            <a:r>
              <a:rPr lang="zh-CN" altLang="en-US" sz="2400" dirty="0"/>
              <a:t>不关心具体的值，只要能最大化（下界、近似）即可</a:t>
            </a:r>
            <a:endParaRPr lang="en-US" altLang="zh-CN" sz="2400" dirty="0"/>
          </a:p>
          <a:p>
            <a:pPr lvl="1"/>
            <a:r>
              <a:rPr lang="en-US" altLang="zh-CN" sz="2000" dirty="0"/>
              <a:t>Jensen-Shannon estimator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 err="1"/>
              <a:t>InfoNCE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EEFFEA-E9F8-8AC3-9028-5F32027D2559}"/>
                  </a:ext>
                </a:extLst>
              </p:cNvPr>
              <p:cNvSpPr txBox="1"/>
              <p:nvPr/>
            </p:nvSpPr>
            <p:spPr>
              <a:xfrm>
                <a:off x="2065054" y="3222591"/>
                <a:ext cx="6096000" cy="7872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altLang="zh-CN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))=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0EEFFEA-E9F8-8AC3-9028-5F32027D2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054" y="3222591"/>
                <a:ext cx="6096000" cy="787203"/>
              </a:xfrm>
              <a:prstGeom prst="rect">
                <a:avLst/>
              </a:prstGeom>
              <a:blipFill>
                <a:blip r:embed="rId2"/>
                <a:stretch>
                  <a:fillRect b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225BA31-07F4-70A7-A582-9FAD43696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54" y="5106827"/>
            <a:ext cx="5585585" cy="49078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6DE62D8-2BC5-0103-4355-AE7A844B4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854" y="5697005"/>
            <a:ext cx="5607149" cy="85236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18341CD-B20E-D7F3-52C2-5D6E9783F4C4}"/>
              </a:ext>
            </a:extLst>
          </p:cNvPr>
          <p:cNvSpPr txBox="1"/>
          <p:nvPr/>
        </p:nvSpPr>
        <p:spPr>
          <a:xfrm>
            <a:off x="8084854" y="5716279"/>
            <a:ext cx="334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*</a:t>
            </a:r>
            <a:r>
              <a:rPr lang="en-US" altLang="zh-CN" dirty="0" err="1"/>
              <a:t>VisRAG</a:t>
            </a:r>
            <a:r>
              <a:rPr lang="en-US" altLang="zh-CN" dirty="0"/>
              <a:t> (ICLR 2025 submission)</a:t>
            </a:r>
            <a:r>
              <a:rPr lang="zh-CN" altLang="en-US" dirty="0"/>
              <a:t>等论文使用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23AB474-7D33-38D1-0D87-8B392AF21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854" y="6297826"/>
            <a:ext cx="3977985" cy="510584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E0CD349-FC6A-5C4B-1ED8-68C154A66232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7596003" y="6039445"/>
            <a:ext cx="488851" cy="83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403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B9E17-4D97-D137-AC10-325C17DC4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4BBAB-DE30-0458-32B3-3B27A4AF7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最大化</a:t>
            </a:r>
            <a:r>
              <a:rPr lang="en-US" altLang="zh-CN" dirty="0"/>
              <a:t>query-doc</a:t>
            </a:r>
            <a:r>
              <a:rPr lang="zh-CN" altLang="en-US" dirty="0"/>
              <a:t>互信息的多尺度检索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B901D-BC12-D9BB-85F6-5721FF9CA4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/>
                  <a:t>Implementation with JS </a:t>
                </a:r>
                <a:r>
                  <a:rPr lang="en-US" altLang="zh-CN" sz="2400" dirty="0" err="1"/>
                  <a:t>Eestimator</a:t>
                </a:r>
                <a:endParaRPr lang="en-US" altLang="zh-CN" sz="2400" dirty="0"/>
              </a:p>
              <a:p>
                <a:pPr lvl="1"/>
                <a:r>
                  <a:rPr lang="en-US" altLang="zh-CN" sz="2000" dirty="0" err="1"/>
                  <a:t>InfoNCE</a:t>
                </a:r>
                <a:r>
                  <a:rPr lang="zh-CN" altLang="en-US" sz="20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’)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zh-CN" altLang="en-US" sz="2000" dirty="0"/>
                  <a:t>负样本分布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是基于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/>
                  <a:t>（联合分布）上采样的，</a:t>
                </a:r>
                <a:r>
                  <a:rPr lang="en-US" altLang="zh-CN" sz="2000" dirty="0"/>
                  <a:t> JS </a:t>
                </a:r>
                <a:r>
                  <a:rPr lang="en-US" altLang="zh-CN" sz="2000" dirty="0" err="1"/>
                  <a:t>Eestimator</a:t>
                </a:r>
                <a:r>
                  <a:rPr lang="zh-CN" altLang="en-US" sz="2000" dirty="0"/>
                  <a:t>互相独立</a:t>
                </a:r>
                <a:endParaRPr lang="en-US" altLang="zh-CN" sz="2000" dirty="0"/>
              </a:p>
              <a:p>
                <a:pPr lvl="1"/>
                <a:r>
                  <a:rPr lang="zh-CN" altLang="en-US" sz="2000" dirty="0"/>
                  <a:t>即</a:t>
                </a:r>
                <a:r>
                  <a:rPr lang="en-US" altLang="zh-CN" sz="2000" dirty="0" err="1"/>
                  <a:t>infoNCE</a:t>
                </a:r>
                <a:r>
                  <a:rPr lang="zh-CN" altLang="en-US" sz="2000" dirty="0"/>
                  <a:t>针对每个正样本，其负样本集的数量和质量都有更高的要求</a:t>
                </a:r>
                <a:endParaRPr lang="en-US" altLang="zh-CN" sz="2000" dirty="0"/>
              </a:p>
              <a:p>
                <a:pPr lvl="1"/>
                <a:r>
                  <a:rPr lang="en-US" altLang="zh-CN" sz="2000" dirty="0"/>
                  <a:t>RAG</a:t>
                </a:r>
                <a:r>
                  <a:rPr lang="zh-CN" altLang="en-US" sz="2000" dirty="0"/>
                  <a:t>语境下，训练</a:t>
                </a:r>
                <a:r>
                  <a:rPr lang="en-US" altLang="zh-CN" sz="2000"/>
                  <a:t>retriever </a:t>
                </a:r>
                <a:r>
                  <a:rPr lang="zh-CN" altLang="en-US" sz="2000"/>
                  <a:t>时</a:t>
                </a:r>
                <a:r>
                  <a:rPr lang="zh-CN" altLang="en-US" sz="2000" dirty="0"/>
                  <a:t>一个</a:t>
                </a:r>
                <a:r>
                  <a:rPr lang="en-US" altLang="zh-CN" sz="2000" dirty="0"/>
                  <a:t>query</a:t>
                </a:r>
                <a:r>
                  <a:rPr lang="zh-CN" altLang="en-US" sz="2000" dirty="0"/>
                  <a:t>对应的</a:t>
                </a:r>
                <a:r>
                  <a:rPr lang="en-US" altLang="zh-CN" sz="2000" dirty="0"/>
                  <a:t>doc</a:t>
                </a:r>
                <a:r>
                  <a:rPr lang="zh-CN" altLang="en-US" sz="2000" dirty="0"/>
                  <a:t>数量</a:t>
                </a:r>
                <a:r>
                  <a:rPr lang="en-US" altLang="zh-CN" sz="2000" dirty="0"/>
                  <a:t>/</a:t>
                </a:r>
                <a:r>
                  <a:rPr lang="zh-CN" altLang="en-US" sz="2000" dirty="0"/>
                  <a:t>质量不确定</a:t>
                </a:r>
                <a:endParaRPr lang="en-US" altLang="zh-CN" sz="2000" dirty="0"/>
              </a:p>
              <a:p>
                <a:r>
                  <a:rPr lang="zh-CN" altLang="en-US" sz="2400" dirty="0"/>
                  <a:t>多目标联合训练：</a:t>
                </a:r>
                <a:endParaRPr lang="en-US" altLang="zh-CN" sz="2400" dirty="0"/>
              </a:p>
              <a:p>
                <a:pPr lvl="1"/>
                <a:r>
                  <a:rPr lang="en-US" altLang="zh-CN" sz="2200" dirty="0"/>
                  <a:t>Global </a:t>
                </a:r>
                <a:r>
                  <a:rPr lang="zh-CN" altLang="en-US" sz="2200" dirty="0"/>
                  <a:t>特征</a:t>
                </a:r>
                <a:endParaRPr lang="en-US" altLang="zh-CN" sz="2200" dirty="0"/>
              </a:p>
              <a:p>
                <a:pPr lvl="2"/>
                <a:r>
                  <a:rPr lang="zh-CN" altLang="en-US" sz="1800" dirty="0"/>
                  <a:t>利用</a:t>
                </a:r>
                <a:r>
                  <a:rPr lang="en-US" altLang="zh-CN" dirty="0"/>
                  <a:t>JS </a:t>
                </a:r>
                <a:r>
                  <a:rPr lang="en-US" altLang="zh-CN" dirty="0" err="1"/>
                  <a:t>Eestimator</a:t>
                </a:r>
                <a:r>
                  <a:rPr lang="zh-CN" altLang="en-US" dirty="0"/>
                  <a:t>，</a:t>
                </a:r>
                <a:r>
                  <a:rPr lang="zh-CN" altLang="en-US" sz="1800" dirty="0"/>
                  <a:t>最大化匹配的</a:t>
                </a:r>
                <a:r>
                  <a:rPr lang="en-US" altLang="zh-CN" sz="1800" dirty="0"/>
                  <a:t>query-doc</a:t>
                </a:r>
                <a:r>
                  <a:rPr lang="zh-CN" altLang="en-US" sz="1800" dirty="0"/>
                  <a:t>之间的互信息</a:t>
                </a:r>
                <a:endParaRPr lang="en-US" altLang="zh-CN" sz="1800" dirty="0"/>
              </a:p>
              <a:p>
                <a:pPr lvl="1"/>
                <a:r>
                  <a:rPr lang="en-US" altLang="zh-CN" sz="2200" dirty="0"/>
                  <a:t>Dense </a:t>
                </a:r>
                <a:r>
                  <a:rPr lang="zh-CN" altLang="en-US" sz="2200" dirty="0"/>
                  <a:t>特征</a:t>
                </a:r>
                <a:endParaRPr lang="en-US" altLang="zh-CN" sz="2200" dirty="0"/>
              </a:p>
              <a:p>
                <a:pPr lvl="2"/>
                <a:r>
                  <a:rPr lang="zh-CN" altLang="en-US" sz="1800" dirty="0"/>
                  <a:t>经</a:t>
                </a:r>
                <a:r>
                  <a:rPr lang="en-US" altLang="zh-CN" sz="1800" dirty="0"/>
                  <a:t>global</a:t>
                </a:r>
                <a:r>
                  <a:rPr lang="zh-CN" altLang="en-US" sz="1800" dirty="0"/>
                  <a:t>特征</a:t>
                </a:r>
                <a:r>
                  <a:rPr lang="en-US" altLang="zh-CN" sz="1800" dirty="0"/>
                  <a:t>contextualized</a:t>
                </a:r>
                <a:r>
                  <a:rPr lang="zh-CN" altLang="en-US" sz="1800" dirty="0"/>
                  <a:t>后，仍采用</a:t>
                </a:r>
                <a:r>
                  <a:rPr lang="en-US" altLang="zh-CN" sz="1800" dirty="0"/>
                  <a:t>batch</a:t>
                </a:r>
                <a:r>
                  <a:rPr lang="zh-CN" altLang="en-US" sz="1800" dirty="0"/>
                  <a:t>内的困难负样本，施加交叉熵损失</a:t>
                </a:r>
                <a:endParaRPr lang="en-US" altLang="zh-CN" sz="180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AB901D-BC12-D9BB-85F6-5721FF9CA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7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76DE9-8E2A-726B-DEA1-2A044E7BA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F419E-49BC-5EB4-8503-F64927D29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8A45A4-9842-5AF5-1B4A-8EFFD9A29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ICLR Submission</a:t>
            </a:r>
          </a:p>
          <a:p>
            <a:r>
              <a:rPr lang="en-US" altLang="zh-CN" dirty="0"/>
              <a:t>8 5 5 3 / 10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D10D9D-9B54-DA40-4E03-525E2417A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437" y="2086094"/>
            <a:ext cx="8895563" cy="134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02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93699E-4E1A-2D06-4254-1DAC52531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576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9CC86-AB89-A4C2-F173-CF3DD9976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5764"/>
            <a:ext cx="10515600" cy="5491199"/>
          </a:xfrm>
        </p:spPr>
        <p:txBody>
          <a:bodyPr/>
          <a:lstStyle/>
          <a:p>
            <a:r>
              <a:rPr lang="zh-CN" altLang="en-US" dirty="0"/>
              <a:t>已有工作要做</a:t>
            </a:r>
            <a:r>
              <a:rPr lang="en-US" altLang="zh-CN" dirty="0"/>
              <a:t>parsing</a:t>
            </a:r>
            <a:r>
              <a:rPr lang="zh-CN" altLang="en-US" dirty="0"/>
              <a:t>，耗时；查询仅编码为一个</a:t>
            </a:r>
            <a:r>
              <a:rPr lang="en-US" altLang="zh-CN" dirty="0"/>
              <a:t>token</a:t>
            </a:r>
            <a:r>
              <a:rPr lang="zh-CN" altLang="en-US" dirty="0"/>
              <a:t>向量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8E413B-EABA-0570-0AE0-0EF7180C9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642" y="1134533"/>
            <a:ext cx="7577158" cy="460762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6CE505-6978-0C29-C24E-0565CBA5E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857" y="5737763"/>
            <a:ext cx="4275190" cy="1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97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E2EB7-E237-501D-510C-7C3F411B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ColQwen2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F7500-6642-1D93-D6B1-EF8F977B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23379"/>
          </a:xfrm>
        </p:spPr>
        <p:txBody>
          <a:bodyPr>
            <a:normAutofit/>
          </a:bodyPr>
          <a:lstStyle/>
          <a:p>
            <a:r>
              <a:rPr lang="en-US" altLang="zh-CN" dirty="0"/>
              <a:t>Pretrained Vision Transformer</a:t>
            </a:r>
          </a:p>
          <a:p>
            <a:pPr lvl="1"/>
            <a:r>
              <a:rPr lang="zh-CN" altLang="en-US" dirty="0"/>
              <a:t>提取图像特征</a:t>
            </a:r>
            <a:endParaRPr lang="en-US" altLang="zh-CN" dirty="0"/>
          </a:p>
          <a:p>
            <a:pPr lvl="1"/>
            <a:r>
              <a:rPr lang="zh-CN" altLang="en-US" dirty="0"/>
              <a:t>完全不参与训练</a:t>
            </a:r>
            <a:endParaRPr lang="en-US" altLang="zh-CN" dirty="0"/>
          </a:p>
          <a:p>
            <a:r>
              <a:rPr lang="en-US" altLang="zh-CN" dirty="0"/>
              <a:t>Vision-language Model</a:t>
            </a:r>
          </a:p>
          <a:p>
            <a:pPr lvl="1"/>
            <a:r>
              <a:rPr lang="en-US" altLang="zh-CN" dirty="0"/>
              <a:t>Query embedding</a:t>
            </a:r>
          </a:p>
          <a:p>
            <a:pPr lvl="1"/>
            <a:r>
              <a:rPr lang="zh-CN" altLang="en-US" dirty="0"/>
              <a:t>编码查询和图像特征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Lora</a:t>
            </a:r>
            <a:r>
              <a:rPr lang="zh-CN" altLang="en-US" dirty="0">
                <a:solidFill>
                  <a:srgbClr val="FF0000"/>
                </a:solidFill>
              </a:rPr>
              <a:t>微调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Projection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新</a:t>
            </a:r>
            <a:r>
              <a:rPr lang="zh-CN" altLang="en-US" dirty="0"/>
              <a:t>的线性层</a:t>
            </a:r>
            <a:endParaRPr lang="en-US" altLang="zh-CN" dirty="0"/>
          </a:p>
          <a:p>
            <a:pPr lvl="1"/>
            <a:r>
              <a:rPr lang="zh-CN" altLang="en-US" dirty="0"/>
              <a:t>对齐图像 文本表征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063151-8372-5A5A-1D6E-D72258180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00"/>
          <a:stretch/>
        </p:blipFill>
        <p:spPr>
          <a:xfrm>
            <a:off x="5231974" y="3016251"/>
            <a:ext cx="6859891" cy="199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86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746EE-DB01-1A9C-3464-038D58A51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B3B733-AED1-F123-AB22-95D8FF9B5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Late interaction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Contrastive Loss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FD28F4-91D1-4F14-1B87-B98E6BCB7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316" y="2853121"/>
            <a:ext cx="2884949" cy="3590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67E39B0-5252-99B4-BBD6-16294B86E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23" y="2395954"/>
            <a:ext cx="2154097" cy="3205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655D093-0B7B-A06D-3D7A-742B3BB528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865" y="2573162"/>
            <a:ext cx="3345470" cy="61727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89BD2BA-4FEC-52E7-B572-17CE62328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90" y="5293101"/>
            <a:ext cx="5921253" cy="7239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3F191D7-E045-21BD-8ECE-0E0C8037C3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706" y="4423079"/>
            <a:ext cx="1790855" cy="28958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C8C637D-67BD-4343-7BC8-57DB6EDD30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82" y="4555901"/>
            <a:ext cx="2093922" cy="41210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3A05861-7D6C-289B-E2FB-6657164FB9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754" y="4628654"/>
            <a:ext cx="1559305" cy="28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81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84BF0-BCF7-BC28-3484-94C9F741C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E968D2-527A-EAAA-E0AE-1BBE14F08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ICLR 24 Oral</a:t>
            </a:r>
          </a:p>
          <a:p>
            <a:r>
              <a:rPr lang="en-US" altLang="zh-CN" dirty="0"/>
              <a:t>8888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1A9107-496B-DB20-9758-B441669099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818" y="1604477"/>
            <a:ext cx="8115958" cy="190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70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64D2A-2D5B-1FA9-6111-D38FA5DC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1FBC-306A-8AB2-B967-D2590FCCC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序列间的匹配问题常存在</a:t>
            </a:r>
            <a:r>
              <a:rPr lang="en-US" altLang="zh-CN" dirty="0"/>
              <a:t>noisy correspondence</a:t>
            </a:r>
          </a:p>
          <a:p>
            <a:pPr lvl="1"/>
            <a:r>
              <a:rPr lang="zh-CN" altLang="en-US" dirty="0"/>
              <a:t>粗粒度不相关：例如无意义或无实际对应</a:t>
            </a:r>
            <a:r>
              <a:rPr lang="en-US" altLang="zh-CN" dirty="0"/>
              <a:t>clip</a:t>
            </a:r>
            <a:r>
              <a:rPr lang="zh-CN" altLang="en-US" dirty="0"/>
              <a:t>视觉内容的</a:t>
            </a:r>
            <a:r>
              <a:rPr lang="en-US" altLang="zh-CN" dirty="0"/>
              <a:t>caption</a:t>
            </a:r>
          </a:p>
          <a:p>
            <a:pPr lvl="1"/>
            <a:r>
              <a:rPr lang="zh-CN" altLang="en-US" dirty="0"/>
              <a:t>粗粒度异步：</a:t>
            </a:r>
            <a:r>
              <a:rPr lang="en-US" altLang="zh-CN" dirty="0"/>
              <a:t>caption</a:t>
            </a:r>
            <a:r>
              <a:rPr lang="zh-CN" altLang="en-US" dirty="0"/>
              <a:t>和</a:t>
            </a:r>
            <a:r>
              <a:rPr lang="en-US" altLang="zh-CN" dirty="0"/>
              <a:t>clip</a:t>
            </a:r>
            <a:r>
              <a:rPr lang="zh-CN" altLang="en-US" dirty="0"/>
              <a:t>内容错位</a:t>
            </a:r>
            <a:endParaRPr lang="en-US" altLang="zh-CN" dirty="0"/>
          </a:p>
          <a:p>
            <a:pPr lvl="1"/>
            <a:r>
              <a:rPr lang="zh-CN" altLang="en-US" dirty="0"/>
              <a:t>细粒度</a:t>
            </a:r>
            <a:r>
              <a:rPr lang="en-US" altLang="zh-CN" dirty="0"/>
              <a:t>misalignment</a:t>
            </a:r>
            <a:r>
              <a:rPr lang="zh-CN" altLang="en-US" dirty="0"/>
              <a:t>：</a:t>
            </a:r>
            <a:r>
              <a:rPr lang="en-US" altLang="zh-CN" dirty="0"/>
              <a:t>clip</a:t>
            </a:r>
            <a:r>
              <a:rPr lang="zh-CN" altLang="en-US" dirty="0"/>
              <a:t>内部未与相应的</a:t>
            </a:r>
            <a:r>
              <a:rPr lang="en-US" altLang="zh-CN" dirty="0"/>
              <a:t>caption</a:t>
            </a:r>
            <a:r>
              <a:rPr lang="zh-CN" altLang="en-US" dirty="0"/>
              <a:t>对齐（内容不完全对应）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971EA1-132C-EB82-0ADC-D8D41C1B7F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70"/>
          <a:stretch/>
        </p:blipFill>
        <p:spPr>
          <a:xfrm>
            <a:off x="1363995" y="3516519"/>
            <a:ext cx="9018723" cy="318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19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12196-819A-1658-E0B6-B1E20BA8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494203-0C51-2892-6884-EB33163A6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序列建模方式</a:t>
            </a:r>
            <a:endParaRPr lang="en-US" altLang="zh-CN" dirty="0"/>
          </a:p>
          <a:p>
            <a:pPr lvl="1"/>
            <a:r>
              <a:rPr lang="en-US" altLang="zh-CN" dirty="0"/>
              <a:t>DTW</a:t>
            </a:r>
            <a:r>
              <a:rPr lang="zh-CN" altLang="en-US" dirty="0"/>
              <a:t>由于其“连续性”，难以处理这种多粒度的</a:t>
            </a:r>
            <a:r>
              <a:rPr lang="en-US" altLang="zh-CN" dirty="0"/>
              <a:t>noisy correspondence</a:t>
            </a:r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1E2A23-A46E-0020-327E-9C49096ED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15" y="3081868"/>
            <a:ext cx="10942888" cy="291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68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83EB5-258F-DC64-B9B1-62D82CFD8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5672D-1A2E-43DA-214B-744CC4A26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包含</a:t>
            </a:r>
            <a:r>
              <a:rPr lang="en-US" altLang="zh-CN" dirty="0"/>
              <a:t>N</a:t>
            </a:r>
            <a:r>
              <a:rPr lang="zh-CN" altLang="en-US" dirty="0"/>
              <a:t>对</a:t>
            </a:r>
            <a:r>
              <a:rPr lang="en-US" altLang="zh-CN" dirty="0"/>
              <a:t>video-paragraph</a:t>
            </a:r>
            <a:r>
              <a:rPr lang="zh-CN" altLang="en-US" dirty="0"/>
              <a:t>的数据集</a:t>
            </a:r>
            <a:endParaRPr lang="en-US" altLang="zh-CN" dirty="0"/>
          </a:p>
          <a:p>
            <a:r>
              <a:rPr lang="zh-CN" altLang="en-US" dirty="0"/>
              <a:t>对于其中一对</a:t>
            </a:r>
            <a:r>
              <a:rPr lang="en-US" altLang="zh-CN" dirty="0"/>
              <a:t>video-paragraph</a:t>
            </a:r>
            <a:r>
              <a:rPr lang="zh-CN" altLang="en-US" dirty="0"/>
              <a:t>，其</a:t>
            </a:r>
            <a:r>
              <a:rPr lang="en-US" altLang="zh-CN" dirty="0"/>
              <a:t>clip</a:t>
            </a:r>
            <a:r>
              <a:rPr lang="zh-CN" altLang="en-US" dirty="0"/>
              <a:t>和</a:t>
            </a:r>
            <a:r>
              <a:rPr lang="en-US" altLang="zh-CN" dirty="0"/>
              <a:t>caption</a:t>
            </a:r>
            <a:r>
              <a:rPr lang="zh-CN" altLang="en-US" dirty="0"/>
              <a:t>为</a:t>
            </a:r>
            <a:endParaRPr lang="en-US" altLang="zh-CN" dirty="0"/>
          </a:p>
          <a:p>
            <a:r>
              <a:rPr lang="zh-CN" altLang="en-US" dirty="0"/>
              <a:t>帧和词</a:t>
            </a:r>
            <a:endParaRPr lang="en-US" altLang="zh-CN" dirty="0"/>
          </a:p>
          <a:p>
            <a:r>
              <a:rPr lang="zh-CN" altLang="en-US" dirty="0"/>
              <a:t>这篇工作的总体训练目标由两个对比损失构成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video-paragraph</a:t>
            </a:r>
            <a:r>
              <a:rPr lang="zh-CN" altLang="en-US" dirty="0"/>
              <a:t>：对于噪声鲁棒的序列模态间</a:t>
            </a:r>
            <a:r>
              <a:rPr lang="en-US" altLang="zh-CN" dirty="0"/>
              <a:t>OT</a:t>
            </a:r>
            <a:r>
              <a:rPr lang="zh-CN" altLang="en-US" dirty="0"/>
              <a:t>距离</a:t>
            </a:r>
            <a:endParaRPr lang="en-US" altLang="zh-CN" dirty="0"/>
          </a:p>
          <a:p>
            <a:pPr lvl="1"/>
            <a:r>
              <a:rPr lang="en-US" altLang="zh-CN" dirty="0"/>
              <a:t>Clip-caption</a:t>
            </a:r>
            <a:r>
              <a:rPr lang="zh-CN" altLang="en-US" dirty="0"/>
              <a:t>：发掘潜在的错误负样本来改善</a:t>
            </a:r>
            <a:r>
              <a:rPr lang="en-US" altLang="zh-CN" dirty="0"/>
              <a:t>clip</a:t>
            </a:r>
            <a:r>
              <a:rPr lang="zh-CN" altLang="en-US" dirty="0"/>
              <a:t>表征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CF68D2-D75D-1CF9-CCE4-742BC99DC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347" y="1825625"/>
            <a:ext cx="1760373" cy="3657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925B9E-F361-4BC5-C69F-2DB2ED262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478" y="2380812"/>
            <a:ext cx="2057578" cy="33530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7701BAF-30C6-80F3-2800-912343528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6073" y="2905745"/>
            <a:ext cx="2011854" cy="3353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17D822A-399F-3185-637C-3C70ECE89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115" y="3818398"/>
            <a:ext cx="1882303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23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842</Words>
  <Application>Microsoft Office PowerPoint</Application>
  <PresentationFormat>宽屏</PresentationFormat>
  <Paragraphs>111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PingFang SC</vt:lpstr>
      <vt:lpstr>system-ui</vt:lpstr>
      <vt:lpstr>等线</vt:lpstr>
      <vt:lpstr>等线 Light</vt:lpstr>
      <vt:lpstr>Arial</vt:lpstr>
      <vt:lpstr>Cambria Math</vt:lpstr>
      <vt:lpstr>Office 主题​​</vt:lpstr>
      <vt:lpstr>从序列对齐到精准检索： 多模态RAG中的检索</vt:lpstr>
      <vt:lpstr>PowerPoint 演示文稿</vt:lpstr>
      <vt:lpstr>Motivation</vt:lpstr>
      <vt:lpstr>ColQwen2</vt:lpstr>
      <vt:lpstr>训练目标</vt:lpstr>
      <vt:lpstr>PowerPoint 演示文稿</vt:lpstr>
      <vt:lpstr>Motivation</vt:lpstr>
      <vt:lpstr>Motivation</vt:lpstr>
      <vt:lpstr>Method</vt:lpstr>
      <vt:lpstr>Method</vt:lpstr>
      <vt:lpstr>Method</vt:lpstr>
      <vt:lpstr>Method</vt:lpstr>
      <vt:lpstr>Method</vt:lpstr>
      <vt:lpstr>Experiment</vt:lpstr>
      <vt:lpstr>最大化query-doc互信息的多尺度检索</vt:lpstr>
      <vt:lpstr>最大化query-doc互信息的多尺度检索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泽众 吕</dc:creator>
  <cp:lastModifiedBy>泽众 吕</cp:lastModifiedBy>
  <cp:revision>138</cp:revision>
  <dcterms:created xsi:type="dcterms:W3CDTF">2024-11-19T13:10:35Z</dcterms:created>
  <dcterms:modified xsi:type="dcterms:W3CDTF">2024-12-14T01:14:10Z</dcterms:modified>
</cp:coreProperties>
</file>