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2"/>
  </p:sldMasterIdLst>
  <p:notesMasterIdLst>
    <p:notesMasterId r:id="rId18"/>
  </p:notesMasterIdLst>
  <p:handoutMasterIdLst>
    <p:handoutMasterId r:id="rId19"/>
  </p:handoutMasterIdLst>
  <p:sldIdLst>
    <p:sldId id="393" r:id="rId3"/>
    <p:sldId id="652" r:id="rId4"/>
    <p:sldId id="667" r:id="rId5"/>
    <p:sldId id="690" r:id="rId6"/>
    <p:sldId id="651" r:id="rId7"/>
    <p:sldId id="669" r:id="rId8"/>
    <p:sldId id="672" r:id="rId9"/>
    <p:sldId id="691" r:id="rId10"/>
    <p:sldId id="692" r:id="rId11"/>
    <p:sldId id="693" r:id="rId12"/>
    <p:sldId id="694" r:id="rId13"/>
    <p:sldId id="695" r:id="rId14"/>
    <p:sldId id="696" r:id="rId15"/>
    <p:sldId id="697" r:id="rId16"/>
    <p:sldId id="698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F3D"/>
    <a:srgbClr val="436FBF"/>
    <a:srgbClr val="013B72"/>
    <a:srgbClr val="02315F"/>
    <a:srgbClr val="003768"/>
    <a:srgbClr val="607DA2"/>
    <a:srgbClr val="99CAFA"/>
    <a:srgbClr val="D3E5FB"/>
    <a:srgbClr val="4472C4"/>
    <a:srgbClr val="428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2" autoAdjust="0"/>
    <p:restoredTop sz="94556" autoAdjust="0"/>
  </p:normalViewPr>
  <p:slideViewPr>
    <p:cSldViewPr snapToGrid="0" showGuides="1">
      <p:cViewPr>
        <p:scale>
          <a:sx n="75" d="100"/>
          <a:sy n="75" d="100"/>
        </p:scale>
        <p:origin x="1752" y="780"/>
      </p:cViewPr>
      <p:guideLst>
        <p:guide orient="horz" pos="25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19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577F3-BC67-4657-ACBE-6E316C9C8D83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2025/1/3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EF76D-2961-43AA-8888-A136EF3EA9E6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B0385D-9FE6-40DA-9BA9-37BC2DF67C8A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A5A0562-EA2F-4793-BC45-20F9D4B7E3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779A8-CF8A-8287-547B-8E45E090A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07C558C-5A53-81F7-75B5-0B74F0DF8F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65E4A33-0EDE-F4FC-0399-579180CC5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772763-C7C3-45C5-A16C-6A01A355F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78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8D2AF-A105-12F1-921C-66DD1EE3C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2232825-62DF-7B73-CE58-9595AFA39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4561426-9C6A-6337-2F99-1218FEB8E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CF0F73-D2B2-7CE8-6864-10F4595ECB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899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1C80E-0A26-0135-DCA8-12A5BDB50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1ADA6D6-AE06-7188-D81B-91C245EDEA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06C1DCF-A33B-1378-8218-E7D2C9387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2A24DE-6D70-A97B-56D5-FE6C887E1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6203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37311-E5A4-7956-9268-59AD2F097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707A976-381D-FA1E-B61C-279CDD93DA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249E4EB-8CAF-38D3-1121-DB028C7E3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7F035D-E8EA-F455-685B-0A103671D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030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E9ACB-E05C-B1D6-69D4-EC9C7F74E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3CBACC2-111D-E2FA-F2B8-63FDD97428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16A8369-5545-8FAC-384C-C9D6E6F5A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5A90BC-4C3A-8AA2-558A-140A0D93CE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72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6E301-FCFC-32DC-2F7B-FC032D66E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0B22DAF-3C8B-A135-D5A4-6654CE3E6E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1B99B3-9434-036E-9D23-73F2818EA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DCA19D-DDBB-7DC5-B07D-BA973B068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4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</a:p>
          <a:p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F3348-A0DF-338F-D9DD-F7DA3A996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441164-A1C0-4518-48B2-8D6B9C757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F8D9A9-CBCC-44E1-F07E-336711D70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 </a:t>
            </a:r>
          </a:p>
          <a:p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B92376-4D67-1816-2D04-D2F3686D9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95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939AA-160B-AB63-CCE9-898848334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42CEB5-9734-4FAB-2F8F-DD738B5B3D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2C6A799-EA09-3078-87E4-CA9FC1E42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52AFE-813E-BC5F-BACC-6F09C6DF55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296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4F93A-74BF-EF50-3E4F-40FFA9D16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5B07EF0-F05D-F85E-9834-829E6041EB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4668BD8-999E-2F81-F438-06167DBCE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EFFE56-E274-77D9-A8E5-00CC6B1F0F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A0562-EA2F-4793-BC45-20F9D4B7E33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719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13178"/>
            <a:ext cx="9144000" cy="57081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rgbClr val="011F3D"/>
                </a:solidFill>
              </a:defRPr>
            </a:lvl1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1845583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rgbClr val="011F3D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193F6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64B80B4-04DA-4EF3-B9D3-C321E0D76F16}" type="datetime1">
              <a:rPr lang="zh-CN" altLang="en-US" smtClean="0"/>
              <a:t>2025/1/3</a:t>
            </a:fld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48749" y="6390663"/>
            <a:ext cx="2743200" cy="4222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193F6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E33223C-0F98-462B-A603-F1FE98EB154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5100" y="1376118"/>
            <a:ext cx="11453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45100" y="6582813"/>
            <a:ext cx="2743200" cy="275187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524F5-7F83-4941-876C-9CFBB5C58EF0}" type="datetime1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74291"/>
            <a:ext cx="4114800" cy="275187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68001" y="6391728"/>
            <a:ext cx="1130299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011F3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D930F70-006D-4C9D-BB1D-28375325AE88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95210" y="128464"/>
            <a:ext cx="2155474" cy="505331"/>
          </a:xfrm>
          <a:prstGeom prst="rect">
            <a:avLst/>
          </a:prstGeom>
        </p:spPr>
      </p:pic>
      <p:pic>
        <p:nvPicPr>
          <p:cNvPr id="9" name="图片 8" descr="徽标, 公司名称&#10;&#10;描述已自动生成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095755" y="200709"/>
            <a:ext cx="10800000" cy="432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zh-CN" altLang="en-US" sz="3200" b="0" i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libaba PuHuiTi 2.0 65 Medium" pitchFamily="18" charset="-122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450447" y="271453"/>
            <a:ext cx="474663" cy="290512"/>
            <a:chOff x="0" y="72637"/>
            <a:chExt cx="714375" cy="438150"/>
          </a:xfrm>
        </p:grpSpPr>
        <p:sp>
          <p:nvSpPr>
            <p:cNvPr id="15" name="燕尾形 4"/>
            <p:cNvSpPr/>
            <p:nvPr/>
          </p:nvSpPr>
          <p:spPr>
            <a:xfrm>
              <a:off x="0" y="72637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436FBF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en-US" sz="1350" dirty="0">
                <a:latin typeface="Calibri" panose="020F0502020204030204" charset="0"/>
              </a:endParaRPr>
            </a:p>
          </p:txBody>
        </p:sp>
        <p:sp>
          <p:nvSpPr>
            <p:cNvPr id="16" name="燕尾形 5"/>
            <p:cNvSpPr/>
            <p:nvPr/>
          </p:nvSpPr>
          <p:spPr>
            <a:xfrm>
              <a:off x="276225" y="72637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436FBF"/>
            </a:solidFill>
            <a:ln w="9525">
              <a:noFill/>
            </a:ln>
          </p:spPr>
          <p:txBody>
            <a:bodyPr anchor="ctr"/>
            <a:lstStyle/>
            <a:p>
              <a:pPr algn="ctr" eaLnBrk="1" hangingPunct="1"/>
              <a:endParaRPr lang="zh-CN" altLang="en-US" sz="1350" dirty="0">
                <a:latin typeface="Calibri" panose="020F0502020204030204" charset="0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4"/>
          <p:cNvSpPr>
            <a:spLocks noGrp="1"/>
          </p:cNvSpPr>
          <p:nvPr>
            <p:ph type="body" idx="1"/>
          </p:nvPr>
        </p:nvSpPr>
        <p:spPr>
          <a:xfrm>
            <a:off x="2619375" y="3690247"/>
            <a:ext cx="6953250" cy="659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76200"/>
          </a:xfrm>
          <a:prstGeom prst="rect">
            <a:avLst/>
          </a:prstGeom>
          <a:gradFill flip="none" rotWithShape="1">
            <a:gsLst>
              <a:gs pos="0">
                <a:srgbClr val="4F93D1">
                  <a:shade val="30000"/>
                  <a:satMod val="115000"/>
                  <a:lumMod val="0"/>
                  <a:lumOff val="100000"/>
                </a:srgbClr>
              </a:gs>
              <a:gs pos="78000">
                <a:srgbClr val="4F93D1">
                  <a:shade val="67500"/>
                  <a:satMod val="115000"/>
                </a:srgbClr>
              </a:gs>
              <a:gs pos="100000">
                <a:srgbClr val="4F93D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 rot="10800000">
            <a:off x="0" y="6781800"/>
            <a:ext cx="12192000" cy="76200"/>
          </a:xfrm>
          <a:prstGeom prst="rect">
            <a:avLst/>
          </a:prstGeom>
          <a:gradFill flip="none" rotWithShape="1">
            <a:gsLst>
              <a:gs pos="0">
                <a:srgbClr val="4F93D1">
                  <a:shade val="30000"/>
                  <a:satMod val="115000"/>
                  <a:lumMod val="0"/>
                  <a:lumOff val="100000"/>
                </a:srgbClr>
              </a:gs>
              <a:gs pos="78000">
                <a:srgbClr val="4F93D1">
                  <a:shade val="67500"/>
                  <a:satMod val="115000"/>
                </a:srgbClr>
              </a:gs>
              <a:gs pos="100000">
                <a:srgbClr val="4F93D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83835" y="151015"/>
            <a:ext cx="2113338" cy="4954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 dirty="0">
          <a:solidFill>
            <a:srgbClr val="02489D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zh-CN" altLang="en-US" sz="2800" b="1" kern="1200" dirty="0">
          <a:solidFill>
            <a:srgbClr val="02489D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2057400"/>
            <a:ext cx="10515600" cy="411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</a:t>
            </a:r>
            <a:r>
              <a:rPr lang="zh-CN" altLang="en-US"/>
              <a:t>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78F84DC-0140-441B-B419-6DDFF3F567FA}" type="datetime1">
              <a:rPr lang="zh-CN" altLang="en-US" smtClean="0"/>
              <a:t>2025/1/3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E33223C-0F98-462B-A603-F1FE98EB154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76200"/>
          </a:xfrm>
          <a:prstGeom prst="rect">
            <a:avLst/>
          </a:prstGeom>
          <a:gradFill flip="none" rotWithShape="1">
            <a:gsLst>
              <a:gs pos="0">
                <a:srgbClr val="4F93D1">
                  <a:shade val="30000"/>
                  <a:satMod val="115000"/>
                  <a:lumMod val="0"/>
                  <a:lumOff val="100000"/>
                </a:srgbClr>
              </a:gs>
              <a:gs pos="78000">
                <a:srgbClr val="4F93D1">
                  <a:shade val="67500"/>
                  <a:satMod val="115000"/>
                </a:srgbClr>
              </a:gs>
              <a:gs pos="100000">
                <a:srgbClr val="4F93D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 rot="10800000">
            <a:off x="0" y="6781800"/>
            <a:ext cx="12192000" cy="76200"/>
          </a:xfrm>
          <a:prstGeom prst="rect">
            <a:avLst/>
          </a:prstGeom>
          <a:gradFill flip="none" rotWithShape="1">
            <a:gsLst>
              <a:gs pos="0">
                <a:srgbClr val="4F93D1">
                  <a:shade val="30000"/>
                  <a:satMod val="115000"/>
                  <a:lumMod val="0"/>
                  <a:lumOff val="100000"/>
                </a:srgbClr>
              </a:gs>
              <a:gs pos="78000">
                <a:srgbClr val="4F93D1">
                  <a:shade val="67500"/>
                  <a:satMod val="115000"/>
                </a:srgbClr>
              </a:gs>
              <a:gs pos="100000">
                <a:srgbClr val="4F93D1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1F3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1F3D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5"/>
          <p:cNvSpPr txBox="1"/>
          <p:nvPr/>
        </p:nvSpPr>
        <p:spPr>
          <a:xfrm>
            <a:off x="1524000" y="5303716"/>
            <a:ext cx="9144000" cy="570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800" b="1" kern="1200">
                <a:solidFill>
                  <a:srgbClr val="0248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dirty="0">
                <a:solidFill>
                  <a:srgbClr val="011F3D"/>
                </a:solidFill>
              </a:rPr>
              <a:t>2024-1-3</a:t>
            </a:r>
            <a:endParaRPr lang="zh-CN" altLang="en-US" dirty="0">
              <a:solidFill>
                <a:srgbClr val="011F3D"/>
              </a:solidFill>
            </a:endParaRPr>
          </a:p>
        </p:txBody>
      </p:sp>
      <p:sp>
        <p:nvSpPr>
          <p:cNvPr id="10" name="标题 6"/>
          <p:cNvSpPr>
            <a:spLocks noGrp="1"/>
          </p:cNvSpPr>
          <p:nvPr>
            <p:ph type="title"/>
          </p:nvPr>
        </p:nvSpPr>
        <p:spPr>
          <a:xfrm>
            <a:off x="1076628" y="1682999"/>
            <a:ext cx="10894977" cy="1325563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rgbClr val="011F3D"/>
                </a:solidFill>
              </a:defRPr>
            </a:lvl1pPr>
          </a:lstStyle>
          <a:p>
            <a:r>
              <a:rPr lang="zh-CN" altLang="en-US" sz="4000" dirty="0"/>
              <a:t>伦理计算</a:t>
            </a:r>
            <a:r>
              <a:rPr lang="en-US" altLang="zh-CN" sz="4000" dirty="0"/>
              <a:t> - </a:t>
            </a:r>
            <a:r>
              <a:rPr lang="zh-CN" altLang="en-US" sz="4000" dirty="0"/>
              <a:t>构建有道德的人工智能系统</a:t>
            </a:r>
          </a:p>
        </p:txBody>
      </p:sp>
      <p:sp>
        <p:nvSpPr>
          <p:cNvPr id="3" name="副标题 5"/>
          <p:cNvSpPr txBox="1"/>
          <p:nvPr/>
        </p:nvSpPr>
        <p:spPr>
          <a:xfrm>
            <a:off x="1524000" y="3063744"/>
            <a:ext cx="9144000" cy="570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800" b="1" kern="1200">
                <a:solidFill>
                  <a:srgbClr val="011F3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（基础前沿研究中心</a:t>
            </a:r>
            <a:r>
              <a:rPr lang="en-US" altLang="zh-CN" dirty="0"/>
              <a:t>—</a:t>
            </a:r>
            <a:r>
              <a:rPr lang="zh-CN" altLang="en-US" dirty="0"/>
              <a:t>多媒体认知学习科研团队）</a:t>
            </a:r>
          </a:p>
        </p:txBody>
      </p:sp>
      <p:pic>
        <p:nvPicPr>
          <p:cNvPr id="2" name="图片 1" descr="徽标, 公司名称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4" name="副标题 5"/>
          <p:cNvSpPr txBox="1"/>
          <p:nvPr/>
        </p:nvSpPr>
        <p:spPr>
          <a:xfrm>
            <a:off x="1524000" y="4512219"/>
            <a:ext cx="9144000" cy="5708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800" b="1" kern="1200">
                <a:solidFill>
                  <a:srgbClr val="02489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>
                <a:solidFill>
                  <a:srgbClr val="011F3D"/>
                </a:solidFill>
              </a:rPr>
              <a:t>周晖林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00EF4-EF2E-73FC-EC7F-193B11857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4360B236-F728-D450-AED6-2B6B6631874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EA38FC7E-54E2-6547-D5EE-DC7FBD8B48AA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500" spc="100" dirty="0">
                <a:cs typeface="微软雅黑" panose="020B0503020204020204" pitchFamily="34" charset="-122"/>
              </a:rPr>
              <a:t>低阶认知：公平机器学习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02D1DE4-2B7F-BDA9-28DB-19AC4410D30A}"/>
              </a:ext>
            </a:extLst>
          </p:cNvPr>
          <p:cNvSpPr txBox="1"/>
          <p:nvPr/>
        </p:nvSpPr>
        <p:spPr>
          <a:xfrm>
            <a:off x="1126288" y="567052"/>
            <a:ext cx="10692605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60607"/>
                </a:solidFill>
                <a:latin typeface="-apple-system"/>
              </a:rPr>
              <a:t>定义与约束</a:t>
            </a:r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DB8A911C-768E-73E5-EA16-86F17F65208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48091" y="1219214"/>
            <a:ext cx="11049000" cy="5461000"/>
          </a:xfrm>
          <a:prstGeom prst="rect">
            <a:avLst/>
          </a:prstGeom>
        </p:spPr>
      </p:pic>
      <p:sp>
        <p:nvSpPr>
          <p:cNvPr id="12" name="Text 3">
            <a:extLst>
              <a:ext uri="{FF2B5EF4-FFF2-40B4-BE49-F238E27FC236}">
                <a16:creationId xmlns:a16="http://schemas.microsoft.com/office/drawing/2014/main" id="{D84CD794-9CDC-E6DD-1353-F06D96D4FB5B}"/>
              </a:ext>
            </a:extLst>
          </p:cNvPr>
          <p:cNvSpPr/>
          <p:nvPr/>
        </p:nvSpPr>
        <p:spPr>
          <a:xfrm>
            <a:off x="1195742" y="5378465"/>
            <a:ext cx="31496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确保算法公正</a:t>
            </a:r>
            <a:endParaRPr lang="en-US" sz="1600" dirty="0"/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01473B71-F2CA-E90C-1A6D-3C616BE736A6}"/>
              </a:ext>
            </a:extLst>
          </p:cNvPr>
          <p:cNvSpPr/>
          <p:nvPr/>
        </p:nvSpPr>
        <p:spPr>
          <a:xfrm>
            <a:off x="1195742" y="5765814"/>
            <a:ext cx="3149600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公平机器学习旨在确保算法决策不受偏见影响，通过量化指标衡量并调整模型，实现不同群体间的公正对待。</a:t>
            </a:r>
            <a:endParaRPr lang="en-US" sz="1400" dirty="0"/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290AE282-0673-667C-00CC-A2161E4D989D}"/>
              </a:ext>
            </a:extLst>
          </p:cNvPr>
          <p:cNvSpPr/>
          <p:nvPr/>
        </p:nvSpPr>
        <p:spPr>
          <a:xfrm>
            <a:off x="1195742" y="4000515"/>
            <a:ext cx="31496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建立伦理度量</a:t>
            </a:r>
            <a:endParaRPr lang="en-US" sz="1600" dirty="0"/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A594D4BC-2412-D5E1-170B-348F8DAD1151}"/>
              </a:ext>
            </a:extLst>
          </p:cNvPr>
          <p:cNvSpPr/>
          <p:nvPr/>
        </p:nvSpPr>
        <p:spPr>
          <a:xfrm>
            <a:off x="1195742" y="4387865"/>
            <a:ext cx="3149600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建立伦理度量方法，监测算法输出，确保决策过程符合伦理规范，避免歧视现象。</a:t>
            </a:r>
            <a:endParaRPr lang="en-US" sz="1400" dirty="0"/>
          </a:p>
        </p:txBody>
      </p:sp>
      <p:sp>
        <p:nvSpPr>
          <p:cNvPr id="16" name="Text 7">
            <a:extLst>
              <a:ext uri="{FF2B5EF4-FFF2-40B4-BE49-F238E27FC236}">
                <a16:creationId xmlns:a16="http://schemas.microsoft.com/office/drawing/2014/main" id="{CDD24AF2-2D88-5285-D539-DCD739414FC9}"/>
              </a:ext>
            </a:extLst>
          </p:cNvPr>
          <p:cNvSpPr/>
          <p:nvPr/>
        </p:nvSpPr>
        <p:spPr>
          <a:xfrm>
            <a:off x="1195742" y="2622565"/>
            <a:ext cx="31496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引入约束条件</a:t>
            </a:r>
            <a:endParaRPr lang="en-US" sz="1600" dirty="0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93DE407A-AF93-A2C0-EC49-6871648AA189}"/>
              </a:ext>
            </a:extLst>
          </p:cNvPr>
          <p:cNvSpPr/>
          <p:nvPr/>
        </p:nvSpPr>
        <p:spPr>
          <a:xfrm>
            <a:off x="1195742" y="3009914"/>
            <a:ext cx="3149600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在模型训练阶段引入约束条件，限制偏差，确保预测时考虑伦理因素，提升整体公平性。</a:t>
            </a:r>
            <a:endParaRPr lang="en-US" sz="1400" dirty="0"/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53ADAC66-6E0A-59CF-3DC3-0187BCE98B52}"/>
              </a:ext>
            </a:extLst>
          </p:cNvPr>
          <p:cNvSpPr/>
          <p:nvPr/>
        </p:nvSpPr>
        <p:spPr>
          <a:xfrm>
            <a:off x="1195742" y="1244615"/>
            <a:ext cx="31496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平衡效率公平</a:t>
            </a:r>
            <a:endParaRPr lang="en-US" sz="1600" dirty="0"/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11DA4E6B-9BA2-DF9D-AB47-797BB225D523}"/>
              </a:ext>
            </a:extLst>
          </p:cNvPr>
          <p:cNvSpPr/>
          <p:nvPr/>
        </p:nvSpPr>
        <p:spPr>
          <a:xfrm>
            <a:off x="1195742" y="1631965"/>
            <a:ext cx="3149600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在追求算法效率的同时，兼顾公平性，通过优化技术平衡二者关系，实现更广泛的社会接受度。</a:t>
            </a:r>
            <a:endParaRPr lang="en-US" sz="1400" dirty="0"/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609DE046-CC8A-6348-64C5-1740154E390B}"/>
              </a:ext>
            </a:extLst>
          </p:cNvPr>
          <p:cNvSpPr/>
          <p:nvPr/>
        </p:nvSpPr>
        <p:spPr>
          <a:xfrm>
            <a:off x="8599840" y="1663715"/>
            <a:ext cx="31496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量化指标调整</a:t>
            </a:r>
            <a:endParaRPr lang="en-US" sz="1600" dirty="0"/>
          </a:p>
        </p:txBody>
      </p:sp>
      <p:sp>
        <p:nvSpPr>
          <p:cNvPr id="21" name="Text 12">
            <a:extLst>
              <a:ext uri="{FF2B5EF4-FFF2-40B4-BE49-F238E27FC236}">
                <a16:creationId xmlns:a16="http://schemas.microsoft.com/office/drawing/2014/main" id="{5D224E22-AD9F-9494-848B-5ADE7A5FE54A}"/>
              </a:ext>
            </a:extLst>
          </p:cNvPr>
          <p:cNvSpPr/>
          <p:nvPr/>
        </p:nvSpPr>
        <p:spPr>
          <a:xfrm>
            <a:off x="8599840" y="2051065"/>
            <a:ext cx="31496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使用量化指标来衡量模型的公平性，并据此进行必要的调整，以减少偏见。</a:t>
            </a:r>
            <a:endParaRPr lang="en-US" sz="1400" dirty="0"/>
          </a:p>
        </p:txBody>
      </p:sp>
      <p:sp>
        <p:nvSpPr>
          <p:cNvPr id="22" name="Text 13">
            <a:extLst>
              <a:ext uri="{FF2B5EF4-FFF2-40B4-BE49-F238E27FC236}">
                <a16:creationId xmlns:a16="http://schemas.microsoft.com/office/drawing/2014/main" id="{7F8AC6E2-CAEF-6031-F567-8B3085530FDD}"/>
              </a:ext>
            </a:extLst>
          </p:cNvPr>
          <p:cNvSpPr/>
          <p:nvPr/>
        </p:nvSpPr>
        <p:spPr>
          <a:xfrm>
            <a:off x="8599840" y="2762265"/>
            <a:ext cx="31496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监测算法输出</a:t>
            </a:r>
            <a:endParaRPr lang="en-US" sz="1600" dirty="0"/>
          </a:p>
        </p:txBody>
      </p:sp>
      <p:sp>
        <p:nvSpPr>
          <p:cNvPr id="26" name="Text 14">
            <a:extLst>
              <a:ext uri="{FF2B5EF4-FFF2-40B4-BE49-F238E27FC236}">
                <a16:creationId xmlns:a16="http://schemas.microsoft.com/office/drawing/2014/main" id="{6B6931B7-42BE-9766-C4CB-59A1EDEF0FD5}"/>
              </a:ext>
            </a:extLst>
          </p:cNvPr>
          <p:cNvSpPr/>
          <p:nvPr/>
        </p:nvSpPr>
        <p:spPr>
          <a:xfrm>
            <a:off x="8599840" y="3149614"/>
            <a:ext cx="31496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持续监测算法的输出结果，确保其长期保持公平性和伦理性。</a:t>
            </a:r>
            <a:endParaRPr lang="en-US" sz="1400" dirty="0"/>
          </a:p>
        </p:txBody>
      </p:sp>
      <p:sp>
        <p:nvSpPr>
          <p:cNvPr id="27" name="Text 15">
            <a:extLst>
              <a:ext uri="{FF2B5EF4-FFF2-40B4-BE49-F238E27FC236}">
                <a16:creationId xmlns:a16="http://schemas.microsoft.com/office/drawing/2014/main" id="{15E9FA66-D435-7105-598F-27F725FB918C}"/>
              </a:ext>
            </a:extLst>
          </p:cNvPr>
          <p:cNvSpPr/>
          <p:nvPr/>
        </p:nvSpPr>
        <p:spPr>
          <a:xfrm>
            <a:off x="8599840" y="3860815"/>
            <a:ext cx="31496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考虑伦理因素</a:t>
            </a:r>
            <a:endParaRPr lang="en-US" sz="1600" dirty="0"/>
          </a:p>
        </p:txBody>
      </p:sp>
      <p:sp>
        <p:nvSpPr>
          <p:cNvPr id="28" name="Text 16">
            <a:extLst>
              <a:ext uri="{FF2B5EF4-FFF2-40B4-BE49-F238E27FC236}">
                <a16:creationId xmlns:a16="http://schemas.microsoft.com/office/drawing/2014/main" id="{79142CBC-E75A-5373-2A34-A5D4798088D7}"/>
              </a:ext>
            </a:extLst>
          </p:cNvPr>
          <p:cNvSpPr/>
          <p:nvPr/>
        </p:nvSpPr>
        <p:spPr>
          <a:xfrm>
            <a:off x="8599840" y="4248165"/>
            <a:ext cx="31496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在模型设计和训练过程中充分考虑伦理因素，防止出现不公平的决策。</a:t>
            </a:r>
            <a:endParaRPr lang="en-US" sz="1400" dirty="0"/>
          </a:p>
        </p:txBody>
      </p:sp>
      <p:sp>
        <p:nvSpPr>
          <p:cNvPr id="29" name="Text 17">
            <a:extLst>
              <a:ext uri="{FF2B5EF4-FFF2-40B4-BE49-F238E27FC236}">
                <a16:creationId xmlns:a16="http://schemas.microsoft.com/office/drawing/2014/main" id="{F7D7216C-CF4B-B43F-6A2E-D38ABEB384EE}"/>
              </a:ext>
            </a:extLst>
          </p:cNvPr>
          <p:cNvSpPr/>
          <p:nvPr/>
        </p:nvSpPr>
        <p:spPr>
          <a:xfrm>
            <a:off x="8599840" y="4959365"/>
            <a:ext cx="31496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社会接受度高</a:t>
            </a:r>
            <a:endParaRPr lang="en-US" sz="1600" dirty="0"/>
          </a:p>
        </p:txBody>
      </p:sp>
      <p:sp>
        <p:nvSpPr>
          <p:cNvPr id="30" name="Text 18">
            <a:extLst>
              <a:ext uri="{FF2B5EF4-FFF2-40B4-BE49-F238E27FC236}">
                <a16:creationId xmlns:a16="http://schemas.microsoft.com/office/drawing/2014/main" id="{8D44A64C-08B0-F364-8D98-114B8F086E02}"/>
              </a:ext>
            </a:extLst>
          </p:cNvPr>
          <p:cNvSpPr/>
          <p:nvPr/>
        </p:nvSpPr>
        <p:spPr>
          <a:xfrm>
            <a:off x="8599840" y="5346714"/>
            <a:ext cx="3149600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通过提高算法的公平性和效率，增强公众对技术的信任和支持，从而获得更高的社会接受度。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712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08B6E-D8BA-11A3-68CB-C367A0137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3B86ACB6-0320-7B8A-D99C-6994948B18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D8523B81-507B-5893-CEB3-9CCBA5962F56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500" spc="100" dirty="0">
                <a:cs typeface="微软雅黑" panose="020B0503020204020204" pitchFamily="34" charset="-122"/>
              </a:rPr>
              <a:t>低阶认知：公平机器学习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D16BA7B-F9FA-BF48-F4D4-60681890DF1A}"/>
              </a:ext>
            </a:extLst>
          </p:cNvPr>
          <p:cNvSpPr txBox="1"/>
          <p:nvPr/>
        </p:nvSpPr>
        <p:spPr>
          <a:xfrm>
            <a:off x="1073151" y="731676"/>
            <a:ext cx="10692605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60607"/>
                </a:solidFill>
                <a:latin typeface="-apple-system"/>
              </a:rPr>
              <a:t>案例分析</a:t>
            </a:r>
          </a:p>
        </p:txBody>
      </p:sp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4B475876-C2E8-C37F-368D-A477B23B74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71500" y="1498600"/>
            <a:ext cx="11049000" cy="5359400"/>
          </a:xfrm>
          <a:prstGeom prst="rect">
            <a:avLst/>
          </a:prstGeom>
        </p:spPr>
      </p:pic>
      <p:sp>
        <p:nvSpPr>
          <p:cNvPr id="18" name="Text 3">
            <a:extLst>
              <a:ext uri="{FF2B5EF4-FFF2-40B4-BE49-F238E27FC236}">
                <a16:creationId xmlns:a16="http://schemas.microsoft.com/office/drawing/2014/main" id="{AA78D2EA-F2A8-091A-E410-DA700C8A93D9}"/>
              </a:ext>
            </a:extLst>
          </p:cNvPr>
          <p:cNvSpPr/>
          <p:nvPr/>
        </p:nvSpPr>
        <p:spPr>
          <a:xfrm>
            <a:off x="4813300" y="2260600"/>
            <a:ext cx="2565400" cy="431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2200" b="1" dirty="0">
                <a:solidFill>
                  <a:srgbClr val="95A5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社交网络与性别偏见</a:t>
            </a:r>
            <a:endParaRPr lang="en-US" sz="2200" dirty="0"/>
          </a:p>
        </p:txBody>
      </p:sp>
      <p:sp>
        <p:nvSpPr>
          <p:cNvPr id="19" name="Text 4">
            <a:extLst>
              <a:ext uri="{FF2B5EF4-FFF2-40B4-BE49-F238E27FC236}">
                <a16:creationId xmlns:a16="http://schemas.microsoft.com/office/drawing/2014/main" id="{92639F37-401F-EAEC-E3A6-BE0CDA4090C7}"/>
              </a:ext>
            </a:extLst>
          </p:cNvPr>
          <p:cNvSpPr/>
          <p:nvPr/>
        </p:nvSpPr>
        <p:spPr>
          <a:xfrm>
            <a:off x="1073151" y="4064000"/>
            <a:ext cx="1435100" cy="406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000"/>
              </a:lnSpc>
            </a:pPr>
            <a:r>
              <a:rPr lang="en-US" sz="2000" b="1" dirty="0">
                <a:solidFill>
                  <a:srgbClr val="AD8E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数据集分析</a:t>
            </a:r>
            <a:endParaRPr lang="en-US" sz="2000" dirty="0"/>
          </a:p>
        </p:txBody>
      </p:sp>
      <p:sp>
        <p:nvSpPr>
          <p:cNvPr id="20" name="Text 5">
            <a:extLst>
              <a:ext uri="{FF2B5EF4-FFF2-40B4-BE49-F238E27FC236}">
                <a16:creationId xmlns:a16="http://schemas.microsoft.com/office/drawing/2014/main" id="{DE561EFA-FEDF-C56F-5697-76B2614B0447}"/>
              </a:ext>
            </a:extLst>
          </p:cNvPr>
          <p:cNvSpPr/>
          <p:nvPr/>
        </p:nvSpPr>
        <p:spPr>
          <a:xfrm>
            <a:off x="1282700" y="4902200"/>
            <a:ext cx="20066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研究社交网络数据集中性别属性的分布情况</a:t>
            </a:r>
            <a:endParaRPr lang="en-US" sz="1400" dirty="0"/>
          </a:p>
        </p:txBody>
      </p:sp>
      <p:sp>
        <p:nvSpPr>
          <p:cNvPr id="21" name="Text 6">
            <a:extLst>
              <a:ext uri="{FF2B5EF4-FFF2-40B4-BE49-F238E27FC236}">
                <a16:creationId xmlns:a16="http://schemas.microsoft.com/office/drawing/2014/main" id="{E7954069-C696-CF97-D703-7447B67EDD0C}"/>
              </a:ext>
            </a:extLst>
          </p:cNvPr>
          <p:cNvSpPr/>
          <p:nvPr/>
        </p:nvSpPr>
        <p:spPr>
          <a:xfrm>
            <a:off x="1282700" y="5562600"/>
            <a:ext cx="20066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分析算法在链接预测问题上的性别偏见</a:t>
            </a:r>
            <a:endParaRPr lang="en-US" sz="1400" dirty="0"/>
          </a:p>
        </p:txBody>
      </p:sp>
      <p:sp>
        <p:nvSpPr>
          <p:cNvPr id="22" name="Text 7">
            <a:extLst>
              <a:ext uri="{FF2B5EF4-FFF2-40B4-BE49-F238E27FC236}">
                <a16:creationId xmlns:a16="http://schemas.microsoft.com/office/drawing/2014/main" id="{CA01208D-0B0C-B47C-F0E9-E039271D69AE}"/>
              </a:ext>
            </a:extLst>
          </p:cNvPr>
          <p:cNvSpPr/>
          <p:nvPr/>
        </p:nvSpPr>
        <p:spPr>
          <a:xfrm>
            <a:off x="3740151" y="4064000"/>
            <a:ext cx="1435100" cy="406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000"/>
              </a:lnSpc>
            </a:pPr>
            <a:r>
              <a:rPr lang="en-US" sz="2000" b="1" dirty="0">
                <a:solidFill>
                  <a:srgbClr val="95A5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公平性评估</a:t>
            </a:r>
            <a:endParaRPr lang="en-US" sz="2000" dirty="0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2079CD0F-5FA1-72F2-06E7-540856F05D6A}"/>
              </a:ext>
            </a:extLst>
          </p:cNvPr>
          <p:cNvSpPr/>
          <p:nvPr/>
        </p:nvSpPr>
        <p:spPr>
          <a:xfrm>
            <a:off x="3949700" y="4902200"/>
            <a:ext cx="20066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强调公平性评估对于减少性别偏见的重要性</a:t>
            </a:r>
            <a:endParaRPr lang="en-US" sz="1400" dirty="0"/>
          </a:p>
        </p:txBody>
      </p:sp>
      <p:sp>
        <p:nvSpPr>
          <p:cNvPr id="27" name="Text 9">
            <a:extLst>
              <a:ext uri="{FF2B5EF4-FFF2-40B4-BE49-F238E27FC236}">
                <a16:creationId xmlns:a16="http://schemas.microsoft.com/office/drawing/2014/main" id="{7CBE1503-5197-6B5E-12C3-AA16786019A3}"/>
              </a:ext>
            </a:extLst>
          </p:cNvPr>
          <p:cNvSpPr/>
          <p:nvPr/>
        </p:nvSpPr>
        <p:spPr>
          <a:xfrm>
            <a:off x="3949700" y="5562600"/>
            <a:ext cx="2006600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介绍使用统计测试和可视化工具检测模型决策中的不公平模式</a:t>
            </a:r>
            <a:endParaRPr lang="en-US" sz="1400" dirty="0"/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AAA81557-9D07-9B58-CE12-0ECB0EF8DD41}"/>
              </a:ext>
            </a:extLst>
          </p:cNvPr>
          <p:cNvSpPr/>
          <p:nvPr/>
        </p:nvSpPr>
        <p:spPr>
          <a:xfrm>
            <a:off x="6407151" y="4064000"/>
            <a:ext cx="1574800" cy="406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000"/>
              </a:lnSpc>
            </a:pPr>
            <a:r>
              <a:rPr lang="en-US" sz="2000" b="1" dirty="0">
                <a:solidFill>
                  <a:srgbClr val="AD8E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减少性别偏见</a:t>
            </a:r>
            <a:endParaRPr lang="en-US" sz="2000" dirty="0"/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87D6BD70-6603-7C31-6B2C-CDC8AE57ED59}"/>
              </a:ext>
            </a:extLst>
          </p:cNvPr>
          <p:cNvSpPr/>
          <p:nvPr/>
        </p:nvSpPr>
        <p:spPr>
          <a:xfrm>
            <a:off x="6616700" y="4902200"/>
            <a:ext cx="20066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通过预处理技术调整数据集以减少性别偏见</a:t>
            </a:r>
            <a:endParaRPr lang="en-US" sz="1400" dirty="0"/>
          </a:p>
        </p:txBody>
      </p:sp>
      <p:sp>
        <p:nvSpPr>
          <p:cNvPr id="30" name="Text 12">
            <a:extLst>
              <a:ext uri="{FF2B5EF4-FFF2-40B4-BE49-F238E27FC236}">
                <a16:creationId xmlns:a16="http://schemas.microsoft.com/office/drawing/2014/main" id="{5619A865-21AC-0824-B571-D79DE10B4624}"/>
              </a:ext>
            </a:extLst>
          </p:cNvPr>
          <p:cNvSpPr/>
          <p:nvPr/>
        </p:nvSpPr>
        <p:spPr>
          <a:xfrm>
            <a:off x="6616700" y="5562600"/>
            <a:ext cx="20066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采用模型干预方法直接在训练过程中减轻偏见</a:t>
            </a:r>
            <a:endParaRPr lang="en-US" sz="1400" dirty="0"/>
          </a:p>
        </p:txBody>
      </p:sp>
      <p:sp>
        <p:nvSpPr>
          <p:cNvPr id="31" name="Text 13">
            <a:extLst>
              <a:ext uri="{FF2B5EF4-FFF2-40B4-BE49-F238E27FC236}">
                <a16:creationId xmlns:a16="http://schemas.microsoft.com/office/drawing/2014/main" id="{71AD162C-2380-381C-909E-1BF61EC4E9E4}"/>
              </a:ext>
            </a:extLst>
          </p:cNvPr>
          <p:cNvSpPr/>
          <p:nvPr/>
        </p:nvSpPr>
        <p:spPr>
          <a:xfrm>
            <a:off x="6616700" y="6223000"/>
            <a:ext cx="20066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实施后处理策略对模型输出进行修正以提高公平性</a:t>
            </a:r>
            <a:endParaRPr lang="en-US" sz="1400" dirty="0"/>
          </a:p>
        </p:txBody>
      </p:sp>
      <p:sp>
        <p:nvSpPr>
          <p:cNvPr id="32" name="Text 14">
            <a:extLst>
              <a:ext uri="{FF2B5EF4-FFF2-40B4-BE49-F238E27FC236}">
                <a16:creationId xmlns:a16="http://schemas.microsoft.com/office/drawing/2014/main" id="{8973D238-CEBD-360A-4CCD-5928FA707ED0}"/>
              </a:ext>
            </a:extLst>
          </p:cNvPr>
          <p:cNvSpPr/>
          <p:nvPr/>
        </p:nvSpPr>
        <p:spPr>
          <a:xfrm>
            <a:off x="9074151" y="4064000"/>
            <a:ext cx="1435100" cy="406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000"/>
              </a:lnSpc>
            </a:pPr>
            <a:r>
              <a:rPr lang="en-US" sz="2000" b="1" dirty="0">
                <a:solidFill>
                  <a:srgbClr val="95A5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模型改进</a:t>
            </a:r>
            <a:endParaRPr lang="en-US" sz="2000" dirty="0"/>
          </a:p>
        </p:txBody>
      </p:sp>
      <p:sp>
        <p:nvSpPr>
          <p:cNvPr id="33" name="Text 15">
            <a:extLst>
              <a:ext uri="{FF2B5EF4-FFF2-40B4-BE49-F238E27FC236}">
                <a16:creationId xmlns:a16="http://schemas.microsoft.com/office/drawing/2014/main" id="{B55452DA-FBC8-63FD-70F9-7376AB645E9A}"/>
              </a:ext>
            </a:extLst>
          </p:cNvPr>
          <p:cNvSpPr/>
          <p:nvPr/>
        </p:nvSpPr>
        <p:spPr>
          <a:xfrm>
            <a:off x="9283700" y="4902200"/>
            <a:ext cx="20066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综合运用多种策略提升模型的公平性和公正性</a:t>
            </a:r>
            <a:endParaRPr lang="en-US" sz="1400" dirty="0"/>
          </a:p>
        </p:txBody>
      </p:sp>
      <p:sp>
        <p:nvSpPr>
          <p:cNvPr id="34" name="Text 16">
            <a:extLst>
              <a:ext uri="{FF2B5EF4-FFF2-40B4-BE49-F238E27FC236}">
                <a16:creationId xmlns:a16="http://schemas.microsoft.com/office/drawing/2014/main" id="{934A8D18-1B27-C9DC-5F9E-35D4E35C6FE7}"/>
              </a:ext>
            </a:extLst>
          </p:cNvPr>
          <p:cNvSpPr/>
          <p:nvPr/>
        </p:nvSpPr>
        <p:spPr>
          <a:xfrm>
            <a:off x="9283700" y="5562600"/>
            <a:ext cx="20066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确保模型在不同性别群体间表现一致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3632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DA4B1-CC0B-CE29-0A3E-D99F414F6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5DE1D857-F7D6-2F56-8770-B696457A1F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B60117B0-E911-4F71-2B12-0839432F6640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500" spc="100" dirty="0">
                <a:cs typeface="微软雅黑" panose="020B0503020204020204" pitchFamily="34" charset="-122"/>
              </a:rPr>
              <a:t>伦理治理与研究发展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86796AF-3A45-C348-96AD-00BCE6113066}"/>
              </a:ext>
            </a:extLst>
          </p:cNvPr>
          <p:cNvSpPr txBox="1"/>
          <p:nvPr/>
        </p:nvSpPr>
        <p:spPr>
          <a:xfrm>
            <a:off x="1171972" y="883378"/>
            <a:ext cx="10692605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60607"/>
                </a:solidFill>
                <a:latin typeface="-apple-system"/>
              </a:rPr>
              <a:t>实践困境</a:t>
            </a:r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911263DC-8921-10D7-CF58-86E386C0484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33400" y="2247900"/>
            <a:ext cx="5562600" cy="1879600"/>
          </a:xfrm>
          <a:prstGeom prst="rect">
            <a:avLst/>
          </a:prstGeom>
        </p:spPr>
      </p:pic>
      <p:sp>
        <p:nvSpPr>
          <p:cNvPr id="12" name="Text 3">
            <a:extLst>
              <a:ext uri="{FF2B5EF4-FFF2-40B4-BE49-F238E27FC236}">
                <a16:creationId xmlns:a16="http://schemas.microsoft.com/office/drawing/2014/main" id="{8F23052A-9B29-924B-1BB1-23273F01E8C6}"/>
              </a:ext>
            </a:extLst>
          </p:cNvPr>
          <p:cNvSpPr/>
          <p:nvPr/>
        </p:nvSpPr>
        <p:spPr>
          <a:xfrm>
            <a:off x="800100" y="2524126"/>
            <a:ext cx="34290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统一性背后的差异</a:t>
            </a:r>
            <a:endParaRPr lang="en-US" sz="1600" dirty="0"/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8CE43FA9-CFD5-EF8A-29A0-11593EA59CC0}"/>
              </a:ext>
            </a:extLst>
          </p:cNvPr>
          <p:cNvSpPr/>
          <p:nvPr/>
        </p:nvSpPr>
        <p:spPr>
          <a:xfrm>
            <a:off x="800100" y="2911475"/>
            <a:ext cx="3429000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尽管追求统一的伦理标准，但不同文化、行业间的伦理原则存在显著差异，导致实施时面临挑战。</a:t>
            </a:r>
            <a:endParaRPr lang="en-US" sz="1400" dirty="0"/>
          </a:p>
        </p:txBody>
      </p:sp>
      <p:pic>
        <p:nvPicPr>
          <p:cNvPr id="14" name="Image 2" descr="preencoded.png">
            <a:extLst>
              <a:ext uri="{FF2B5EF4-FFF2-40B4-BE49-F238E27FC236}">
                <a16:creationId xmlns:a16="http://schemas.microsoft.com/office/drawing/2014/main" id="{B2EBF75F-4602-62A7-DD8E-857754F59EC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096000" y="2247900"/>
            <a:ext cx="5562600" cy="1879600"/>
          </a:xfrm>
          <a:prstGeom prst="rect">
            <a:avLst/>
          </a:prstGeom>
        </p:spPr>
      </p:pic>
      <p:sp>
        <p:nvSpPr>
          <p:cNvPr id="15" name="Text 5">
            <a:extLst>
              <a:ext uri="{FF2B5EF4-FFF2-40B4-BE49-F238E27FC236}">
                <a16:creationId xmlns:a16="http://schemas.microsoft.com/office/drawing/2014/main" id="{D7001138-773C-2F5E-D085-8A758357B063}"/>
              </a:ext>
            </a:extLst>
          </p:cNvPr>
          <p:cNvSpPr/>
          <p:nvPr/>
        </p:nvSpPr>
        <p:spPr>
          <a:xfrm>
            <a:off x="7962900" y="2663826"/>
            <a:ext cx="34290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理论与实践脱节</a:t>
            </a:r>
            <a:endParaRPr lang="en-US" sz="1600" dirty="0"/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C1D0049C-F421-37CD-7FA5-8684D60F9249}"/>
              </a:ext>
            </a:extLst>
          </p:cNvPr>
          <p:cNvSpPr/>
          <p:nvPr/>
        </p:nvSpPr>
        <p:spPr>
          <a:xfrm>
            <a:off x="7962900" y="3051175"/>
            <a:ext cx="34290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伦理理论往往超前于技术实践，造成理论指导下的规范难以在实际场景中落地生根。</a:t>
            </a:r>
            <a:endParaRPr lang="en-US" sz="1400" dirty="0"/>
          </a:p>
        </p:txBody>
      </p:sp>
      <p:pic>
        <p:nvPicPr>
          <p:cNvPr id="17" name="Image 3" descr="preencoded.png">
            <a:extLst>
              <a:ext uri="{FF2B5EF4-FFF2-40B4-BE49-F238E27FC236}">
                <a16:creationId xmlns:a16="http://schemas.microsoft.com/office/drawing/2014/main" id="{BC41344E-5723-CB11-DEAC-6498EF22F99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533400" y="4127500"/>
            <a:ext cx="5562600" cy="1879600"/>
          </a:xfrm>
          <a:prstGeom prst="rect">
            <a:avLst/>
          </a:prstGeom>
        </p:spPr>
      </p:pic>
      <p:sp>
        <p:nvSpPr>
          <p:cNvPr id="18" name="Text 7">
            <a:extLst>
              <a:ext uri="{FF2B5EF4-FFF2-40B4-BE49-F238E27FC236}">
                <a16:creationId xmlns:a16="http://schemas.microsoft.com/office/drawing/2014/main" id="{D793ED12-284F-8AF5-0804-E8A65606BEFF}"/>
              </a:ext>
            </a:extLst>
          </p:cNvPr>
          <p:cNvSpPr/>
          <p:nvPr/>
        </p:nvSpPr>
        <p:spPr>
          <a:xfrm>
            <a:off x="800100" y="4543426"/>
            <a:ext cx="34290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伦理决策复杂性</a:t>
            </a:r>
            <a:endParaRPr lang="en-US" sz="1600" dirty="0"/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5DBAC7EA-9F07-4D7B-6E63-3E1B49D9EB84}"/>
              </a:ext>
            </a:extLst>
          </p:cNvPr>
          <p:cNvSpPr/>
          <p:nvPr/>
        </p:nvSpPr>
        <p:spPr>
          <a:xfrm>
            <a:off x="800100" y="4930775"/>
            <a:ext cx="34290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在多变的环境中，伦理决策需平衡多方利益，其复杂性超出现有算法处理能力。</a:t>
            </a:r>
            <a:endParaRPr lang="en-US" sz="1400" dirty="0"/>
          </a:p>
        </p:txBody>
      </p:sp>
      <p:pic>
        <p:nvPicPr>
          <p:cNvPr id="20" name="Image 4" descr="preencoded.png">
            <a:extLst>
              <a:ext uri="{FF2B5EF4-FFF2-40B4-BE49-F238E27FC236}">
                <a16:creationId xmlns:a16="http://schemas.microsoft.com/office/drawing/2014/main" id="{EC50483D-21D5-0711-EEB8-46FACF65F28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6096000" y="4127500"/>
            <a:ext cx="5562600" cy="1879600"/>
          </a:xfrm>
          <a:prstGeom prst="rect">
            <a:avLst/>
          </a:prstGeom>
        </p:spPr>
      </p:pic>
      <p:sp>
        <p:nvSpPr>
          <p:cNvPr id="21" name="Text 9">
            <a:extLst>
              <a:ext uri="{FF2B5EF4-FFF2-40B4-BE49-F238E27FC236}">
                <a16:creationId xmlns:a16="http://schemas.microsoft.com/office/drawing/2014/main" id="{01616095-2DB9-5BAF-7D3F-BB860A00B4B7}"/>
              </a:ext>
            </a:extLst>
          </p:cNvPr>
          <p:cNvSpPr/>
          <p:nvPr/>
        </p:nvSpPr>
        <p:spPr>
          <a:xfrm>
            <a:off x="7962900" y="4543426"/>
            <a:ext cx="34290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数据偏见难题</a:t>
            </a:r>
            <a:endParaRPr lang="en-US" sz="1600" dirty="0"/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A593D284-D04C-E799-BA34-DA86AE7ECF08}"/>
              </a:ext>
            </a:extLst>
          </p:cNvPr>
          <p:cNvSpPr/>
          <p:nvPr/>
        </p:nvSpPr>
        <p:spPr>
          <a:xfrm>
            <a:off x="7962900" y="4930775"/>
            <a:ext cx="34290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训练数据中的偏见难以完全消除，影响模型的公正性和伦理合规性。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080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37CD6-4553-E9BF-2041-E83AE6985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9827C079-C7CF-11DE-7459-C9CF0F5838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6D14007C-C67E-1C72-9FAF-4E77D8939007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500" spc="100" dirty="0">
                <a:cs typeface="微软雅黑" panose="020B0503020204020204" pitchFamily="34" charset="-122"/>
              </a:rPr>
              <a:t>伦理治理与研究发展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4CE670B-60D3-5284-2F51-9136B56C4D72}"/>
              </a:ext>
            </a:extLst>
          </p:cNvPr>
          <p:cNvSpPr txBox="1"/>
          <p:nvPr/>
        </p:nvSpPr>
        <p:spPr>
          <a:xfrm>
            <a:off x="1171972" y="883378"/>
            <a:ext cx="10692605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60607"/>
                </a:solidFill>
                <a:latin typeface="-apple-system"/>
              </a:rPr>
              <a:t>可计算研究历程</a:t>
            </a:r>
          </a:p>
        </p:txBody>
      </p:sp>
      <p:sp>
        <p:nvSpPr>
          <p:cNvPr id="2" name="Text 3">
            <a:extLst>
              <a:ext uri="{FF2B5EF4-FFF2-40B4-BE49-F238E27FC236}">
                <a16:creationId xmlns:a16="http://schemas.microsoft.com/office/drawing/2014/main" id="{F0ACA053-37D9-8D46-E372-A11D2D8328B5}"/>
              </a:ext>
            </a:extLst>
          </p:cNvPr>
          <p:cNvSpPr/>
          <p:nvPr/>
        </p:nvSpPr>
        <p:spPr>
          <a:xfrm>
            <a:off x="762000" y="2667000"/>
            <a:ext cx="3471333" cy="490319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20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2000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E4E24608-56F4-3F0C-F6F7-6FA4C5C25655}"/>
              </a:ext>
            </a:extLst>
          </p:cNvPr>
          <p:cNvSpPr/>
          <p:nvPr/>
        </p:nvSpPr>
        <p:spPr>
          <a:xfrm>
            <a:off x="762000" y="3105150"/>
            <a:ext cx="3471333" cy="47942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早期探索</a:t>
            </a:r>
            <a:endParaRPr lang="en-US" sz="2000" dirty="0"/>
          </a:p>
        </p:txBody>
      </p:sp>
      <p:sp>
        <p:nvSpPr>
          <p:cNvPr id="4" name="Text 5">
            <a:extLst>
              <a:ext uri="{FF2B5EF4-FFF2-40B4-BE49-F238E27FC236}">
                <a16:creationId xmlns:a16="http://schemas.microsoft.com/office/drawing/2014/main" id="{3BFCF534-A172-1E53-2014-98B02978658E}"/>
              </a:ext>
            </a:extLst>
          </p:cNvPr>
          <p:cNvSpPr/>
          <p:nvPr/>
        </p:nvSpPr>
        <p:spPr>
          <a:xfrm>
            <a:off x="762000" y="3435350"/>
            <a:ext cx="3471333" cy="958849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情感计算与机器伦理概念的萌芽，标志着伦理计算的初步尝试。</a:t>
            </a:r>
            <a:endParaRPr lang="en-US" sz="2000" dirty="0"/>
          </a:p>
        </p:txBody>
      </p:sp>
      <p:sp>
        <p:nvSpPr>
          <p:cNvPr id="5" name="Text 6">
            <a:extLst>
              <a:ext uri="{FF2B5EF4-FFF2-40B4-BE49-F238E27FC236}">
                <a16:creationId xmlns:a16="http://schemas.microsoft.com/office/drawing/2014/main" id="{A34268E3-595B-57DD-CB7C-8F1A98DAC369}"/>
              </a:ext>
            </a:extLst>
          </p:cNvPr>
          <p:cNvSpPr/>
          <p:nvPr/>
        </p:nvSpPr>
        <p:spPr>
          <a:xfrm>
            <a:off x="4487334" y="2667000"/>
            <a:ext cx="3471333" cy="490319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20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2000" dirty="0"/>
          </a:p>
        </p:txBody>
      </p:sp>
      <p:sp>
        <p:nvSpPr>
          <p:cNvPr id="6" name="Text 7">
            <a:extLst>
              <a:ext uri="{FF2B5EF4-FFF2-40B4-BE49-F238E27FC236}">
                <a16:creationId xmlns:a16="http://schemas.microsoft.com/office/drawing/2014/main" id="{608DE0C6-04AF-0C63-61EA-1F3EB09DB91D}"/>
              </a:ext>
            </a:extLst>
          </p:cNvPr>
          <p:cNvSpPr/>
          <p:nvPr/>
        </p:nvSpPr>
        <p:spPr>
          <a:xfrm>
            <a:off x="4487334" y="3105150"/>
            <a:ext cx="3471333" cy="47942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当前进展</a:t>
            </a:r>
            <a:endParaRPr lang="en-US" sz="2000" dirty="0"/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164953C0-6ED7-0E4E-5FD3-EC574C2DBCB5}"/>
              </a:ext>
            </a:extLst>
          </p:cNvPr>
          <p:cNvSpPr/>
          <p:nvPr/>
        </p:nvSpPr>
        <p:spPr>
          <a:xfrm>
            <a:off x="4487334" y="3435351"/>
            <a:ext cx="3471333" cy="1438274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计算伦理学的兴起，深化了对机器伦理的理解，区分了伦理计算与传统伦理学的界限。</a:t>
            </a:r>
            <a:endParaRPr lang="en-US" sz="2000" dirty="0"/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D9FDC2C1-1DB2-A188-211E-7C40C42256C2}"/>
              </a:ext>
            </a:extLst>
          </p:cNvPr>
          <p:cNvSpPr/>
          <p:nvPr/>
        </p:nvSpPr>
        <p:spPr>
          <a:xfrm>
            <a:off x="8212667" y="2667000"/>
            <a:ext cx="3471333" cy="490319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2000" b="1" dirty="0">
                <a:solidFill>
                  <a:srgbClr val="4784C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2000" dirty="0"/>
          </a:p>
        </p:txBody>
      </p:sp>
      <p:sp>
        <p:nvSpPr>
          <p:cNvPr id="9" name="Text 10">
            <a:extLst>
              <a:ext uri="{FF2B5EF4-FFF2-40B4-BE49-F238E27FC236}">
                <a16:creationId xmlns:a16="http://schemas.microsoft.com/office/drawing/2014/main" id="{5D606471-D751-C314-D12E-1F0D0D90B2C9}"/>
              </a:ext>
            </a:extLst>
          </p:cNvPr>
          <p:cNvSpPr/>
          <p:nvPr/>
        </p:nvSpPr>
        <p:spPr>
          <a:xfrm>
            <a:off x="8212667" y="3105150"/>
            <a:ext cx="3471333" cy="47942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未来趋势</a:t>
            </a:r>
            <a:endParaRPr lang="en-US" sz="2000" dirty="0"/>
          </a:p>
        </p:txBody>
      </p:sp>
      <p:sp>
        <p:nvSpPr>
          <p:cNvPr id="10" name="Text 11">
            <a:extLst>
              <a:ext uri="{FF2B5EF4-FFF2-40B4-BE49-F238E27FC236}">
                <a16:creationId xmlns:a16="http://schemas.microsoft.com/office/drawing/2014/main" id="{A74C0857-3AFF-8136-1E51-8DC529979E1F}"/>
              </a:ext>
            </a:extLst>
          </p:cNvPr>
          <p:cNvSpPr/>
          <p:nvPr/>
        </p:nvSpPr>
        <p:spPr>
          <a:xfrm>
            <a:off x="8212667" y="3435350"/>
            <a:ext cx="3471333" cy="958849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2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展望合成数据生成、在线蒸馏策略等前沿领域，推动伦理计算的持续演进。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7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3D665-BBD4-976F-CBC4-AB9668130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A65246CF-6D4D-9932-380A-64F8EE0834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145C9D27-9655-9732-57D5-CBC200F2048E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500" spc="100" dirty="0">
                <a:cs typeface="微软雅黑" panose="020B0503020204020204" pitchFamily="34" charset="-122"/>
              </a:rPr>
              <a:t>总结与未来方向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2658DAF-F677-BC77-155B-8C92D80E5DEA}"/>
              </a:ext>
            </a:extLst>
          </p:cNvPr>
          <p:cNvSpPr txBox="1"/>
          <p:nvPr/>
        </p:nvSpPr>
        <p:spPr>
          <a:xfrm>
            <a:off x="1171972" y="883378"/>
            <a:ext cx="10692605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60607"/>
                </a:solidFill>
                <a:latin typeface="-apple-system"/>
              </a:rPr>
              <a:t>关键点回顾</a:t>
            </a: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FE327222-EDC8-8A5D-E37B-C47CF1AD8F51}"/>
              </a:ext>
            </a:extLst>
          </p:cNvPr>
          <p:cNvSpPr/>
          <p:nvPr/>
        </p:nvSpPr>
        <p:spPr>
          <a:xfrm>
            <a:off x="5905500" y="990600"/>
            <a:ext cx="5384800" cy="279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endParaRPr lang="en-US" sz="1600" dirty="0"/>
          </a:p>
        </p:txBody>
      </p:sp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FFB95FBC-0EC5-9DE7-20E4-A2CDA23C6E6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57201" y="1899532"/>
            <a:ext cx="5778500" cy="1879600"/>
          </a:xfrm>
          <a:prstGeom prst="rect">
            <a:avLst/>
          </a:prstGeom>
        </p:spPr>
      </p:pic>
      <p:sp>
        <p:nvSpPr>
          <p:cNvPr id="14" name="Text 3">
            <a:extLst>
              <a:ext uri="{FF2B5EF4-FFF2-40B4-BE49-F238E27FC236}">
                <a16:creationId xmlns:a16="http://schemas.microsoft.com/office/drawing/2014/main" id="{139B0C18-3B25-1CDF-09F1-86EDE477634C}"/>
              </a:ext>
            </a:extLst>
          </p:cNvPr>
          <p:cNvSpPr/>
          <p:nvPr/>
        </p:nvSpPr>
        <p:spPr>
          <a:xfrm>
            <a:off x="2324101" y="2175758"/>
            <a:ext cx="36449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伦理计算概览</a:t>
            </a:r>
            <a:endParaRPr lang="en-US" sz="1600" dirty="0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63594353-7466-978C-7D51-892B49FF0DAA}"/>
              </a:ext>
            </a:extLst>
          </p:cNvPr>
          <p:cNvSpPr/>
          <p:nvPr/>
        </p:nvSpPr>
        <p:spPr>
          <a:xfrm>
            <a:off x="2324101" y="2563107"/>
            <a:ext cx="3644900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伦理计算旨在构建道德AI，涵盖伦理嵌入与公平机器学习，确保技术进步符合社会伦理标准。</a:t>
            </a:r>
            <a:endParaRPr lang="en-US" sz="1400" dirty="0"/>
          </a:p>
        </p:txBody>
      </p:sp>
      <p:pic>
        <p:nvPicPr>
          <p:cNvPr id="16" name="Image 3" descr="preencoded.png">
            <a:extLst>
              <a:ext uri="{FF2B5EF4-FFF2-40B4-BE49-F238E27FC236}">
                <a16:creationId xmlns:a16="http://schemas.microsoft.com/office/drawing/2014/main" id="{3677BFB3-C7D3-21F2-53B3-6A03B6C3FA3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6096000" y="1894062"/>
            <a:ext cx="5778500" cy="1879600"/>
          </a:xfrm>
          <a:prstGeom prst="rect">
            <a:avLst/>
          </a:prstGeom>
        </p:spPr>
      </p:pic>
      <p:sp>
        <p:nvSpPr>
          <p:cNvPr id="17" name="Text 5">
            <a:extLst>
              <a:ext uri="{FF2B5EF4-FFF2-40B4-BE49-F238E27FC236}">
                <a16:creationId xmlns:a16="http://schemas.microsoft.com/office/drawing/2014/main" id="{EE9181DB-2CDA-6A35-916E-39BD401A7A0E}"/>
              </a:ext>
            </a:extLst>
          </p:cNvPr>
          <p:cNvSpPr/>
          <p:nvPr/>
        </p:nvSpPr>
        <p:spPr>
          <a:xfrm>
            <a:off x="7962900" y="2170288"/>
            <a:ext cx="36449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高阶伦理认知</a:t>
            </a:r>
            <a:endParaRPr lang="en-US" sz="1600" dirty="0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D9B9A00A-FABD-F15C-6DDC-C32B9B298A8A}"/>
              </a:ext>
            </a:extLst>
          </p:cNvPr>
          <p:cNvSpPr/>
          <p:nvPr/>
        </p:nvSpPr>
        <p:spPr>
          <a:xfrm>
            <a:off x="7962900" y="2557637"/>
            <a:ext cx="3644900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通过模拟人类伦理机制，开发道德代理，采用自上而下、自下而上及混合策略，实现伦理推理。</a:t>
            </a:r>
            <a:endParaRPr lang="en-US" sz="1400" dirty="0"/>
          </a:p>
        </p:txBody>
      </p:sp>
      <p:pic>
        <p:nvPicPr>
          <p:cNvPr id="19" name="Image 4" descr="preencoded.png">
            <a:extLst>
              <a:ext uri="{FF2B5EF4-FFF2-40B4-BE49-F238E27FC236}">
                <a16:creationId xmlns:a16="http://schemas.microsoft.com/office/drawing/2014/main" id="{C54415A3-CD3D-4CFF-3EDC-8DEAFB4038F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57201" y="3987800"/>
            <a:ext cx="5778500" cy="1879600"/>
          </a:xfrm>
          <a:prstGeom prst="rect">
            <a:avLst/>
          </a:prstGeom>
        </p:spPr>
      </p:pic>
      <p:sp>
        <p:nvSpPr>
          <p:cNvPr id="20" name="Text 7">
            <a:extLst>
              <a:ext uri="{FF2B5EF4-FFF2-40B4-BE49-F238E27FC236}">
                <a16:creationId xmlns:a16="http://schemas.microsoft.com/office/drawing/2014/main" id="{61D2C1E3-ECCD-5FCB-FB53-981302539184}"/>
              </a:ext>
            </a:extLst>
          </p:cNvPr>
          <p:cNvSpPr/>
          <p:nvPr/>
        </p:nvSpPr>
        <p:spPr>
          <a:xfrm>
            <a:off x="2324101" y="4403726"/>
            <a:ext cx="36449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低阶伦理认知</a:t>
            </a:r>
            <a:endParaRPr lang="en-US" sz="16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B83C991D-5303-2E8D-57CB-F44AAAF4C275}"/>
              </a:ext>
            </a:extLst>
          </p:cNvPr>
          <p:cNvSpPr/>
          <p:nvPr/>
        </p:nvSpPr>
        <p:spPr>
          <a:xfrm>
            <a:off x="2324101" y="4791075"/>
            <a:ext cx="36449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聚焦公平机器学习，运用预处理、模型干预与后处理策略，约束算法偏见，促进决策公正。</a:t>
            </a:r>
            <a:endParaRPr lang="en-US" sz="1400" dirty="0"/>
          </a:p>
        </p:txBody>
      </p:sp>
      <p:pic>
        <p:nvPicPr>
          <p:cNvPr id="22" name="Image 5" descr="preencoded.png">
            <a:extLst>
              <a:ext uri="{FF2B5EF4-FFF2-40B4-BE49-F238E27FC236}">
                <a16:creationId xmlns:a16="http://schemas.microsoft.com/office/drawing/2014/main" id="{4CA84BD3-D040-328D-195E-11829A7D0BB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6096000" y="3969630"/>
            <a:ext cx="5778500" cy="1879600"/>
          </a:xfrm>
          <a:prstGeom prst="rect">
            <a:avLst/>
          </a:prstGeom>
        </p:spPr>
      </p:pic>
      <p:sp>
        <p:nvSpPr>
          <p:cNvPr id="26" name="Text 9">
            <a:extLst>
              <a:ext uri="{FF2B5EF4-FFF2-40B4-BE49-F238E27FC236}">
                <a16:creationId xmlns:a16="http://schemas.microsoft.com/office/drawing/2014/main" id="{D0381DCF-EC5D-7AAB-F148-BA767066AAF5}"/>
              </a:ext>
            </a:extLst>
          </p:cNvPr>
          <p:cNvSpPr/>
          <p:nvPr/>
        </p:nvSpPr>
        <p:spPr>
          <a:xfrm>
            <a:off x="7962900" y="4245855"/>
            <a:ext cx="36449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伦理治理挑战</a:t>
            </a:r>
            <a:endParaRPr lang="en-US" sz="1600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7D07B8A9-B3AE-32E2-4911-382ECF90FBEB}"/>
              </a:ext>
            </a:extLst>
          </p:cNvPr>
          <p:cNvSpPr/>
          <p:nvPr/>
        </p:nvSpPr>
        <p:spPr>
          <a:xfrm>
            <a:off x="7962900" y="4633205"/>
            <a:ext cx="3644900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面对伦理原则分歧与理论实践脱节，持续探索可计算研究，推动伦理治理实践的完善与发展。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230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4AC42-665B-E3A5-D84C-E8DD0947E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9F4E53A8-A070-D1EC-0395-462C15C4DC6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24F2E763-3AE1-16C1-55C9-5BD13ACA3220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500" spc="100" dirty="0">
                <a:cs typeface="微软雅黑" panose="020B0503020204020204" pitchFamily="34" charset="-122"/>
              </a:rPr>
              <a:t>总结与未来方向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BA8C48D-5BCE-1E12-3376-E41921CBA6D3}"/>
              </a:ext>
            </a:extLst>
          </p:cNvPr>
          <p:cNvSpPr txBox="1"/>
          <p:nvPr/>
        </p:nvSpPr>
        <p:spPr>
          <a:xfrm>
            <a:off x="1171972" y="883378"/>
            <a:ext cx="10692605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60607"/>
                </a:solidFill>
                <a:latin typeface="-apple-system"/>
              </a:rPr>
              <a:t>研究前景展望</a:t>
            </a:r>
          </a:p>
        </p:txBody>
      </p:sp>
      <p:pic>
        <p:nvPicPr>
          <p:cNvPr id="26" name="Image 1" descr="preencoded.png">
            <a:extLst>
              <a:ext uri="{FF2B5EF4-FFF2-40B4-BE49-F238E27FC236}">
                <a16:creationId xmlns:a16="http://schemas.microsoft.com/office/drawing/2014/main" id="{264C6A23-D34A-9B57-30EB-816FBFB8EF1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71500" y="1879600"/>
            <a:ext cx="11049000" cy="4622800"/>
          </a:xfrm>
          <a:prstGeom prst="rect">
            <a:avLst/>
          </a:prstGeom>
        </p:spPr>
      </p:pic>
      <p:sp>
        <p:nvSpPr>
          <p:cNvPr id="27" name="Text 3">
            <a:extLst>
              <a:ext uri="{FF2B5EF4-FFF2-40B4-BE49-F238E27FC236}">
                <a16:creationId xmlns:a16="http://schemas.microsoft.com/office/drawing/2014/main" id="{5F4CE7EC-1C01-37BE-D60F-D18CEE069D1C}"/>
              </a:ext>
            </a:extLst>
          </p:cNvPr>
          <p:cNvSpPr/>
          <p:nvPr/>
        </p:nvSpPr>
        <p:spPr>
          <a:xfrm>
            <a:off x="1181101" y="3121025"/>
            <a:ext cx="2190751" cy="482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3400"/>
              </a:lnSpc>
            </a:pPr>
            <a:r>
              <a:rPr lang="en-US" sz="2500" b="1" dirty="0">
                <a:solidFill>
                  <a:srgbClr val="95A5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2500" dirty="0"/>
          </a:p>
        </p:txBody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1623840D-CBD3-0FCA-0E9F-07460625ED77}"/>
              </a:ext>
            </a:extLst>
          </p:cNvPr>
          <p:cNvSpPr/>
          <p:nvPr/>
        </p:nvSpPr>
        <p:spPr>
          <a:xfrm>
            <a:off x="1104901" y="3857626"/>
            <a:ext cx="2266951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利用合成数据</a:t>
            </a:r>
            <a:endParaRPr lang="en-US" sz="1600" dirty="0"/>
          </a:p>
        </p:txBody>
      </p:sp>
      <p:sp>
        <p:nvSpPr>
          <p:cNvPr id="29" name="Text 5">
            <a:extLst>
              <a:ext uri="{FF2B5EF4-FFF2-40B4-BE49-F238E27FC236}">
                <a16:creationId xmlns:a16="http://schemas.microsoft.com/office/drawing/2014/main" id="{D5667A68-8E22-0C65-676C-BBEFCBA94BF8}"/>
              </a:ext>
            </a:extLst>
          </p:cNvPr>
          <p:cNvSpPr/>
          <p:nvPr/>
        </p:nvSpPr>
        <p:spPr>
          <a:xfrm>
            <a:off x="1104901" y="4244975"/>
            <a:ext cx="2266951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增强模型训练，解决现实世界数据偏见问题，推动更广泛、更公正的AI应用。</a:t>
            </a:r>
            <a:endParaRPr lang="en-US" sz="1400" dirty="0"/>
          </a:p>
        </p:txBody>
      </p:sp>
      <p:sp>
        <p:nvSpPr>
          <p:cNvPr id="30" name="Text 6">
            <a:extLst>
              <a:ext uri="{FF2B5EF4-FFF2-40B4-BE49-F238E27FC236}">
                <a16:creationId xmlns:a16="http://schemas.microsoft.com/office/drawing/2014/main" id="{4B8FCD89-A7DF-46FB-C0E7-28C9F9D6095E}"/>
              </a:ext>
            </a:extLst>
          </p:cNvPr>
          <p:cNvSpPr/>
          <p:nvPr/>
        </p:nvSpPr>
        <p:spPr>
          <a:xfrm>
            <a:off x="3752851" y="3121025"/>
            <a:ext cx="2190751" cy="482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3400"/>
              </a:lnSpc>
            </a:pPr>
            <a:r>
              <a:rPr lang="en-US" sz="2500" b="1" dirty="0">
                <a:solidFill>
                  <a:srgbClr val="AD8E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2500" dirty="0"/>
          </a:p>
        </p:txBody>
      </p:sp>
      <p:sp>
        <p:nvSpPr>
          <p:cNvPr id="31" name="Text 7">
            <a:extLst>
              <a:ext uri="{FF2B5EF4-FFF2-40B4-BE49-F238E27FC236}">
                <a16:creationId xmlns:a16="http://schemas.microsoft.com/office/drawing/2014/main" id="{DBD8DF11-8A91-B9FF-A08A-19DBD6B128CC}"/>
              </a:ext>
            </a:extLst>
          </p:cNvPr>
          <p:cNvSpPr/>
          <p:nvPr/>
        </p:nvSpPr>
        <p:spPr>
          <a:xfrm>
            <a:off x="3676651" y="3857626"/>
            <a:ext cx="2266951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在线知识蒸馏</a:t>
            </a:r>
            <a:endParaRPr lang="en-US" sz="1600" dirty="0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35B03D35-FC72-94DC-6FE6-1C4D537996ED}"/>
              </a:ext>
            </a:extLst>
          </p:cNvPr>
          <p:cNvSpPr/>
          <p:nvPr/>
        </p:nvSpPr>
        <p:spPr>
          <a:xfrm>
            <a:off x="3676651" y="4244975"/>
            <a:ext cx="2266951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研究有效方法，促进模型轻量化与实时伦理决策能力，适应动态变化的伦理环境。</a:t>
            </a:r>
            <a:endParaRPr lang="en-US" sz="1400" dirty="0"/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B77009DF-C186-B621-B7B3-81E2373562F2}"/>
              </a:ext>
            </a:extLst>
          </p:cNvPr>
          <p:cNvSpPr/>
          <p:nvPr/>
        </p:nvSpPr>
        <p:spPr>
          <a:xfrm>
            <a:off x="6324601" y="3121025"/>
            <a:ext cx="2190751" cy="482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3400"/>
              </a:lnSpc>
            </a:pPr>
            <a:r>
              <a:rPr lang="en-US" sz="2500" b="1" dirty="0">
                <a:solidFill>
                  <a:srgbClr val="95A5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25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3A38991E-BB8E-0313-98CC-BD2F9D6F8274}"/>
              </a:ext>
            </a:extLst>
          </p:cNvPr>
          <p:cNvSpPr/>
          <p:nvPr/>
        </p:nvSpPr>
        <p:spPr>
          <a:xfrm>
            <a:off x="6248401" y="3857626"/>
            <a:ext cx="2266951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跨学科合作</a:t>
            </a:r>
            <a:endParaRPr lang="en-US" sz="1600" dirty="0"/>
          </a:p>
        </p:txBody>
      </p:sp>
      <p:sp>
        <p:nvSpPr>
          <p:cNvPr id="35" name="Text 11">
            <a:extLst>
              <a:ext uri="{FF2B5EF4-FFF2-40B4-BE49-F238E27FC236}">
                <a16:creationId xmlns:a16="http://schemas.microsoft.com/office/drawing/2014/main" id="{9C4A68BF-9BFD-6C46-F0C4-DD2B5A2D70A3}"/>
              </a:ext>
            </a:extLst>
          </p:cNvPr>
          <p:cNvSpPr/>
          <p:nvPr/>
        </p:nvSpPr>
        <p:spPr>
          <a:xfrm>
            <a:off x="6248401" y="4244975"/>
            <a:ext cx="2266951" cy="1168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加强与哲学、社会学等领域的合作，深化对伦理原则的理解，构建更加人性化、负责任的AI系统。</a:t>
            </a:r>
            <a:endParaRPr lang="en-US" sz="1400" dirty="0"/>
          </a:p>
        </p:txBody>
      </p:sp>
      <p:sp>
        <p:nvSpPr>
          <p:cNvPr id="36" name="Text 12">
            <a:extLst>
              <a:ext uri="{FF2B5EF4-FFF2-40B4-BE49-F238E27FC236}">
                <a16:creationId xmlns:a16="http://schemas.microsoft.com/office/drawing/2014/main" id="{480D6896-531A-6054-027A-5FBD4A2897B5}"/>
              </a:ext>
            </a:extLst>
          </p:cNvPr>
          <p:cNvSpPr/>
          <p:nvPr/>
        </p:nvSpPr>
        <p:spPr>
          <a:xfrm>
            <a:off x="8896351" y="3121025"/>
            <a:ext cx="2190751" cy="482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3400"/>
              </a:lnSpc>
            </a:pPr>
            <a:r>
              <a:rPr lang="en-US" sz="2500" b="1" dirty="0">
                <a:solidFill>
                  <a:srgbClr val="AD8E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2500" dirty="0"/>
          </a:p>
        </p:txBody>
      </p:sp>
      <p:sp>
        <p:nvSpPr>
          <p:cNvPr id="37" name="Text 13">
            <a:extLst>
              <a:ext uri="{FF2B5EF4-FFF2-40B4-BE49-F238E27FC236}">
                <a16:creationId xmlns:a16="http://schemas.microsoft.com/office/drawing/2014/main" id="{7AAFDE24-F668-9533-3003-C9B5D2A8528D}"/>
              </a:ext>
            </a:extLst>
          </p:cNvPr>
          <p:cNvSpPr/>
          <p:nvPr/>
        </p:nvSpPr>
        <p:spPr>
          <a:xfrm>
            <a:off x="8820151" y="3857626"/>
            <a:ext cx="2266951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AI伦理教育</a:t>
            </a:r>
            <a:endParaRPr lang="en-US" sz="1600" dirty="0"/>
          </a:p>
        </p:txBody>
      </p:sp>
      <p:sp>
        <p:nvSpPr>
          <p:cNvPr id="38" name="Text 14">
            <a:extLst>
              <a:ext uri="{FF2B5EF4-FFF2-40B4-BE49-F238E27FC236}">
                <a16:creationId xmlns:a16="http://schemas.microsoft.com/office/drawing/2014/main" id="{D40571A1-23D7-7E62-739F-C2A3FFCE2EB6}"/>
              </a:ext>
            </a:extLst>
          </p:cNvPr>
          <p:cNvSpPr/>
          <p:nvPr/>
        </p:nvSpPr>
        <p:spPr>
          <a:xfrm>
            <a:off x="8820151" y="4244975"/>
            <a:ext cx="2266951" cy="1168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推广伦理教育，培养公众的伦理意识，确保技术进步与社会价值相协调，共同塑造科技向善的未来。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920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6"/>
          <p:cNvSpPr>
            <a:spLocks noGrp="1"/>
          </p:cNvSpPr>
          <p:nvPr>
            <p:ph type="title"/>
          </p:nvPr>
        </p:nvSpPr>
        <p:spPr>
          <a:xfrm>
            <a:off x="0" y="2766218"/>
            <a:ext cx="3725333" cy="1325563"/>
          </a:xfrm>
          <a:prstGeom prst="rect">
            <a:avLst/>
          </a:prstGeom>
        </p:spPr>
        <p:txBody>
          <a:bodyPr anchor="ctr"/>
          <a:lstStyle>
            <a:lvl1pPr>
              <a:defRPr sz="4400">
                <a:solidFill>
                  <a:srgbClr val="011F3D"/>
                </a:solidFill>
              </a:defRPr>
            </a:lvl1pPr>
          </a:lstStyle>
          <a:p>
            <a:r>
              <a:rPr lang="en-US" altLang="zh-CN" sz="4000" dirty="0"/>
              <a:t>Content</a:t>
            </a:r>
            <a:endParaRPr lang="zh-CN" altLang="en-US" sz="4000" dirty="0"/>
          </a:p>
        </p:txBody>
      </p:sp>
      <p:pic>
        <p:nvPicPr>
          <p:cNvPr id="2" name="图片 1" descr="徽标, 公司名称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00688" y="1444898"/>
            <a:ext cx="4331808" cy="347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>
                <a:solidFill>
                  <a:srgbClr val="011F3D"/>
                </a:solidFill>
                <a:latin typeface="+mj-ea"/>
                <a:ea typeface="+mj-ea"/>
              </a:rPr>
              <a:t>01 </a:t>
            </a:r>
            <a:r>
              <a:rPr lang="zh-CN" altLang="en-US" sz="2600" dirty="0">
                <a:solidFill>
                  <a:srgbClr val="011F3D"/>
                </a:solidFill>
                <a:latin typeface="+mj-ea"/>
                <a:ea typeface="+mj-ea"/>
              </a:rPr>
              <a:t>简介</a:t>
            </a:r>
            <a:endParaRPr lang="en-US" altLang="zh-CN" sz="2600" dirty="0">
              <a:solidFill>
                <a:srgbClr val="011F3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>
                <a:solidFill>
                  <a:srgbClr val="011F3D"/>
                </a:solidFill>
                <a:latin typeface="+mj-ea"/>
                <a:ea typeface="+mj-ea"/>
              </a:rPr>
              <a:t>03 </a:t>
            </a:r>
            <a:r>
              <a:rPr lang="zh-CN" altLang="en-US" sz="2600" dirty="0">
                <a:solidFill>
                  <a:srgbClr val="011F3D"/>
                </a:solidFill>
                <a:latin typeface="+mj-ea"/>
                <a:ea typeface="+mj-ea"/>
              </a:rPr>
              <a:t>高阶认知：伦理嵌入</a:t>
            </a:r>
            <a:endParaRPr lang="en-US" altLang="zh-CN" sz="2600" dirty="0">
              <a:solidFill>
                <a:srgbClr val="011F3D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>
                <a:solidFill>
                  <a:srgbClr val="011F3D"/>
                </a:solidFill>
                <a:latin typeface="+mj-ea"/>
                <a:ea typeface="+mj-ea"/>
              </a:rPr>
              <a:t>05 </a:t>
            </a:r>
            <a:r>
              <a:rPr lang="zh-CN" altLang="en-US" sz="2600" dirty="0">
                <a:solidFill>
                  <a:srgbClr val="011F3D"/>
                </a:solidFill>
                <a:latin typeface="+mj-ea"/>
                <a:ea typeface="+mj-ea"/>
              </a:rPr>
              <a:t>伦理治理与研究发展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9AD4BF-0908-61B7-43C0-B09F7074CE76}"/>
              </a:ext>
            </a:extLst>
          </p:cNvPr>
          <p:cNvSpPr txBox="1"/>
          <p:nvPr/>
        </p:nvSpPr>
        <p:spPr>
          <a:xfrm>
            <a:off x="7422954" y="1492317"/>
            <a:ext cx="4769046" cy="347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>
                <a:solidFill>
                  <a:srgbClr val="011F3D"/>
                </a:solidFill>
                <a:latin typeface="+mj-ea"/>
                <a:ea typeface="+mj-ea"/>
              </a:rPr>
              <a:t>02 </a:t>
            </a:r>
            <a:r>
              <a:rPr lang="zh-CN" altLang="en-US" sz="2600" dirty="0">
                <a:solidFill>
                  <a:srgbClr val="011F3D"/>
                </a:solidFill>
                <a:latin typeface="+mj-ea"/>
                <a:ea typeface="+mj-ea"/>
              </a:rPr>
              <a:t>伦理计算框架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>
                <a:solidFill>
                  <a:srgbClr val="011F3D"/>
                </a:solidFill>
                <a:latin typeface="+mj-ea"/>
                <a:ea typeface="+mj-ea"/>
              </a:rPr>
              <a:t>04 </a:t>
            </a:r>
            <a:r>
              <a:rPr lang="zh-CN" altLang="en-US" sz="2600" dirty="0">
                <a:solidFill>
                  <a:srgbClr val="011F3D"/>
                </a:solidFill>
                <a:latin typeface="+mj-ea"/>
                <a:ea typeface="+mj-ea"/>
              </a:rPr>
              <a:t>低阶认知：公平机器学习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l"/>
            </a:pPr>
            <a:r>
              <a:rPr lang="en-US" altLang="zh-CN" sz="2600" dirty="0">
                <a:solidFill>
                  <a:srgbClr val="011F3D"/>
                </a:solidFill>
                <a:latin typeface="+mj-ea"/>
                <a:ea typeface="+mj-ea"/>
              </a:rPr>
              <a:t>06 </a:t>
            </a:r>
            <a:r>
              <a:rPr lang="zh-CN" altLang="en-US" sz="2600" dirty="0">
                <a:solidFill>
                  <a:srgbClr val="011F3D"/>
                </a:solidFill>
                <a:latin typeface="+mj-ea"/>
                <a:ea typeface="+mj-ea"/>
              </a:rPr>
              <a:t>总结与未来方向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/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500" spc="100" dirty="0">
                <a:cs typeface="微软雅黑" panose="020B0503020204020204" pitchFamily="34" charset="-122"/>
              </a:rPr>
              <a:t>简介</a:t>
            </a:r>
            <a:r>
              <a:rPr lang="en-US" altLang="zh-CN" sz="2500" spc="100" dirty="0">
                <a:cs typeface="微软雅黑" panose="020B0503020204020204" pitchFamily="34" charset="-122"/>
              </a:rPr>
              <a:t>-</a:t>
            </a:r>
            <a:r>
              <a:rPr lang="zh-CN" altLang="en-US" sz="2500" spc="100" dirty="0">
                <a:cs typeface="微软雅黑" panose="020B0503020204020204" pitchFamily="34" charset="-122"/>
              </a:rPr>
              <a:t>背景</a:t>
            </a:r>
            <a:endParaRPr lang="en-US" altLang="zh-CN" sz="2500" spc="100" dirty="0">
              <a:cs typeface="微软雅黑" panose="020B0503020204020204" pitchFamily="34" charset="-122"/>
            </a:endParaRPr>
          </a:p>
          <a:p>
            <a:endParaRPr lang="zh-CN" altLang="en-US" sz="2500" spc="100" dirty="0">
              <a:cs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4520F9-A4B9-5E1E-6EA8-5066049EE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69" y="1202896"/>
            <a:ext cx="7371690" cy="476058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223E1D2-F664-E490-4CC0-11721EA77958}"/>
              </a:ext>
            </a:extLst>
          </p:cNvPr>
          <p:cNvSpPr txBox="1"/>
          <p:nvPr/>
        </p:nvSpPr>
        <p:spPr>
          <a:xfrm>
            <a:off x="7541088" y="2136637"/>
            <a:ext cx="453224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060607"/>
                </a:solidFill>
                <a:latin typeface="-apple-system"/>
              </a:rPr>
              <a:t>AI伦理问题的关键方面，包括隐私侵犯、算法偏见、社会关注、研究紧迫性、技术应用以及伦理计算的应对策略。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0337D-D14A-8C97-B523-803345AA1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5966391A-8299-490A-19FD-10EAD830C9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02F1393C-CB55-AB1F-C632-D9804125E70E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500" spc="100" dirty="0">
                <a:cs typeface="微软雅黑" panose="020B0503020204020204" pitchFamily="34" charset="-122"/>
              </a:rPr>
              <a:t>简介</a:t>
            </a:r>
            <a:r>
              <a:rPr lang="en-US" altLang="zh-CN" sz="2500" spc="100" dirty="0">
                <a:cs typeface="微软雅黑" panose="020B0503020204020204" pitchFamily="34" charset="-122"/>
              </a:rPr>
              <a:t>-</a:t>
            </a:r>
            <a:r>
              <a:rPr lang="zh-CN" altLang="en-US" sz="2500" spc="100" dirty="0">
                <a:cs typeface="微软雅黑" panose="020B0503020204020204" pitchFamily="34" charset="-122"/>
              </a:rPr>
              <a:t>伦理考量的重要性</a:t>
            </a:r>
          </a:p>
          <a:p>
            <a:endParaRPr lang="en-US" altLang="zh-CN" sz="2500" spc="100" dirty="0">
              <a:cs typeface="微软雅黑" panose="020B0503020204020204" pitchFamily="34" charset="-122"/>
            </a:endParaRPr>
          </a:p>
          <a:p>
            <a:endParaRPr lang="zh-CN" altLang="en-US" sz="2500" spc="100" dirty="0">
              <a:cs typeface="微软雅黑" panose="020B0503020204020204" pitchFamily="34" charset="-122"/>
            </a:endParaRPr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AF984125-431B-9014-290E-42DE567F349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41074" y="1849782"/>
            <a:ext cx="11049000" cy="4622800"/>
          </a:xfrm>
          <a:prstGeom prst="rect">
            <a:avLst/>
          </a:prstGeom>
        </p:spPr>
      </p:pic>
      <p:sp>
        <p:nvSpPr>
          <p:cNvPr id="5" name="Text 3">
            <a:extLst>
              <a:ext uri="{FF2B5EF4-FFF2-40B4-BE49-F238E27FC236}">
                <a16:creationId xmlns:a16="http://schemas.microsoft.com/office/drawing/2014/main" id="{B66CEF01-0311-7936-9120-E3116BEE9285}"/>
              </a:ext>
            </a:extLst>
          </p:cNvPr>
          <p:cNvSpPr/>
          <p:nvPr/>
        </p:nvSpPr>
        <p:spPr>
          <a:xfrm>
            <a:off x="2501625" y="2453033"/>
            <a:ext cx="355600" cy="406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800"/>
              </a:lnSpc>
            </a:pPr>
            <a:r>
              <a:rPr lang="en-US" sz="2000" b="1" dirty="0">
                <a:solidFill>
                  <a:srgbClr val="95A5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20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DCF33CAF-31CA-95C5-6952-CF0E0F3FBF09}"/>
              </a:ext>
            </a:extLst>
          </p:cNvPr>
          <p:cNvSpPr/>
          <p:nvPr/>
        </p:nvSpPr>
        <p:spPr>
          <a:xfrm>
            <a:off x="1593575" y="2973733"/>
            <a:ext cx="21717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AI伦理问题</a:t>
            </a:r>
            <a:endParaRPr lang="en-US" sz="160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1262B439-EF23-A9DF-F491-DB0AF30688E5}"/>
              </a:ext>
            </a:extLst>
          </p:cNvPr>
          <p:cNvSpPr/>
          <p:nvPr/>
        </p:nvSpPr>
        <p:spPr>
          <a:xfrm>
            <a:off x="1593575" y="3361082"/>
            <a:ext cx="2171700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随着AI技术的普及，伦理问题如隐私侵犯和偏见决策日益凸显。</a:t>
            </a:r>
            <a:endParaRPr lang="en-US" sz="1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3B43F60B-8034-33B1-9290-607006657660}"/>
              </a:ext>
            </a:extLst>
          </p:cNvPr>
          <p:cNvSpPr/>
          <p:nvPr/>
        </p:nvSpPr>
        <p:spPr>
          <a:xfrm>
            <a:off x="4825723" y="2453033"/>
            <a:ext cx="355600" cy="406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800"/>
              </a:lnSpc>
            </a:pPr>
            <a:r>
              <a:rPr lang="en-US" sz="2000" b="1" dirty="0">
                <a:solidFill>
                  <a:srgbClr val="AD8E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200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8B4735DD-0D9F-1223-A260-64FA1791C11D}"/>
              </a:ext>
            </a:extLst>
          </p:cNvPr>
          <p:cNvSpPr/>
          <p:nvPr/>
        </p:nvSpPr>
        <p:spPr>
          <a:xfrm>
            <a:off x="3917675" y="2973733"/>
            <a:ext cx="21717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社会广泛关注</a:t>
            </a:r>
            <a:endParaRPr lang="en-US" sz="160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4CA94BCA-226F-4D1B-D70C-0FD0BB189694}"/>
              </a:ext>
            </a:extLst>
          </p:cNvPr>
          <p:cNvSpPr/>
          <p:nvPr/>
        </p:nvSpPr>
        <p:spPr>
          <a:xfrm>
            <a:off x="3917675" y="3361082"/>
            <a:ext cx="2171700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这些问题引发了社会的广泛关注，公众对AI的信任成为焦点。</a:t>
            </a:r>
            <a:endParaRPr lang="en-US" sz="14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4A09953B-76F8-8D21-8254-706108A97B1F}"/>
              </a:ext>
            </a:extLst>
          </p:cNvPr>
          <p:cNvSpPr/>
          <p:nvPr/>
        </p:nvSpPr>
        <p:spPr>
          <a:xfrm>
            <a:off x="7149825" y="2453033"/>
            <a:ext cx="355600" cy="406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800"/>
              </a:lnSpc>
            </a:pPr>
            <a:r>
              <a:rPr lang="en-US" sz="2000" b="1" dirty="0">
                <a:solidFill>
                  <a:srgbClr val="95A5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200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DD1EC536-DF07-2854-D2C5-B09E77605A40}"/>
              </a:ext>
            </a:extLst>
          </p:cNvPr>
          <p:cNvSpPr/>
          <p:nvPr/>
        </p:nvSpPr>
        <p:spPr>
          <a:xfrm>
            <a:off x="6241775" y="2973733"/>
            <a:ext cx="21717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伦理考量重要性</a:t>
            </a:r>
            <a:endParaRPr lang="en-US" sz="160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2DAF03B7-FF62-1DED-61FB-9D327DD8BEB5}"/>
              </a:ext>
            </a:extLst>
          </p:cNvPr>
          <p:cNvSpPr/>
          <p:nvPr/>
        </p:nvSpPr>
        <p:spPr>
          <a:xfrm>
            <a:off x="6241775" y="3361082"/>
            <a:ext cx="2171700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伦理考量有助于构建更加透明、公正的AI系统，增强用户信心。</a:t>
            </a:r>
            <a:endParaRPr lang="en-US" sz="14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0F53F3B8-B455-055C-2CB5-438774AE449B}"/>
              </a:ext>
            </a:extLst>
          </p:cNvPr>
          <p:cNvSpPr/>
          <p:nvPr/>
        </p:nvSpPr>
        <p:spPr>
          <a:xfrm>
            <a:off x="9473925" y="2453033"/>
            <a:ext cx="355600" cy="406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800"/>
              </a:lnSpc>
            </a:pPr>
            <a:r>
              <a:rPr lang="en-US" sz="2000" b="1" dirty="0">
                <a:solidFill>
                  <a:srgbClr val="AD8E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2000" dirty="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5853B9F0-F736-2339-4198-C497121FB662}"/>
              </a:ext>
            </a:extLst>
          </p:cNvPr>
          <p:cNvSpPr/>
          <p:nvPr/>
        </p:nvSpPr>
        <p:spPr>
          <a:xfrm>
            <a:off x="8565875" y="2973733"/>
            <a:ext cx="21717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法律法规完善</a:t>
            </a:r>
            <a:endParaRPr lang="en-US" sz="1600" dirty="0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41595C7A-4474-C655-6DC7-3E48D6F66803}"/>
              </a:ext>
            </a:extLst>
          </p:cNvPr>
          <p:cNvSpPr/>
          <p:nvPr/>
        </p:nvSpPr>
        <p:spPr>
          <a:xfrm>
            <a:off x="8565875" y="3361082"/>
            <a:ext cx="2171700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面对AI伦理争议，法律法规逐步完善，推动AI开发遵循伦理准则。</a:t>
            </a:r>
            <a:endParaRPr lang="en-US" sz="140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5C8668A0-120C-2655-28BD-17327C8524B4}"/>
              </a:ext>
            </a:extLst>
          </p:cNvPr>
          <p:cNvSpPr/>
          <p:nvPr/>
        </p:nvSpPr>
        <p:spPr>
          <a:xfrm>
            <a:off x="8235674" y="4364382"/>
            <a:ext cx="355600" cy="406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800"/>
              </a:lnSpc>
            </a:pPr>
            <a:r>
              <a:rPr lang="en-US" sz="2000" b="1" dirty="0">
                <a:solidFill>
                  <a:srgbClr val="95A5B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2000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6FEFA428-819F-B040-4B2F-8621FA68FE95}"/>
              </a:ext>
            </a:extLst>
          </p:cNvPr>
          <p:cNvSpPr/>
          <p:nvPr/>
        </p:nvSpPr>
        <p:spPr>
          <a:xfrm>
            <a:off x="6241774" y="4885083"/>
            <a:ext cx="43434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保障人权与正义</a:t>
            </a:r>
            <a:endParaRPr lang="en-US" sz="1600" dirty="0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B1117E93-5E0A-C616-B9B0-D2F99FE2C8AB}"/>
              </a:ext>
            </a:extLst>
          </p:cNvPr>
          <p:cNvSpPr/>
          <p:nvPr/>
        </p:nvSpPr>
        <p:spPr>
          <a:xfrm>
            <a:off x="6241774" y="5272433"/>
            <a:ext cx="43434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法律法规的完善旨在保障人权与社会正义，防止AI技术滥用。</a:t>
            </a:r>
            <a:endParaRPr lang="en-US" sz="1400" dirty="0"/>
          </a:p>
        </p:txBody>
      </p:sp>
      <p:sp>
        <p:nvSpPr>
          <p:cNvPr id="21" name="Text 18">
            <a:extLst>
              <a:ext uri="{FF2B5EF4-FFF2-40B4-BE49-F238E27FC236}">
                <a16:creationId xmlns:a16="http://schemas.microsoft.com/office/drawing/2014/main" id="{A8B56778-686D-10F5-8076-90B0198ED90F}"/>
              </a:ext>
            </a:extLst>
          </p:cNvPr>
          <p:cNvSpPr/>
          <p:nvPr/>
        </p:nvSpPr>
        <p:spPr>
          <a:xfrm>
            <a:off x="3739874" y="4364382"/>
            <a:ext cx="355600" cy="406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800"/>
              </a:lnSpc>
            </a:pPr>
            <a:r>
              <a:rPr lang="en-US" sz="2000" b="1" dirty="0">
                <a:solidFill>
                  <a:srgbClr val="AD8E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06</a:t>
            </a:r>
            <a:endParaRPr lang="en-US" sz="2000" dirty="0"/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6C8CA919-BE6E-7095-2AEB-DB47B5C7C089}"/>
              </a:ext>
            </a:extLst>
          </p:cNvPr>
          <p:cNvSpPr/>
          <p:nvPr/>
        </p:nvSpPr>
        <p:spPr>
          <a:xfrm>
            <a:off x="1745974" y="4885083"/>
            <a:ext cx="43434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促进可持续发展</a:t>
            </a:r>
            <a:endParaRPr lang="en-US" sz="1600" dirty="0"/>
          </a:p>
        </p:txBody>
      </p:sp>
      <p:sp>
        <p:nvSpPr>
          <p:cNvPr id="25" name="Text 20">
            <a:extLst>
              <a:ext uri="{FF2B5EF4-FFF2-40B4-BE49-F238E27FC236}">
                <a16:creationId xmlns:a16="http://schemas.microsoft.com/office/drawing/2014/main" id="{BC141613-0C92-319E-E455-55153004FA60}"/>
              </a:ext>
            </a:extLst>
          </p:cNvPr>
          <p:cNvSpPr/>
          <p:nvPr/>
        </p:nvSpPr>
        <p:spPr>
          <a:xfrm>
            <a:off x="1745974" y="5272433"/>
            <a:ext cx="43434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伦理考量还促进AI技术的可持续发展，确保创新成果惠及全体。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435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/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500" spc="100" dirty="0">
                <a:cs typeface="微软雅黑" panose="020B0503020204020204" pitchFamily="34" charset="-122"/>
              </a:rPr>
              <a:t>伦理计算框架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072875" y="1599029"/>
            <a:ext cx="10692605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60607"/>
                </a:solidFill>
                <a:latin typeface="-apple-system"/>
              </a:rPr>
              <a:t>包括伦理计算定义、核心目标、伦理重要性和社会价值</a:t>
            </a:r>
            <a:endParaRPr lang="en-US" altLang="zh-CN" sz="2000" b="1" dirty="0">
              <a:solidFill>
                <a:srgbClr val="060607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altLang="zh-CN" sz="2000" b="1" i="0" dirty="0">
              <a:solidFill>
                <a:srgbClr val="191B1F"/>
              </a:solidFill>
              <a:effectLst/>
              <a:latin typeface="-apple-system"/>
            </a:endParaRPr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2092D1EC-5CBE-24C3-1CCD-60BCC55A940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40280" y="2649745"/>
            <a:ext cx="2781300" cy="3117851"/>
          </a:xfrm>
          <a:prstGeom prst="rect">
            <a:avLst/>
          </a:prstGeom>
        </p:spPr>
      </p:pic>
      <p:sp>
        <p:nvSpPr>
          <p:cNvPr id="5" name="Text 3">
            <a:extLst>
              <a:ext uri="{FF2B5EF4-FFF2-40B4-BE49-F238E27FC236}">
                <a16:creationId xmlns:a16="http://schemas.microsoft.com/office/drawing/2014/main" id="{8C772347-377C-9E9F-0F5B-92C3799B9957}"/>
              </a:ext>
            </a:extLst>
          </p:cNvPr>
          <p:cNvSpPr/>
          <p:nvPr/>
        </p:nvSpPr>
        <p:spPr>
          <a:xfrm>
            <a:off x="1110180" y="3691145"/>
            <a:ext cx="18415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伦理计算定义</a:t>
            </a:r>
            <a:endParaRPr lang="en-US" sz="16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25F0531B-69F7-8F73-0691-3A9A977D183B}"/>
              </a:ext>
            </a:extLst>
          </p:cNvPr>
          <p:cNvSpPr/>
          <p:nvPr/>
        </p:nvSpPr>
        <p:spPr>
          <a:xfrm>
            <a:off x="1110180" y="4078495"/>
            <a:ext cx="1841500" cy="1168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伦理计算旨在将道德原则融入AI系统，确保技术发展符合社会伦理标准。</a:t>
            </a:r>
            <a:endParaRPr lang="en-US" sz="140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F524BBE1-6A9D-F565-ACAD-EF72C400EDD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421580" y="2649745"/>
            <a:ext cx="2781300" cy="3117851"/>
          </a:xfrm>
          <a:prstGeom prst="rect">
            <a:avLst/>
          </a:prstGeom>
        </p:spPr>
      </p:pic>
      <p:sp>
        <p:nvSpPr>
          <p:cNvPr id="8" name="Text 5">
            <a:extLst>
              <a:ext uri="{FF2B5EF4-FFF2-40B4-BE49-F238E27FC236}">
                <a16:creationId xmlns:a16="http://schemas.microsoft.com/office/drawing/2014/main" id="{F670482E-D12C-F183-52A4-4EE5CBC0F5FC}"/>
              </a:ext>
            </a:extLst>
          </p:cNvPr>
          <p:cNvSpPr/>
          <p:nvPr/>
        </p:nvSpPr>
        <p:spPr>
          <a:xfrm>
            <a:off x="3891480" y="3691145"/>
            <a:ext cx="18415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核心目标</a:t>
            </a:r>
            <a:endParaRPr lang="en-US" sz="16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57080787-C921-6AD4-C4A3-CAE3E0668314}"/>
              </a:ext>
            </a:extLst>
          </p:cNvPr>
          <p:cNvSpPr/>
          <p:nvPr/>
        </p:nvSpPr>
        <p:spPr>
          <a:xfrm>
            <a:off x="3891480" y="4078495"/>
            <a:ext cx="1841500" cy="1168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目标是创建能够理解、评估并遵循伦理准则的智能体，促进人机和谐共存。</a:t>
            </a:r>
            <a:endParaRPr lang="en-US" sz="140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5DEA54D3-38D5-F8C8-C1FE-FD4A9344B4E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6202880" y="2649745"/>
            <a:ext cx="2781300" cy="3117851"/>
          </a:xfrm>
          <a:prstGeom prst="rect">
            <a:avLst/>
          </a:prstGeom>
        </p:spPr>
      </p:pic>
      <p:sp>
        <p:nvSpPr>
          <p:cNvPr id="11" name="Text 7">
            <a:extLst>
              <a:ext uri="{FF2B5EF4-FFF2-40B4-BE49-F238E27FC236}">
                <a16:creationId xmlns:a16="http://schemas.microsoft.com/office/drawing/2014/main" id="{33462628-3339-9A5D-67B0-C668D794B27A}"/>
              </a:ext>
            </a:extLst>
          </p:cNvPr>
          <p:cNvSpPr/>
          <p:nvPr/>
        </p:nvSpPr>
        <p:spPr>
          <a:xfrm>
            <a:off x="6672780" y="3783221"/>
            <a:ext cx="18415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伦理重要性</a:t>
            </a:r>
            <a:endParaRPr lang="en-US" sz="1600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DB4D57D9-ABE7-5683-40F2-FC7D049549E2}"/>
              </a:ext>
            </a:extLst>
          </p:cNvPr>
          <p:cNvSpPr/>
          <p:nvPr/>
        </p:nvSpPr>
        <p:spPr>
          <a:xfrm>
            <a:off x="6672780" y="4170570"/>
            <a:ext cx="1841500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在AI决策中嵌入伦理考量，防止偏见与歧视，保障公平与正义。</a:t>
            </a:r>
            <a:endParaRPr lang="en-US" sz="1400" dirty="0"/>
          </a:p>
        </p:txBody>
      </p:sp>
      <p:pic>
        <p:nvPicPr>
          <p:cNvPr id="13" name="Image 4" descr="preencoded.png">
            <a:extLst>
              <a:ext uri="{FF2B5EF4-FFF2-40B4-BE49-F238E27FC236}">
                <a16:creationId xmlns:a16="http://schemas.microsoft.com/office/drawing/2014/main" id="{D05CBF35-D233-6443-A2E1-42946680524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8984180" y="2649745"/>
            <a:ext cx="2781300" cy="3117851"/>
          </a:xfrm>
          <a:prstGeom prst="rect">
            <a:avLst/>
          </a:prstGeom>
        </p:spPr>
      </p:pic>
      <p:sp>
        <p:nvSpPr>
          <p:cNvPr id="14" name="Text 9">
            <a:extLst>
              <a:ext uri="{FF2B5EF4-FFF2-40B4-BE49-F238E27FC236}">
                <a16:creationId xmlns:a16="http://schemas.microsoft.com/office/drawing/2014/main" id="{E6375422-1C1D-3AE7-4602-32EE847458DC}"/>
              </a:ext>
            </a:extLst>
          </p:cNvPr>
          <p:cNvSpPr/>
          <p:nvPr/>
        </p:nvSpPr>
        <p:spPr>
          <a:xfrm>
            <a:off x="9454080" y="3783221"/>
            <a:ext cx="18415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社会价值</a:t>
            </a:r>
            <a:endParaRPr lang="en-US" sz="1600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659E662B-2920-C3C6-6545-52AD1A6CA824}"/>
              </a:ext>
            </a:extLst>
          </p:cNvPr>
          <p:cNvSpPr/>
          <p:nvPr/>
        </p:nvSpPr>
        <p:spPr>
          <a:xfrm>
            <a:off x="9454080" y="4170570"/>
            <a:ext cx="1841500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提升公众对AI的信任，推动科技向善，构建负责任的智能社会。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/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500" spc="100" dirty="0">
                <a:cs typeface="微软雅黑" panose="020B0503020204020204" pitchFamily="34" charset="-122"/>
              </a:rPr>
              <a:t>伦理计算框架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78119" y="883289"/>
            <a:ext cx="10692605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060607"/>
                </a:solidFill>
                <a:effectLst/>
                <a:latin typeface="-apple-system"/>
              </a:rPr>
              <a:t>核心特征与层次</a:t>
            </a:r>
            <a:endParaRPr lang="en-US" altLang="zh-CN" sz="28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191B1F"/>
                </a:solidFill>
                <a:effectLst/>
                <a:latin typeface="+mn-ea"/>
              </a:rPr>
              <a:t>包括高阶伦理认知、低阶伦理认知和决策层次</a:t>
            </a:r>
            <a:endParaRPr lang="en-US" altLang="zh-CN" sz="2000" i="0" dirty="0">
              <a:solidFill>
                <a:srgbClr val="191B1F"/>
              </a:solidFill>
              <a:effectLst/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000" b="1" i="0" dirty="0">
              <a:solidFill>
                <a:srgbClr val="191B1F"/>
              </a:solidFill>
              <a:effectLst/>
              <a:latin typeface="-apple-system"/>
            </a:endParaRPr>
          </a:p>
        </p:txBody>
      </p:sp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00ECCE89-9D61-CDCC-2DEB-CE12C6CFF34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48091" y="2497577"/>
            <a:ext cx="2889251" cy="3022600"/>
          </a:xfrm>
          <a:prstGeom prst="rect">
            <a:avLst/>
          </a:prstGeom>
        </p:spPr>
      </p:pic>
      <p:sp>
        <p:nvSpPr>
          <p:cNvPr id="3" name="Text 3">
            <a:extLst>
              <a:ext uri="{FF2B5EF4-FFF2-40B4-BE49-F238E27FC236}">
                <a16:creationId xmlns:a16="http://schemas.microsoft.com/office/drawing/2014/main" id="{1940EE1A-E7D4-2345-57F8-B4B26F44187E}"/>
              </a:ext>
            </a:extLst>
          </p:cNvPr>
          <p:cNvSpPr/>
          <p:nvPr/>
        </p:nvSpPr>
        <p:spPr>
          <a:xfrm>
            <a:off x="1417992" y="3631052"/>
            <a:ext cx="1949449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高阶伦理认知</a:t>
            </a:r>
            <a:endParaRPr lang="en-US" sz="1600" dirty="0"/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7B7EAF55-FAA1-A8D8-600C-9049F28A3C50}"/>
              </a:ext>
            </a:extLst>
          </p:cNvPr>
          <p:cNvSpPr/>
          <p:nvPr/>
        </p:nvSpPr>
        <p:spPr>
          <a:xfrm>
            <a:off x="1417992" y="4018402"/>
            <a:ext cx="1949449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伦理嵌入，模拟人类伦理决策过程，提升AI道德水平。</a:t>
            </a:r>
            <a:endParaRPr lang="en-US" sz="1400" dirty="0"/>
          </a:p>
        </p:txBody>
      </p:sp>
      <p:pic>
        <p:nvPicPr>
          <p:cNvPr id="6" name="Image 3" descr="preencoded.png">
            <a:extLst>
              <a:ext uri="{FF2B5EF4-FFF2-40B4-BE49-F238E27FC236}">
                <a16:creationId xmlns:a16="http://schemas.microsoft.com/office/drawing/2014/main" id="{7DDA094D-B154-8834-9330-213D7817E67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837342" y="2497577"/>
            <a:ext cx="2889251" cy="3022600"/>
          </a:xfrm>
          <a:prstGeom prst="rect">
            <a:avLst/>
          </a:prstGeom>
        </p:spPr>
      </p:pic>
      <p:sp>
        <p:nvSpPr>
          <p:cNvPr id="7" name="Text 5">
            <a:extLst>
              <a:ext uri="{FF2B5EF4-FFF2-40B4-BE49-F238E27FC236}">
                <a16:creationId xmlns:a16="http://schemas.microsoft.com/office/drawing/2014/main" id="{A3D274D7-3777-6CB5-EDCD-458957C3E4F7}"/>
              </a:ext>
            </a:extLst>
          </p:cNvPr>
          <p:cNvSpPr/>
          <p:nvPr/>
        </p:nvSpPr>
        <p:spPr>
          <a:xfrm>
            <a:off x="4307243" y="3631052"/>
            <a:ext cx="1949449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低阶伦理认知</a:t>
            </a:r>
            <a:endParaRPr lang="en-US" sz="16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B0B19E1B-4EFC-DD8C-D48A-99E53DC006CF}"/>
              </a:ext>
            </a:extLst>
          </p:cNvPr>
          <p:cNvSpPr/>
          <p:nvPr/>
        </p:nvSpPr>
        <p:spPr>
          <a:xfrm>
            <a:off x="4307243" y="4018402"/>
            <a:ext cx="1949449" cy="889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公平机器学习，确保算法公正无偏，维护社会正义。</a:t>
            </a:r>
            <a:endParaRPr lang="en-US" sz="1400" dirty="0"/>
          </a:p>
        </p:txBody>
      </p:sp>
      <p:pic>
        <p:nvPicPr>
          <p:cNvPr id="9" name="Image 4" descr="preencoded.png">
            <a:extLst>
              <a:ext uri="{FF2B5EF4-FFF2-40B4-BE49-F238E27FC236}">
                <a16:creationId xmlns:a16="http://schemas.microsoft.com/office/drawing/2014/main" id="{547F2CCE-25B4-8C24-FA0B-2F8C9D2F228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030839" y="2456303"/>
            <a:ext cx="2889251" cy="3022600"/>
          </a:xfrm>
          <a:prstGeom prst="rect">
            <a:avLst/>
          </a:prstGeom>
        </p:spPr>
      </p:pic>
      <p:sp>
        <p:nvSpPr>
          <p:cNvPr id="10" name="Text 7">
            <a:extLst>
              <a:ext uri="{FF2B5EF4-FFF2-40B4-BE49-F238E27FC236}">
                <a16:creationId xmlns:a16="http://schemas.microsoft.com/office/drawing/2014/main" id="{80FBDA21-0A24-0A4E-083B-F11CA6A13F65}"/>
              </a:ext>
            </a:extLst>
          </p:cNvPr>
          <p:cNvSpPr/>
          <p:nvPr/>
        </p:nvSpPr>
        <p:spPr>
          <a:xfrm>
            <a:off x="7500740" y="3631052"/>
            <a:ext cx="1949449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伦理决策层次</a:t>
            </a:r>
            <a:endParaRPr lang="en-US" sz="160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5FF5D1BC-2E40-C873-3855-D409889F9E98}"/>
              </a:ext>
            </a:extLst>
          </p:cNvPr>
          <p:cNvSpPr/>
          <p:nvPr/>
        </p:nvSpPr>
        <p:spPr>
          <a:xfrm>
            <a:off x="7500740" y="4018402"/>
            <a:ext cx="1949449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度量、推理与决策，构建全面伦理评估体系。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/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500" spc="100" dirty="0">
                <a:cs typeface="微软雅黑" panose="020B0503020204020204" pitchFamily="34" charset="-122"/>
              </a:rPr>
              <a:t>高阶认知：伦理嵌入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178119" y="883289"/>
            <a:ext cx="10692605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60607"/>
                </a:solidFill>
                <a:latin typeface="-apple-system"/>
              </a:rPr>
              <a:t>技术目标</a:t>
            </a:r>
            <a:endParaRPr lang="en-US" altLang="zh-CN" sz="2800" b="1" dirty="0">
              <a:solidFill>
                <a:srgbClr val="060607"/>
              </a:solidFill>
              <a:latin typeface="-apple-system"/>
            </a:endParaRPr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D11D2F70-8E08-EB2F-41CB-99B15C5557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48091" y="1805720"/>
            <a:ext cx="11049000" cy="4622800"/>
          </a:xfrm>
          <a:prstGeom prst="rect">
            <a:avLst/>
          </a:prstGeom>
        </p:spPr>
      </p:pic>
      <p:sp>
        <p:nvSpPr>
          <p:cNvPr id="16" name="Text 3">
            <a:extLst>
              <a:ext uri="{FF2B5EF4-FFF2-40B4-BE49-F238E27FC236}">
                <a16:creationId xmlns:a16="http://schemas.microsoft.com/office/drawing/2014/main" id="{0217C7FA-D186-F2DC-DC5E-276295FF7638}"/>
              </a:ext>
            </a:extLst>
          </p:cNvPr>
          <p:cNvSpPr/>
          <p:nvPr/>
        </p:nvSpPr>
        <p:spPr>
          <a:xfrm>
            <a:off x="1195742" y="5021995"/>
            <a:ext cx="31496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开发智能体</a:t>
            </a:r>
            <a:endParaRPr lang="en-US" sz="1600" dirty="0"/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87F02297-85C0-E4D3-4DD4-E99C49EA3E61}"/>
              </a:ext>
            </a:extLst>
          </p:cNvPr>
          <p:cNvSpPr/>
          <p:nvPr/>
        </p:nvSpPr>
        <p:spPr>
          <a:xfrm>
            <a:off x="1195742" y="5409345"/>
            <a:ext cx="31496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旨在开发能够模拟人类伦理判断过程的智能体，提高其伦理推理能力。</a:t>
            </a:r>
            <a:endParaRPr lang="en-US" sz="1400" dirty="0"/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67A879CF-5B6B-3D76-0062-7BEC92670F4E}"/>
              </a:ext>
            </a:extLst>
          </p:cNvPr>
          <p:cNvSpPr/>
          <p:nvPr/>
        </p:nvSpPr>
        <p:spPr>
          <a:xfrm>
            <a:off x="1195742" y="3618646"/>
            <a:ext cx="31496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强化伦理推理</a:t>
            </a:r>
            <a:endParaRPr lang="en-US" sz="1600" dirty="0"/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83C08B23-5A51-8F80-7F41-CAA3AA43D268}"/>
              </a:ext>
            </a:extLst>
          </p:cNvPr>
          <p:cNvSpPr/>
          <p:nvPr/>
        </p:nvSpPr>
        <p:spPr>
          <a:xfrm>
            <a:off x="1195742" y="4005995"/>
            <a:ext cx="31496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确保智能体的行为既高效又符合道德规范，避免不当行为。</a:t>
            </a:r>
            <a:endParaRPr lang="en-US" sz="1400" dirty="0"/>
          </a:p>
        </p:txBody>
      </p:sp>
      <p:sp>
        <p:nvSpPr>
          <p:cNvPr id="20" name="Text 7">
            <a:extLst>
              <a:ext uri="{FF2B5EF4-FFF2-40B4-BE49-F238E27FC236}">
                <a16:creationId xmlns:a16="http://schemas.microsoft.com/office/drawing/2014/main" id="{85CADECB-0792-3702-DD2D-66DF32FF1624}"/>
              </a:ext>
            </a:extLst>
          </p:cNvPr>
          <p:cNvSpPr/>
          <p:nvPr/>
        </p:nvSpPr>
        <p:spPr>
          <a:xfrm>
            <a:off x="1195742" y="2215295"/>
            <a:ext cx="31496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模拟道德直觉</a:t>
            </a:r>
            <a:endParaRPr lang="en-US" sz="16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CDE4A092-99F7-CAAC-B61A-2787D21F451C}"/>
              </a:ext>
            </a:extLst>
          </p:cNvPr>
          <p:cNvSpPr/>
          <p:nvPr/>
        </p:nvSpPr>
        <p:spPr>
          <a:xfrm>
            <a:off x="1195742" y="2602645"/>
            <a:ext cx="31496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通过算法和模型模拟人类的道德直觉，使智能体更贴近人类伦理标准。</a:t>
            </a:r>
            <a:endParaRPr lang="en-US" sz="14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0AF708B5-6476-D8AA-F471-46B0D8EF3BE9}"/>
              </a:ext>
            </a:extLst>
          </p:cNvPr>
          <p:cNvSpPr/>
          <p:nvPr/>
        </p:nvSpPr>
        <p:spPr>
          <a:xfrm>
            <a:off x="8599840" y="2916971"/>
            <a:ext cx="31496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提升道德责任</a:t>
            </a:r>
            <a:endParaRPr lang="en-US" sz="1600" dirty="0"/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34C1BA5E-91CF-1AFA-D67B-C45C398C77D6}"/>
              </a:ext>
            </a:extLst>
          </p:cNvPr>
          <p:cNvSpPr/>
          <p:nvPr/>
        </p:nvSpPr>
        <p:spPr>
          <a:xfrm>
            <a:off x="8599840" y="3304320"/>
            <a:ext cx="31496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增强人工智能系统的道德责任感，使其在复杂情境下做出正确选择。</a:t>
            </a:r>
            <a:endParaRPr lang="en-US" sz="1400" dirty="0"/>
          </a:p>
        </p:txBody>
      </p:sp>
      <p:sp>
        <p:nvSpPr>
          <p:cNvPr id="27" name="Text 11">
            <a:extLst>
              <a:ext uri="{FF2B5EF4-FFF2-40B4-BE49-F238E27FC236}">
                <a16:creationId xmlns:a16="http://schemas.microsoft.com/office/drawing/2014/main" id="{19D12FF4-1906-F3F8-6302-A12667D0FCBA}"/>
              </a:ext>
            </a:extLst>
          </p:cNvPr>
          <p:cNvSpPr/>
          <p:nvPr/>
        </p:nvSpPr>
        <p:spPr>
          <a:xfrm>
            <a:off x="8599840" y="4320321"/>
            <a:ext cx="3149600" cy="3365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53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促进社会公正</a:t>
            </a:r>
            <a:endParaRPr lang="en-US" sz="1600" dirty="0"/>
          </a:p>
        </p:txBody>
      </p:sp>
      <p:sp>
        <p:nvSpPr>
          <p:cNvPr id="28" name="Text 12">
            <a:extLst>
              <a:ext uri="{FF2B5EF4-FFF2-40B4-BE49-F238E27FC236}">
                <a16:creationId xmlns:a16="http://schemas.microsoft.com/office/drawing/2014/main" id="{F990719D-C7A8-38D4-F39E-871B3723EB7F}"/>
              </a:ext>
            </a:extLst>
          </p:cNvPr>
          <p:cNvSpPr/>
          <p:nvPr/>
        </p:nvSpPr>
        <p:spPr>
          <a:xfrm>
            <a:off x="8599840" y="4707671"/>
            <a:ext cx="3149600" cy="609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通过智能体的伦理决策促进社会公正，减少偏见和歧视现象。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3EEA9-70B2-2977-6B8C-55D8223B2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28572529-C69D-85FA-5F83-4F0590B834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B15EEC3A-04F5-B68F-8DF3-4CD9F447569E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500" spc="100" dirty="0">
                <a:cs typeface="微软雅黑" panose="020B0503020204020204" pitchFamily="34" charset="-122"/>
              </a:rPr>
              <a:t>高阶认知：伦理嵌入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F4FF2D2-C78D-BEF8-F055-577BBD70294D}"/>
              </a:ext>
            </a:extLst>
          </p:cNvPr>
          <p:cNvSpPr txBox="1"/>
          <p:nvPr/>
        </p:nvSpPr>
        <p:spPr>
          <a:xfrm>
            <a:off x="1178119" y="883289"/>
            <a:ext cx="10692605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60607"/>
                </a:solidFill>
                <a:latin typeface="-apple-system"/>
              </a:rPr>
              <a:t>机器代理类型</a:t>
            </a:r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4C0BC49B-D1D7-C7F7-F3C2-D85D252EB56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0395" b="20395"/>
          <a:stretch>
            <a:fillRect/>
          </a:stretch>
        </p:blipFill>
        <p:spPr>
          <a:xfrm>
            <a:off x="948091" y="2476500"/>
            <a:ext cx="3217333" cy="1905000"/>
          </a:xfrm>
          <a:prstGeom prst="rect">
            <a:avLst/>
          </a:prstGeom>
        </p:spPr>
      </p:pic>
      <p:sp>
        <p:nvSpPr>
          <p:cNvPr id="12" name="Text 3">
            <a:extLst>
              <a:ext uri="{FF2B5EF4-FFF2-40B4-BE49-F238E27FC236}">
                <a16:creationId xmlns:a16="http://schemas.microsoft.com/office/drawing/2014/main" id="{FFB18FBB-596D-E9ED-E7B4-FFA0E15EAFDE}"/>
              </a:ext>
            </a:extLst>
          </p:cNvPr>
          <p:cNvSpPr/>
          <p:nvPr/>
        </p:nvSpPr>
        <p:spPr>
          <a:xfrm>
            <a:off x="948091" y="4635500"/>
            <a:ext cx="3217333" cy="279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道德影响代理</a:t>
            </a:r>
            <a:endParaRPr lang="en-US" sz="1600" dirty="0"/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0E3DFF1C-C81E-439E-BD10-CD9845A257C5}"/>
              </a:ext>
            </a:extLst>
          </p:cNvPr>
          <p:cNvSpPr/>
          <p:nvPr/>
        </p:nvSpPr>
        <p:spPr>
          <a:xfrm>
            <a:off x="948091" y="4965700"/>
            <a:ext cx="3217333" cy="558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这类代理评估行为对道德价值的影响，确保决策符合伦理标准。</a:t>
            </a:r>
            <a:endParaRPr lang="en-US" sz="1400" dirty="0"/>
          </a:p>
        </p:txBody>
      </p:sp>
      <p:pic>
        <p:nvPicPr>
          <p:cNvPr id="14" name="Image 3" descr="preencoded.png">
            <a:extLst>
              <a:ext uri="{FF2B5EF4-FFF2-40B4-BE49-F238E27FC236}">
                <a16:creationId xmlns:a16="http://schemas.microsoft.com/office/drawing/2014/main" id="{8A3EBD42-9287-F9B3-921C-1A2B7CD6237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0395" b="20395"/>
          <a:stretch>
            <a:fillRect/>
          </a:stretch>
        </p:blipFill>
        <p:spPr>
          <a:xfrm>
            <a:off x="4673425" y="2476500"/>
            <a:ext cx="3217333" cy="1905000"/>
          </a:xfrm>
          <a:prstGeom prst="rect">
            <a:avLst/>
          </a:prstGeom>
        </p:spPr>
      </p:pic>
      <p:sp>
        <p:nvSpPr>
          <p:cNvPr id="29" name="Text 5">
            <a:extLst>
              <a:ext uri="{FF2B5EF4-FFF2-40B4-BE49-F238E27FC236}">
                <a16:creationId xmlns:a16="http://schemas.microsoft.com/office/drawing/2014/main" id="{65C2F4C7-A987-CB8F-3B92-29AA4EAB9A7D}"/>
              </a:ext>
            </a:extLst>
          </p:cNvPr>
          <p:cNvSpPr/>
          <p:nvPr/>
        </p:nvSpPr>
        <p:spPr>
          <a:xfrm>
            <a:off x="4673425" y="4635500"/>
            <a:ext cx="3217333" cy="279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隐式道德代理</a:t>
            </a:r>
            <a:endParaRPr lang="en-US" sz="1600" dirty="0"/>
          </a:p>
        </p:txBody>
      </p:sp>
      <p:sp>
        <p:nvSpPr>
          <p:cNvPr id="30" name="Text 6">
            <a:extLst>
              <a:ext uri="{FF2B5EF4-FFF2-40B4-BE49-F238E27FC236}">
                <a16:creationId xmlns:a16="http://schemas.microsoft.com/office/drawing/2014/main" id="{DF750E8E-CA59-6640-8B20-D2EE34BED0D2}"/>
              </a:ext>
            </a:extLst>
          </p:cNvPr>
          <p:cNvSpPr/>
          <p:nvPr/>
        </p:nvSpPr>
        <p:spPr>
          <a:xfrm>
            <a:off x="4673425" y="4965700"/>
            <a:ext cx="3217333" cy="558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通过学习人类行为模式，间接理解并遵循社会伦理规范。</a:t>
            </a:r>
            <a:endParaRPr lang="en-US" sz="1400" dirty="0"/>
          </a:p>
        </p:txBody>
      </p:sp>
      <p:pic>
        <p:nvPicPr>
          <p:cNvPr id="31" name="Image 4" descr="preencoded.png">
            <a:extLst>
              <a:ext uri="{FF2B5EF4-FFF2-40B4-BE49-F238E27FC236}">
                <a16:creationId xmlns:a16="http://schemas.microsoft.com/office/drawing/2014/main" id="{B8C56F19-80CD-F09C-4E92-F0908617C5B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0395" b="20395"/>
          <a:stretch>
            <a:fillRect/>
          </a:stretch>
        </p:blipFill>
        <p:spPr>
          <a:xfrm>
            <a:off x="8398758" y="2476500"/>
            <a:ext cx="3217333" cy="1905000"/>
          </a:xfrm>
          <a:prstGeom prst="rect">
            <a:avLst/>
          </a:prstGeom>
        </p:spPr>
      </p:pic>
      <p:sp>
        <p:nvSpPr>
          <p:cNvPr id="32" name="Text 7">
            <a:extLst>
              <a:ext uri="{FF2B5EF4-FFF2-40B4-BE49-F238E27FC236}">
                <a16:creationId xmlns:a16="http://schemas.microsoft.com/office/drawing/2014/main" id="{D0F5D687-4DBC-6DDD-3D39-AC70AE7E0ED7}"/>
              </a:ext>
            </a:extLst>
          </p:cNvPr>
          <p:cNvSpPr/>
          <p:nvPr/>
        </p:nvSpPr>
        <p:spPr>
          <a:xfrm>
            <a:off x="8398758" y="4635500"/>
            <a:ext cx="3217333" cy="279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显式道德代理</a:t>
            </a:r>
            <a:endParaRPr lang="en-US" sz="1600" dirty="0"/>
          </a:p>
        </p:txBody>
      </p:sp>
      <p:sp>
        <p:nvSpPr>
          <p:cNvPr id="33" name="Text 8">
            <a:extLst>
              <a:ext uri="{FF2B5EF4-FFF2-40B4-BE49-F238E27FC236}">
                <a16:creationId xmlns:a16="http://schemas.microsoft.com/office/drawing/2014/main" id="{7D23CDE4-9C4C-3CCE-E164-BD787059D6C0}"/>
              </a:ext>
            </a:extLst>
          </p:cNvPr>
          <p:cNvSpPr/>
          <p:nvPr/>
        </p:nvSpPr>
        <p:spPr>
          <a:xfrm>
            <a:off x="8398758" y="4965700"/>
            <a:ext cx="3217333" cy="558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直接编码道德规则，明确指导决策过程，确保行动的道德性。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3233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24769-D1EC-E989-2058-448E7CB17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徽标, 公司名称&#10;&#10;描述已自动生成">
            <a:extLst>
              <a:ext uri="{FF2B5EF4-FFF2-40B4-BE49-F238E27FC236}">
                <a16:creationId xmlns:a16="http://schemas.microsoft.com/office/drawing/2014/main" id="{D539BF94-C805-132A-1E16-090EFBC4A72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379" y="187052"/>
            <a:ext cx="1387003" cy="418433"/>
          </a:xfrm>
          <a:prstGeom prst="rect">
            <a:avLst/>
          </a:prstGeom>
        </p:spPr>
      </p:pic>
      <p:sp>
        <p:nvSpPr>
          <p:cNvPr id="24" name="标题 1">
            <a:extLst>
              <a:ext uri="{FF2B5EF4-FFF2-40B4-BE49-F238E27FC236}">
                <a16:creationId xmlns:a16="http://schemas.microsoft.com/office/drawing/2014/main" id="{6C10C885-B251-5673-45F1-812C6262254B}"/>
              </a:ext>
            </a:extLst>
          </p:cNvPr>
          <p:cNvSpPr txBox="1"/>
          <p:nvPr/>
        </p:nvSpPr>
        <p:spPr>
          <a:xfrm>
            <a:off x="948091" y="200709"/>
            <a:ext cx="7295287" cy="432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11F3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500" spc="100" dirty="0">
                <a:cs typeface="微软雅黑" panose="020B0503020204020204" pitchFamily="34" charset="-122"/>
              </a:rPr>
              <a:t>高阶认知：伦理嵌入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29063B0-519F-608E-2E6F-EA16A14DA818}"/>
              </a:ext>
            </a:extLst>
          </p:cNvPr>
          <p:cNvSpPr txBox="1"/>
          <p:nvPr/>
        </p:nvSpPr>
        <p:spPr>
          <a:xfrm>
            <a:off x="1171972" y="883378"/>
            <a:ext cx="10692605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60607"/>
                </a:solidFill>
                <a:latin typeface="-apple-system"/>
              </a:rPr>
              <a:t>方法架构</a:t>
            </a:r>
          </a:p>
        </p:txBody>
      </p:sp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850F4DF6-ACE6-B2BA-6D0B-C2886FDB665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867025" y="2362200"/>
            <a:ext cx="635000" cy="635000"/>
          </a:xfrm>
          <a:prstGeom prst="rect">
            <a:avLst/>
          </a:prstGeom>
        </p:spPr>
      </p:pic>
      <p:sp>
        <p:nvSpPr>
          <p:cNvPr id="3" name="Text 3">
            <a:extLst>
              <a:ext uri="{FF2B5EF4-FFF2-40B4-BE49-F238E27FC236}">
                <a16:creationId xmlns:a16="http://schemas.microsoft.com/office/drawing/2014/main" id="{00B6A0FA-A560-47FD-4312-FB505050D60E}"/>
              </a:ext>
            </a:extLst>
          </p:cNvPr>
          <p:cNvSpPr/>
          <p:nvPr/>
        </p:nvSpPr>
        <p:spPr>
          <a:xfrm>
            <a:off x="1930401" y="3149600"/>
            <a:ext cx="2508249" cy="279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自上而下策略</a:t>
            </a:r>
            <a:endParaRPr lang="en-US" sz="160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690598D-C86A-95DD-638C-98C2C8E46271}"/>
              </a:ext>
            </a:extLst>
          </p:cNvPr>
          <p:cNvSpPr/>
          <p:nvPr/>
        </p:nvSpPr>
        <p:spPr>
          <a:xfrm>
            <a:off x="1930401" y="3479800"/>
            <a:ext cx="2508249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从宏观伦理原则出发，逐步细化至具体算法设计，确保伦理考量贯穿始终。</a:t>
            </a:r>
            <a:endParaRPr lang="en-US" sz="1400" dirty="0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1ECA9200-8124-9F8E-1B13-AEE9016581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5883275" y="2362200"/>
            <a:ext cx="635000" cy="635000"/>
          </a:xfrm>
          <a:prstGeom prst="rect">
            <a:avLst/>
          </a:prstGeom>
        </p:spPr>
      </p:pic>
      <p:sp>
        <p:nvSpPr>
          <p:cNvPr id="6" name="Text 5">
            <a:extLst>
              <a:ext uri="{FF2B5EF4-FFF2-40B4-BE49-F238E27FC236}">
                <a16:creationId xmlns:a16="http://schemas.microsoft.com/office/drawing/2014/main" id="{83D732A1-D184-CE6E-6485-C75F47C65504}"/>
              </a:ext>
            </a:extLst>
          </p:cNvPr>
          <p:cNvSpPr/>
          <p:nvPr/>
        </p:nvSpPr>
        <p:spPr>
          <a:xfrm>
            <a:off x="4946652" y="3149600"/>
            <a:ext cx="2508249" cy="279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自下而上策略</a:t>
            </a:r>
            <a:endParaRPr lang="en-US" sz="1600" dirty="0"/>
          </a:p>
        </p:txBody>
      </p:sp>
      <p:sp>
        <p:nvSpPr>
          <p:cNvPr id="7" name="Text 6">
            <a:extLst>
              <a:ext uri="{FF2B5EF4-FFF2-40B4-BE49-F238E27FC236}">
                <a16:creationId xmlns:a16="http://schemas.microsoft.com/office/drawing/2014/main" id="{2AAA9310-B36A-6277-5C82-F3742808D344}"/>
              </a:ext>
            </a:extLst>
          </p:cNvPr>
          <p:cNvSpPr/>
          <p:nvPr/>
        </p:nvSpPr>
        <p:spPr>
          <a:xfrm>
            <a:off x="4946652" y="3479800"/>
            <a:ext cx="2508249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从底层数据和模型行为入手，向上构建伦理意识，实现从微观到宏观的伦理整合。</a:t>
            </a:r>
            <a:endParaRPr lang="en-US" sz="1400" dirty="0"/>
          </a:p>
        </p:txBody>
      </p:sp>
      <p:pic>
        <p:nvPicPr>
          <p:cNvPr id="8" name="Image 4" descr="preencoded.png">
            <a:extLst>
              <a:ext uri="{FF2B5EF4-FFF2-40B4-BE49-F238E27FC236}">
                <a16:creationId xmlns:a16="http://schemas.microsoft.com/office/drawing/2014/main" id="{69B37AB4-22F6-FB62-D37D-B52E6069571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8948229" y="2362200"/>
            <a:ext cx="635000" cy="635000"/>
          </a:xfrm>
          <a:prstGeom prst="rect">
            <a:avLst/>
          </a:prstGeom>
        </p:spPr>
      </p:pic>
      <p:sp>
        <p:nvSpPr>
          <p:cNvPr id="9" name="Text 7">
            <a:extLst>
              <a:ext uri="{FF2B5EF4-FFF2-40B4-BE49-F238E27FC236}">
                <a16:creationId xmlns:a16="http://schemas.microsoft.com/office/drawing/2014/main" id="{8FED263F-1160-D3CF-1524-BE0CB684136C}"/>
              </a:ext>
            </a:extLst>
          </p:cNvPr>
          <p:cNvSpPr/>
          <p:nvPr/>
        </p:nvSpPr>
        <p:spPr>
          <a:xfrm>
            <a:off x="8011605" y="3149600"/>
            <a:ext cx="2508249" cy="279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混合策略</a:t>
            </a:r>
            <a:endParaRPr lang="en-US" sz="16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CB210772-B820-E769-31CF-2B93D8E206CC}"/>
              </a:ext>
            </a:extLst>
          </p:cNvPr>
          <p:cNvSpPr/>
          <p:nvPr/>
        </p:nvSpPr>
        <p:spPr>
          <a:xfrm>
            <a:off x="8011605" y="3479800"/>
            <a:ext cx="2508249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algn="ctr">
              <a:lnSpc>
                <a:spcPts val="2200"/>
              </a:lnSpc>
            </a:pPr>
            <a:r>
              <a:rPr lang="en-US" sz="14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结合自上而下与自下而上的优势，灵活调整，以达到最佳的伦理嵌入效果。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72252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ZhMDlkZDQ3ZTQ4YzMzZWZhYmM3MDNiODVkZDliYm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标题页面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页\空白页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591</Words>
  <Application>Microsoft Office PowerPoint</Application>
  <PresentationFormat>宽屏</PresentationFormat>
  <Paragraphs>175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-apple-system</vt:lpstr>
      <vt:lpstr>微软雅黑</vt:lpstr>
      <vt:lpstr>Arial</vt:lpstr>
      <vt:lpstr>Calibri</vt:lpstr>
      <vt:lpstr>Palatino Linotype</vt:lpstr>
      <vt:lpstr>Wingdings</vt:lpstr>
      <vt:lpstr>标题页面</vt:lpstr>
      <vt:lpstr>目录页\空白页</vt:lpstr>
      <vt:lpstr>伦理计算 - 构建有道德的人工智能系统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Chengze</dc:creator>
  <cp:lastModifiedBy>晖林 周</cp:lastModifiedBy>
  <cp:revision>1937</cp:revision>
  <dcterms:created xsi:type="dcterms:W3CDTF">2020-12-02T02:29:00Z</dcterms:created>
  <dcterms:modified xsi:type="dcterms:W3CDTF">2025-01-03T08:37:22Z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0CA3ED1A9C2643228E67E023A649251A_12</vt:lpwstr>
  </property>
</Properties>
</file>