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1" r:id="rId3"/>
    <p:sldMasterId id="2147483654" r:id="rId4"/>
    <p:sldMasterId id="2147483656" r:id="rId5"/>
    <p:sldMasterId id="2147483658" r:id="rId6"/>
    <p:sldMasterId id="2147483661" r:id="rId7"/>
    <p:sldMasterId id="2147483663" r:id="rId8"/>
    <p:sldMasterId id="2147483664" r:id="rId9"/>
    <p:sldMasterId id="2147483665" r:id="rId10"/>
    <p:sldMasterId id="2147483667" r:id="rId11"/>
    <p:sldMasterId id="2147483669" r:id="rId12"/>
  </p:sldMasterIdLst>
  <p:notesMasterIdLst>
    <p:notesMasterId r:id="rId14"/>
  </p:notesMasterIdLst>
  <p:handoutMasterIdLst>
    <p:handoutMasterId r:id="rId34"/>
  </p:handoutMasterIdLst>
  <p:sldIdLst>
    <p:sldId id="282" r:id="rId13"/>
    <p:sldId id="350" r:id="rId15"/>
    <p:sldId id="287" r:id="rId16"/>
    <p:sldId id="359" r:id="rId17"/>
    <p:sldId id="353" r:id="rId18"/>
    <p:sldId id="352" r:id="rId19"/>
    <p:sldId id="351" r:id="rId20"/>
    <p:sldId id="320" r:id="rId21"/>
    <p:sldId id="360" r:id="rId22"/>
    <p:sldId id="356" r:id="rId23"/>
    <p:sldId id="361" r:id="rId24"/>
    <p:sldId id="362" r:id="rId25"/>
    <p:sldId id="354" r:id="rId26"/>
    <p:sldId id="358" r:id="rId27"/>
    <p:sldId id="364" r:id="rId28"/>
    <p:sldId id="289" r:id="rId29"/>
    <p:sldId id="322" r:id="rId30"/>
    <p:sldId id="365" r:id="rId31"/>
    <p:sldId id="366" r:id="rId32"/>
    <p:sldId id="367" r:id="rId33"/>
  </p:sldIdLst>
  <p:sldSz cx="9144000" cy="6858000" type="screen4x3"/>
  <p:notesSz cx="6858000" cy="9144000"/>
  <p:custDataLst>
    <p:tags r:id="rId3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 Chengze" initials="WC" lastIdx="1" clrIdx="0"/>
  <p:cmAuthor id="2" name="sheng yu" initials="sy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070707"/>
    <a:srgbClr val="023B72"/>
    <a:srgbClr val="4472C4"/>
    <a:srgbClr val="4380C5"/>
    <a:srgbClr val="ED7D31"/>
    <a:srgbClr val="F4B183"/>
    <a:srgbClr val="1186FB"/>
    <a:srgbClr val="BF0000"/>
    <a:srgbClr val="0850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07" autoAdjust="0"/>
    <p:restoredTop sz="75970" autoAdjust="0"/>
  </p:normalViewPr>
  <p:slideViewPr>
    <p:cSldViewPr snapToGrid="0">
      <p:cViewPr varScale="1">
        <p:scale>
          <a:sx n="52" d="100"/>
          <a:sy n="52" d="100"/>
        </p:scale>
        <p:origin x="178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456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9" Type="http://schemas.openxmlformats.org/officeDocument/2006/relationships/tags" Target="tags/tag1.xml"/><Relationship Id="rId38" Type="http://schemas.openxmlformats.org/officeDocument/2006/relationships/commentAuthors" Target="commentAuthors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20.xml"/><Relationship Id="rId32" Type="http://schemas.openxmlformats.org/officeDocument/2006/relationships/slide" Target="slides/slide19.xml"/><Relationship Id="rId31" Type="http://schemas.openxmlformats.org/officeDocument/2006/relationships/slide" Target="slides/slide18.xml"/><Relationship Id="rId30" Type="http://schemas.openxmlformats.org/officeDocument/2006/relationships/slide" Target="slides/slide1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6.xml"/><Relationship Id="rId28" Type="http://schemas.openxmlformats.org/officeDocument/2006/relationships/slide" Target="slides/slide15.xml"/><Relationship Id="rId27" Type="http://schemas.openxmlformats.org/officeDocument/2006/relationships/slide" Target="slides/slide14.xml"/><Relationship Id="rId26" Type="http://schemas.openxmlformats.org/officeDocument/2006/relationships/slide" Target="slides/slide13.xml"/><Relationship Id="rId25" Type="http://schemas.openxmlformats.org/officeDocument/2006/relationships/slide" Target="slides/slide12.xml"/><Relationship Id="rId24" Type="http://schemas.openxmlformats.org/officeDocument/2006/relationships/slide" Target="slides/slide11.xml"/><Relationship Id="rId23" Type="http://schemas.openxmlformats.org/officeDocument/2006/relationships/slide" Target="slides/slide10.xml"/><Relationship Id="rId22" Type="http://schemas.openxmlformats.org/officeDocument/2006/relationships/slide" Target="slides/slide9.xml"/><Relationship Id="rId21" Type="http://schemas.openxmlformats.org/officeDocument/2006/relationships/slide" Target="slides/slide8.xml"/><Relationship Id="rId20" Type="http://schemas.openxmlformats.org/officeDocument/2006/relationships/slide" Target="slides/slide7.xml"/><Relationship Id="rId2" Type="http://schemas.openxmlformats.org/officeDocument/2006/relationships/theme" Target="theme/theme1.xml"/><Relationship Id="rId19" Type="http://schemas.openxmlformats.org/officeDocument/2006/relationships/slide" Target="slides/slide6.xml"/><Relationship Id="rId18" Type="http://schemas.openxmlformats.org/officeDocument/2006/relationships/slide" Target="slides/slide5.xml"/><Relationship Id="rId17" Type="http://schemas.openxmlformats.org/officeDocument/2006/relationships/slide" Target="slides/slide4.xml"/><Relationship Id="rId16" Type="http://schemas.openxmlformats.org/officeDocument/2006/relationships/slide" Target="slides/slide3.xml"/><Relationship Id="rId15" Type="http://schemas.openxmlformats.org/officeDocument/2006/relationships/slide" Target="slides/slide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98F60-C26E-4653-82DF-E6C11E3F3C2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88BDCA-4137-40BA-A846-1002B911E5D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058A143-40B6-4BB3-B308-59B1959A09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5D7D132-F2B0-47F2-9FCE-932F12DCD99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7D132-F2B0-47F2-9FCE-932F12DCD9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7D132-F2B0-47F2-9FCE-932F12DCD9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本次答辩分六个部分展开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7D132-F2B0-47F2-9FCE-932F12DCD9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7D132-F2B0-47F2-9FCE-932F12DCD9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b="0" i="0">
                <a:solidFill>
                  <a:srgbClr val="3F3F3F"/>
                </a:solidFill>
                <a:effectLst/>
                <a:latin typeface="Optima-Regular"/>
              </a:rPr>
              <a:t>有两个</a:t>
            </a:r>
            <a:r>
              <a:rPr lang="en-US" altLang="zh-CN" b="0" i="0">
                <a:solidFill>
                  <a:srgbClr val="3F3F3F"/>
                </a:solidFill>
                <a:effectLst/>
                <a:latin typeface="Optima-Regular"/>
              </a:rPr>
              <a:t>QUERY:</a:t>
            </a:r>
            <a:endParaRPr lang="en-US" altLang="zh-CN" b="0" i="0">
              <a:solidFill>
                <a:srgbClr val="3F3F3F"/>
              </a:solidFill>
              <a:effectLst/>
              <a:latin typeface="Optima-Regular"/>
            </a:endParaRPr>
          </a:p>
          <a:p>
            <a:pPr algn="just">
              <a:buFont typeface="+mj-lt"/>
              <a:buAutoNum type="arabicPeriod"/>
            </a:pPr>
            <a:r>
              <a:rPr lang="en-US" altLang="zh-CN" b="0" i="0">
                <a:solidFill>
                  <a:srgbClr val="000000"/>
                </a:solidFill>
                <a:effectLst/>
                <a:latin typeface="Optima-Regular"/>
              </a:rPr>
              <a:t>xx</a:t>
            </a:r>
            <a:r>
              <a:rPr lang="zh-CN" altLang="en-US" b="0" i="0">
                <a:solidFill>
                  <a:srgbClr val="000000"/>
                </a:solidFill>
                <a:effectLst/>
                <a:latin typeface="Optima-Regular"/>
              </a:rPr>
              <a:t>产品的价格是多少？</a:t>
            </a:r>
            <a:endParaRPr lang="zh-CN" altLang="en-US" b="0" i="0">
              <a:solidFill>
                <a:srgbClr val="000000"/>
              </a:solidFill>
              <a:effectLst/>
              <a:latin typeface="Optima-Regular"/>
            </a:endParaRPr>
          </a:p>
          <a:p>
            <a:pPr algn="just">
              <a:buFont typeface="+mj-lt"/>
              <a:buAutoNum type="arabicPeriod"/>
            </a:pPr>
            <a:r>
              <a:rPr lang="zh-CN" altLang="en-US" b="0" i="0">
                <a:solidFill>
                  <a:srgbClr val="000000"/>
                </a:solidFill>
                <a:effectLst/>
                <a:latin typeface="Optima-Regular"/>
              </a:rPr>
              <a:t>去年技术团队的成果有哪些？</a:t>
            </a:r>
            <a:endParaRPr lang="zh-CN" altLang="en-US" b="0" i="0">
              <a:solidFill>
                <a:srgbClr val="000000"/>
              </a:solidFill>
              <a:effectLst/>
              <a:latin typeface="Optima-Regular"/>
            </a:endParaRPr>
          </a:p>
          <a:p>
            <a:pPr algn="just"/>
            <a:br>
              <a:rPr lang="en-US" altLang="zh-CN" b="0" i="0">
                <a:solidFill>
                  <a:srgbClr val="3F3F3F"/>
                </a:solidFill>
                <a:effectLst/>
                <a:latin typeface="Optima-Regular"/>
              </a:rPr>
            </a:br>
            <a:r>
              <a:rPr lang="zh-CN" altLang="en-US" b="0" i="0">
                <a:solidFill>
                  <a:srgbClr val="3F3F3F"/>
                </a:solidFill>
                <a:effectLst/>
                <a:latin typeface="Optima-Regular"/>
              </a:rPr>
              <a:t>进一步来说，对于第二个问题，相关的提问方式有很多。例如：</a:t>
            </a:r>
            <a:endParaRPr lang="zh-CN" altLang="en-US" b="0" i="0">
              <a:solidFill>
                <a:srgbClr val="3F3F3F"/>
              </a:solidFill>
              <a:effectLst/>
              <a:latin typeface="Optima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000000"/>
                </a:solidFill>
                <a:effectLst/>
                <a:latin typeface="Optima-Regular"/>
              </a:rPr>
              <a:t>张三的成果有哪些？我们可以找到与张三关联的节点，了解他相关的项目信息。</a:t>
            </a:r>
            <a:endParaRPr lang="zh-CN" altLang="en-US" b="0" i="0">
              <a:solidFill>
                <a:srgbClr val="000000"/>
              </a:solidFill>
              <a:effectLst/>
              <a:latin typeface="Optima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000000"/>
                </a:solidFill>
                <a:effectLst/>
                <a:latin typeface="Optima-Regular"/>
              </a:rPr>
              <a:t>张三所在的后端团队的工作成果是什么？我们需要整合这个团队所有人员的工作成果。</a:t>
            </a:r>
            <a:endParaRPr lang="zh-CN" altLang="en-US" b="0" i="0">
              <a:solidFill>
                <a:srgbClr val="000000"/>
              </a:solidFill>
              <a:effectLst/>
              <a:latin typeface="Optima-Regula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b="0" i="0">
                <a:solidFill>
                  <a:srgbClr val="000000"/>
                </a:solidFill>
                <a:effectLst/>
                <a:latin typeface="Optima-Regular"/>
              </a:rPr>
              <a:t>进一步上升层次，整个技术团队的成果是什么？类似地，我们需要将各个技术团队的成果集中起来。</a:t>
            </a:r>
            <a:endParaRPr lang="en-US" altLang="zh-CN" b="0" i="0">
              <a:solidFill>
                <a:srgbClr val="000000"/>
              </a:solidFill>
              <a:effectLst/>
              <a:latin typeface="Optima-Regular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7D132-F2B0-47F2-9FCE-932F12DCD9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本次答辩分六个部分展开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7D132-F2B0-47F2-9FCE-932F12DCD9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7D132-F2B0-47F2-9FCE-932F12DCD9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7D132-F2B0-47F2-9FCE-932F12DCD9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>
                <a:solidFill>
                  <a:srgbClr val="000000"/>
                </a:solidFill>
                <a:effectLst/>
                <a:latin typeface="NimbusRomNo9L-Regu"/>
                <a:ea typeface="宋体" panose="02010600030101010101" pitchFamily="2" charset="-122"/>
              </a:rPr>
              <a:t>Illustration of the auxiliary Gaussian distribution. The </a:t>
            </a:r>
            <a:endParaRPr lang="en-US" altLang="zh-CN" sz="180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800">
                <a:solidFill>
                  <a:srgbClr val="000000"/>
                </a:solidFill>
                <a:effectLst/>
                <a:latin typeface="NimbusRomNo9L-Regu"/>
              </a:rPr>
              <a:t>smaller contrastive loss (</a:t>
            </a:r>
            <a:r>
              <a:rPr lang="en-US" altLang="zh-CN" sz="1800" i="1">
                <a:solidFill>
                  <a:srgbClr val="000000"/>
                </a:solidFill>
                <a:effectLst/>
                <a:latin typeface="NimbusRomNo9L-ReguItal"/>
              </a:rPr>
              <a:t>i.e.</a:t>
            </a:r>
            <a:r>
              <a:rPr lang="en-US" altLang="zh-CN" sz="1800">
                <a:solidFill>
                  <a:srgbClr val="000000"/>
                </a:solidFill>
                <a:effectLst/>
                <a:latin typeface="NimbusRomNo9L-Regu"/>
              </a:rPr>
              <a:t>, larger </a:t>
            </a:r>
            <a:r>
              <a:rPr lang="el-GR" altLang="zh-CN" sz="1800" i="1">
                <a:solidFill>
                  <a:srgbClr val="000000"/>
                </a:solidFill>
                <a:effectLst/>
                <a:latin typeface="CMMI10"/>
              </a:rPr>
              <a:t>γ</a:t>
            </a:r>
            <a:r>
              <a:rPr lang="el-GR" altLang="zh-CN" sz="1800" b="1" i="1">
                <a:solidFill>
                  <a:srgbClr val="000000"/>
                </a:solidFill>
                <a:effectLst/>
                <a:latin typeface="CMMIB7"/>
              </a:rPr>
              <a:t>θ</a:t>
            </a:r>
            <a:r>
              <a:rPr lang="el-GR" altLang="zh-CN" sz="1800" i="1">
                <a:solidFill>
                  <a:srgbClr val="000000"/>
                </a:solidFill>
                <a:effectLst/>
                <a:latin typeface="CMSY5"/>
              </a:rPr>
              <a:t>∗ </a:t>
            </a:r>
            <a:r>
              <a:rPr lang="el-GR" altLang="zh-CN" sz="1800">
                <a:solidFill>
                  <a:srgbClr val="000000"/>
                </a:solidFill>
                <a:effectLst/>
                <a:latin typeface="CMR10"/>
              </a:rPr>
              <a:t>(</a:t>
            </a:r>
            <a:r>
              <a:rPr lang="en-US" altLang="zh-CN" sz="1800" b="1" i="1">
                <a:solidFill>
                  <a:srgbClr val="000000"/>
                </a:solidFill>
                <a:effectLst/>
                <a:latin typeface="CMMIB10"/>
              </a:rPr>
              <a:t>x</a:t>
            </a:r>
            <a:r>
              <a:rPr lang="en-US" altLang="zh-CN" sz="1800" i="1">
                <a:solidFill>
                  <a:srgbClr val="000000"/>
                </a:solidFill>
                <a:effectLst/>
                <a:latin typeface="CMMI10"/>
              </a:rPr>
              <a:t>, </a:t>
            </a:r>
            <a:r>
              <a:rPr lang="el-GR" altLang="zh-CN" sz="1800" b="1" i="1">
                <a:solidFill>
                  <a:srgbClr val="000000"/>
                </a:solidFill>
                <a:effectLst/>
                <a:latin typeface="CMMIB10"/>
              </a:rPr>
              <a:t>ε</a:t>
            </a:r>
            <a:r>
              <a:rPr lang="el-GR" altLang="zh-CN" sz="1800">
                <a:solidFill>
                  <a:srgbClr val="000000"/>
                </a:solidFill>
                <a:effectLst/>
                <a:latin typeface="CMR10"/>
              </a:rPr>
              <a:t>)</a:t>
            </a:r>
            <a:r>
              <a:rPr lang="el-GR" altLang="zh-CN" sz="1800">
                <a:solidFill>
                  <a:srgbClr val="000000"/>
                </a:solidFill>
                <a:effectLst/>
                <a:latin typeface="NimbusRomNo9L-Regu"/>
              </a:rPr>
              <a:t>) </a:t>
            </a:r>
            <a:r>
              <a:rPr lang="en-US" altLang="zh-CN" sz="1800">
                <a:solidFill>
                  <a:srgbClr val="000000"/>
                </a:solidFill>
                <a:effectLst/>
                <a:latin typeface="NimbusRomNo9L-Regu"/>
              </a:rPr>
              <a:t>is converted to a </a:t>
            </a:r>
            <a:endParaRPr lang="en-US" altLang="zh-CN"/>
          </a:p>
          <a:p>
            <a:r>
              <a:rPr lang="en-US" altLang="zh-CN" sz="1800">
                <a:solidFill>
                  <a:srgbClr val="000000"/>
                </a:solidFill>
                <a:effectLst/>
                <a:latin typeface="NimbusRomNo9L-Regu"/>
              </a:rPr>
              <a:t>Gaussian distribution with smaller variance (</a:t>
            </a:r>
            <a:r>
              <a:rPr lang="en-US" altLang="zh-CN" sz="1800" i="1">
                <a:solidFill>
                  <a:srgbClr val="000000"/>
                </a:solidFill>
                <a:effectLst/>
                <a:latin typeface="NimbusRomNo9L-ReguItal"/>
              </a:rPr>
              <a:t>i.e.</a:t>
            </a:r>
            <a:r>
              <a:rPr lang="en-US" altLang="zh-CN" sz="1800">
                <a:solidFill>
                  <a:srgbClr val="000000"/>
                </a:solidFill>
                <a:effectLst/>
                <a:latin typeface="NimbusRomNo9L-Regu"/>
              </a:rPr>
              <a:t>, smaller entropy) </a:t>
            </a:r>
            <a:endParaRPr lang="en-US" altLang="zh-CN"/>
          </a:p>
          <a:p>
            <a:r>
              <a:rPr lang="en-US" altLang="zh-CN" sz="1800">
                <a:solidFill>
                  <a:srgbClr val="000000"/>
                </a:solidFill>
                <a:effectLst/>
                <a:latin typeface="NimbusRomNo9L-Regu"/>
              </a:rPr>
              <a:t>and vice versa.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7D132-F2B0-47F2-9FCE-932F12DCD9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7D132-F2B0-47F2-9FCE-932F12DCD9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7D132-F2B0-47F2-9FCE-932F12DCD9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本次答辩分六个部分展开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7D132-F2B0-47F2-9FCE-932F12DCD9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7D132-F2B0-47F2-9FCE-932F12DCD9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本次答辩分六个部分展开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7D132-F2B0-47F2-9FCE-932F12DCD9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本次答辩分六个部分展开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7D132-F2B0-47F2-9FCE-932F12DCD9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7D132-F2B0-47F2-9FCE-932F12DCD9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7D132-F2B0-47F2-9FCE-932F12DCD9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本次答辩分六个部分展开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7D132-F2B0-47F2-9FCE-932F12DCD9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7D132-F2B0-47F2-9FCE-932F12DCD9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041400"/>
            <a:ext cx="7772400" cy="2387600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8825" y="3429000"/>
            <a:ext cx="5086350" cy="6350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2950" y="6544186"/>
            <a:ext cx="205740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F12EC91-16EC-4EE5-B6BD-658CA51C2E78}" type="datetime1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380331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" y="654526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4A303D60-3CE3-44E9-B868-A9815214982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3891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545262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0" y="95250"/>
            <a:ext cx="2057400" cy="577850"/>
          </a:xfrm>
        </p:spPr>
        <p:txBody>
          <a:bodyPr>
            <a:noAutofit/>
          </a:bodyPr>
          <a:lstStyle>
            <a:lvl1pPr marL="0" indent="0">
              <a:buNone/>
              <a:defRPr sz="4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标题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380331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" y="654526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4A303D60-3CE3-44E9-B868-A9815214982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3891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545262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0" y="95250"/>
            <a:ext cx="2057400" cy="577850"/>
          </a:xfrm>
        </p:spPr>
        <p:txBody>
          <a:bodyPr>
            <a:noAutofit/>
          </a:bodyPr>
          <a:lstStyle>
            <a:lvl1pPr marL="0" indent="0">
              <a:buNone/>
              <a:defRPr sz="4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标题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380331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" y="654526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4A303D60-3CE3-44E9-B868-A9815214982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3891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545262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0" y="95250"/>
            <a:ext cx="2057400" cy="577850"/>
          </a:xfrm>
        </p:spPr>
        <p:txBody>
          <a:bodyPr>
            <a:noAutofit/>
          </a:bodyPr>
          <a:lstStyle>
            <a:lvl1pPr marL="0" indent="0">
              <a:buNone/>
              <a:defRPr sz="4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标题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0490" y="6470014"/>
            <a:ext cx="20574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4DCEBF10-52CE-40C3-B6BB-FA1ADDE2B56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59C5EAF8-B0E6-4733-AAEA-DA9F488BF4AD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380331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" y="654526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4A303D60-3CE3-44E9-B868-A9815214982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3891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545262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0" y="95250"/>
            <a:ext cx="2057400" cy="577850"/>
          </a:xfrm>
        </p:spPr>
        <p:txBody>
          <a:bodyPr>
            <a:noAutofit/>
          </a:bodyPr>
          <a:lstStyle>
            <a:lvl1pPr marL="0" indent="0">
              <a:buNone/>
              <a:defRPr sz="4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标题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380331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" y="654526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4A303D60-3CE3-44E9-B868-A9815214982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3891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545262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0" y="95250"/>
            <a:ext cx="2057400" cy="577850"/>
          </a:xfrm>
        </p:spPr>
        <p:txBody>
          <a:bodyPr>
            <a:noAutofit/>
          </a:bodyPr>
          <a:lstStyle>
            <a:lvl1pPr marL="0" indent="0">
              <a:buNone/>
              <a:defRPr sz="4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标题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380331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" y="654526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4A303D60-3CE3-44E9-B868-A9815214982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3891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545262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0" y="95250"/>
            <a:ext cx="2057400" cy="577850"/>
          </a:xfrm>
        </p:spPr>
        <p:txBody>
          <a:bodyPr>
            <a:noAutofit/>
          </a:bodyPr>
          <a:lstStyle>
            <a:lvl1pPr marL="0" indent="0">
              <a:buNone/>
              <a:defRPr sz="4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标题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380331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" y="654526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4A303D60-3CE3-44E9-B868-A9815214982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3891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545262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0" y="95250"/>
            <a:ext cx="2057400" cy="577850"/>
          </a:xfrm>
        </p:spPr>
        <p:txBody>
          <a:bodyPr>
            <a:noAutofit/>
          </a:bodyPr>
          <a:lstStyle>
            <a:lvl1pPr marL="0" indent="0">
              <a:buNone/>
              <a:defRPr sz="4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标题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0490" y="6470014"/>
            <a:ext cx="20574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4DCEBF10-52CE-40C3-B6BB-FA1ADDE2B56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59C5EAF8-B0E6-4733-AAEA-DA9F488BF4AD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050" y="1380331"/>
            <a:ext cx="78867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300" y="654526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4A303D60-3CE3-44E9-B868-A9815214982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3891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2300" y="6545262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527050" y="95250"/>
            <a:ext cx="2057400" cy="577850"/>
          </a:xfrm>
        </p:spPr>
        <p:txBody>
          <a:bodyPr>
            <a:noAutofit/>
          </a:bodyPr>
          <a:lstStyle>
            <a:lvl1pPr marL="0" indent="0">
              <a:buNone/>
              <a:defRPr sz="4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标题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5" Type="http://schemas.openxmlformats.org/officeDocument/2006/relationships/theme" Target="../theme/theme10.xml"/><Relationship Id="rId4" Type="http://schemas.openxmlformats.org/officeDocument/2006/relationships/image" Target="../media/image4.png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Masters/_rels/slideMaster1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9.xml"/></Relationships>
</file>

<file path=ppt/slideMasters/_rels/slideMaster7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4" Type="http://schemas.openxmlformats.org/officeDocument/2006/relationships/theme" Target="../theme/theme8.xml"/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slideMasters/_rels/slideMaster9.xml.rels><?xml version="1.0" encoding="UTF-8" standalone="yes"?>
<Relationships xmlns="http://schemas.openxmlformats.org/package/2006/relationships"><Relationship Id="rId5" Type="http://schemas.openxmlformats.org/officeDocument/2006/relationships/theme" Target="../theme/theme9.xml"/><Relationship Id="rId4" Type="http://schemas.openxmlformats.org/officeDocument/2006/relationships/image" Target="../media/image4.png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A25A1-AB5B-43B1-83BB-D6BA627A5FC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5EAF8-B0E6-4733-AAEA-DA9F488BF4AD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3429001"/>
          </a:xfrm>
          <a:prstGeom prst="rect">
            <a:avLst/>
          </a:prstGeom>
          <a:solidFill>
            <a:srgbClr val="193F6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3">
            <a:alphaModFix amt="5000"/>
          </a:blip>
          <a:srcRect t="34559" r="41681"/>
          <a:stretch>
            <a:fillRect/>
          </a:stretch>
        </p:blipFill>
        <p:spPr>
          <a:xfrm>
            <a:off x="4544610" y="0"/>
            <a:ext cx="4599390" cy="60171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" y="3429000"/>
            <a:ext cx="9144000" cy="659754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5174" y="15165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96D6C2A-44B8-475E-A9D0-F495D5DD68F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6405AF-C1DE-46CB-A817-2063A44F42B7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765498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760721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3205" y="63414"/>
            <a:ext cx="7886700" cy="655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2436" y="101759"/>
            <a:ext cx="568002" cy="56800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3058" y="107075"/>
            <a:ext cx="568002" cy="564702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8317709" y="244249"/>
            <a:ext cx="0" cy="315346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5174" y="15165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96D6C2A-44B8-475E-A9D0-F495D5DD68F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6405AF-C1DE-46CB-A817-2063A44F42B7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765498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760721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3205" y="63414"/>
            <a:ext cx="7886700" cy="655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64990D0-6093-4CAD-A674-9A56044DF31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29449" y="647001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2E7B5AE-3D3F-44C1-BC8C-4382542C9D47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136525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136525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-1" y="6812281"/>
            <a:ext cx="9143999" cy="45719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Slide Number Placeholder 5"/>
          <p:cNvSpPr txBox="1"/>
          <p:nvPr userDrawn="1"/>
        </p:nvSpPr>
        <p:spPr>
          <a:xfrm>
            <a:off x="6972300" y="6545262"/>
            <a:ext cx="2057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C5EAF8-B0E6-4733-AAEA-DA9F488BF4A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5174" y="15165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96D6C2A-44B8-475E-A9D0-F495D5DD68F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6405AF-C1DE-46CB-A817-2063A44F42B7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765498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760721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3205" y="63414"/>
            <a:ext cx="7886700" cy="655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5174" y="15165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96D6C2A-44B8-475E-A9D0-F495D5DD68F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6405AF-C1DE-46CB-A817-2063A44F42B7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765498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760721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3205" y="63414"/>
            <a:ext cx="7886700" cy="655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5174" y="15165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96D6C2A-44B8-475E-A9D0-F495D5DD68F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6405AF-C1DE-46CB-A817-2063A44F42B7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765498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760721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3205" y="63414"/>
            <a:ext cx="7886700" cy="655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5174" y="15165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96D6C2A-44B8-475E-A9D0-F495D5DD68F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6405AF-C1DE-46CB-A817-2063A44F42B7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765498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760721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3205" y="63414"/>
            <a:ext cx="7886700" cy="655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5174" y="15165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96D6C2A-44B8-475E-A9D0-F495D5DD68F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6405AF-C1DE-46CB-A817-2063A44F42B7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765498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760721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3205" y="63414"/>
            <a:ext cx="7886700" cy="655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5174" y="15165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96D6C2A-44B8-475E-A9D0-F495D5DD68F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6405AF-C1DE-46CB-A817-2063A44F42B7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765498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760721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3205" y="63414"/>
            <a:ext cx="7886700" cy="655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662436" y="101759"/>
            <a:ext cx="568002" cy="56800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058" y="107075"/>
            <a:ext cx="568002" cy="564702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8317709" y="244249"/>
            <a:ext cx="0" cy="315346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5174" y="151652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96D6C2A-44B8-475E-A9D0-F495D5DD68F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E6405AF-C1DE-46CB-A817-2063A44F42B7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" y="0"/>
            <a:ext cx="9143999" cy="765498"/>
          </a:xfrm>
          <a:prstGeom prst="rect">
            <a:avLst/>
          </a:prstGeom>
          <a:solidFill>
            <a:srgbClr val="193F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760721"/>
            <a:ext cx="9143999" cy="76200"/>
          </a:xfrm>
          <a:prstGeom prst="rect">
            <a:avLst/>
          </a:prstGeom>
          <a:solidFill>
            <a:srgbClr val="4F9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" y="6582813"/>
            <a:ext cx="9143999" cy="27518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3205" y="63414"/>
            <a:ext cx="7886700" cy="655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62436" y="101759"/>
            <a:ext cx="568002" cy="56800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3058" y="107075"/>
            <a:ext cx="568002" cy="564702"/>
          </a:xfrm>
          <a:prstGeom prst="rect">
            <a:avLst/>
          </a:prstGeom>
        </p:spPr>
      </p:pic>
      <p:cxnSp>
        <p:nvCxnSpPr>
          <p:cNvPr id="18" name="直接连接符 17"/>
          <p:cNvCxnSpPr/>
          <p:nvPr userDrawn="1"/>
        </p:nvCxnSpPr>
        <p:spPr>
          <a:xfrm>
            <a:off x="8317709" y="244249"/>
            <a:ext cx="0" cy="315346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965531" y="4399054"/>
            <a:ext cx="7212938" cy="1255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840"/>
              </a:lnSpc>
            </a:pPr>
            <a:r>
              <a:rPr lang="en-US" altLang="zh-CN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EVOL Lab Forum</a:t>
            </a:r>
            <a:endParaRPr lang="en-US" altLang="zh-CN" sz="2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ts val="3840"/>
              </a:lnSpc>
            </a:pPr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多媒体认知学习交叉论坛第</a:t>
            </a:r>
            <a:r>
              <a:rPr lang="en-US" altLang="zh-CN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</a:t>
            </a:r>
            <a:endParaRPr lang="zh-CN" altLang="en-US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833567" y="805935"/>
            <a:ext cx="77724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b="1"/>
              <a:t>Research on Retrieval Augmented Generation &amp; Positive-incentive Noise</a:t>
            </a:r>
            <a:endParaRPr b="1" dirty="0"/>
          </a:p>
        </p:txBody>
      </p:sp>
      <p:sp>
        <p:nvSpPr>
          <p:cNvPr id="6" name="矩形 5"/>
          <p:cNvSpPr/>
          <p:nvPr/>
        </p:nvSpPr>
        <p:spPr>
          <a:xfrm>
            <a:off x="965531" y="3143568"/>
            <a:ext cx="7212938" cy="12554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840"/>
              </a:lnSpc>
            </a:pP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汇报人：何如玢       日期：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0" y="95250"/>
            <a:ext cx="9029700" cy="577850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发展应用：从文本到多模态；垂域</a:t>
            </a:r>
            <a:r>
              <a:rPr lang="en-US" altLang="zh-CN" sz="200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RAG</a:t>
            </a:r>
            <a:r>
              <a:rPr lang="zh-CN" altLang="en-US" sz="200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；</a:t>
            </a:r>
            <a:endParaRPr lang="zh-CN" altLang="en-US" sz="2000">
              <a:solidFill>
                <a:schemeClr val="bg1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43" name="灯片编号占位符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EAF8-B0E6-4733-AAEA-DA9F488BF4AD}" type="slidenum">
              <a:rPr lang="zh-CN" altLang="en-US" smtClean="0"/>
            </a:fld>
            <a:r>
              <a:rPr lang="en-US" altLang="zh-CN" dirty="0"/>
              <a:t>/</a:t>
            </a:r>
            <a:r>
              <a:rPr lang="en-US" altLang="zh-CN" dirty="0">
                <a:sym typeface="+mn-ea"/>
              </a:rPr>
              <a:t>20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437" y="1242746"/>
            <a:ext cx="7600735" cy="4372507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27453" y="5762179"/>
            <a:ext cx="88165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Zhao P, Zhang H, Yu Q, et al. Retrieval-augmented generation for ai-generated content: A survey[J]. arXiv preprint arXiv:2402.19473, 2024.</a:t>
            </a:r>
            <a:endParaRPr lang="en-US" altLang="zh-CN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0" y="95250"/>
            <a:ext cx="9029700" cy="577850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发展应用：从文本到多模态</a:t>
            </a:r>
            <a:endParaRPr lang="zh-CN" altLang="en-US" sz="2000">
              <a:solidFill>
                <a:schemeClr val="bg1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43" name="灯片编号占位符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EAF8-B0E6-4733-AAEA-DA9F488BF4AD}" type="slidenum">
              <a:rPr lang="zh-CN" altLang="en-US" smtClean="0"/>
            </a:fld>
            <a:r>
              <a:rPr lang="en-US" altLang="zh-CN" dirty="0"/>
              <a:t>/</a:t>
            </a:r>
            <a:r>
              <a:rPr lang="en-US" altLang="zh-CN" dirty="0">
                <a:sym typeface="+mn-ea"/>
              </a:rPr>
              <a:t>20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20477" y="5785609"/>
            <a:ext cx="89092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Lin W, Mei J, Chen J, et al. PreFLMR: Scaling Up Fine-Grained Late-Interaction Multi-modal Retrievers[J]. arXiv preprint arXiv:2402.08327, 2024.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7160" y="1018668"/>
            <a:ext cx="7395380" cy="476694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628650" y="1621052"/>
            <a:ext cx="7886700" cy="4148137"/>
          </a:xfrm>
        </p:spPr>
        <p:txBody>
          <a:bodyPr>
            <a:normAutofit fontScale="92500" lnSpcReduction="10000"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>
                <a:solidFill>
                  <a:srgbClr val="023B72"/>
                </a:solidFill>
                <a:latin typeface="+mn-ea"/>
                <a:ea typeface="+mn-ea"/>
              </a:rPr>
              <a:t>第一部分：检索增强生成</a:t>
            </a:r>
            <a:endParaRPr lang="en-US" altLang="zh-CN" sz="3200">
              <a:solidFill>
                <a:srgbClr val="023B72"/>
              </a:solidFill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800">
                <a:solidFill>
                  <a:schemeClr val="bg2">
                    <a:lumMod val="90000"/>
                  </a:schemeClr>
                </a:solidFill>
                <a:latin typeface="+mn-ea"/>
                <a:ea typeface="+mn-ea"/>
              </a:rPr>
              <a:t>背景</a:t>
            </a:r>
            <a:endParaRPr lang="en-US" altLang="zh-CN" sz="2800">
              <a:solidFill>
                <a:schemeClr val="bg2">
                  <a:lumMod val="90000"/>
                </a:schemeClr>
              </a:solidFill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800">
                <a:solidFill>
                  <a:schemeClr val="bg2">
                    <a:lumMod val="90000"/>
                  </a:schemeClr>
                </a:solidFill>
                <a:latin typeface="+mn-ea"/>
                <a:ea typeface="+mn-ea"/>
              </a:rPr>
              <a:t>介绍</a:t>
            </a:r>
            <a:endParaRPr lang="en-US" altLang="zh-CN" sz="2800">
              <a:solidFill>
                <a:schemeClr val="bg2">
                  <a:lumMod val="90000"/>
                </a:schemeClr>
              </a:solidFill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800">
                <a:solidFill>
                  <a:schemeClr val="bg2">
                    <a:lumMod val="90000"/>
                  </a:schemeClr>
                </a:solidFill>
                <a:latin typeface="+mn-ea"/>
                <a:ea typeface="+mn-ea"/>
              </a:rPr>
              <a:t>应用</a:t>
            </a:r>
            <a:endParaRPr lang="en-US" altLang="zh-CN" sz="2800">
              <a:solidFill>
                <a:schemeClr val="bg2">
                  <a:lumMod val="90000"/>
                </a:schemeClr>
              </a:solidFill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800">
                <a:solidFill>
                  <a:srgbClr val="023B72"/>
                </a:solidFill>
                <a:latin typeface="+mn-ea"/>
                <a:ea typeface="+mn-ea"/>
              </a:rPr>
              <a:t>graphRAG</a:t>
            </a:r>
            <a:endParaRPr lang="en-US" altLang="zh-CN" sz="2800">
              <a:solidFill>
                <a:srgbClr val="023B72"/>
              </a:solidFill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zh-CN" sz="2800">
              <a:solidFill>
                <a:schemeClr val="bg2">
                  <a:lumMod val="90000"/>
                </a:schemeClr>
              </a:solidFill>
              <a:latin typeface="+mn-ea"/>
              <a:ea typeface="+mn-ea"/>
            </a:endParaRPr>
          </a:p>
          <a:p>
            <a:pPr lvl="0"/>
            <a:r>
              <a:rPr lang="zh-CN" altLang="en-US" sz="3200">
                <a:solidFill>
                  <a:schemeClr val="bg2">
                    <a:lumMod val="90000"/>
                  </a:schemeClr>
                </a:solidFill>
                <a:latin typeface="+mn-ea"/>
                <a:ea typeface="+mn-ea"/>
              </a:rPr>
              <a:t>第二部分：正激励噪声在对比学习中的应用</a:t>
            </a:r>
            <a:endParaRPr lang="zh-CN" altLang="en-US" sz="3200" dirty="0">
              <a:solidFill>
                <a:schemeClr val="bg2">
                  <a:lumMod val="9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文本占位符 2"/>
          <p:cNvSpPr txBox="1"/>
          <p:nvPr/>
        </p:nvSpPr>
        <p:spPr>
          <a:xfrm>
            <a:off x="819830" y="716756"/>
            <a:ext cx="3163887" cy="798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48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8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EAF8-B0E6-4733-AAEA-DA9F488BF4AD}" type="slidenum">
              <a:rPr lang="zh-CN" altLang="en-US" smtClean="0"/>
            </a:fld>
            <a:r>
              <a:rPr lang="en-US" altLang="zh-CN" dirty="0"/>
              <a:t>/</a:t>
            </a:r>
            <a:r>
              <a:rPr lang="en-US" dirty="0"/>
              <a:t>20</a:t>
            </a:r>
            <a:endParaRPr lang="en-US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EAF8-B0E6-4733-AAEA-DA9F488BF4AD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242845" y="181747"/>
            <a:ext cx="2574496" cy="577850"/>
          </a:xfrm>
        </p:spPr>
        <p:txBody>
          <a:bodyPr/>
          <a:lstStyle/>
          <a:p>
            <a:r>
              <a:rPr lang="zh-CN" altLang="en-US" sz="2400"/>
              <a:t>存在问题</a:t>
            </a:r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123566" y="1281146"/>
            <a:ext cx="8340811" cy="3788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/>
              <a:t>检索质量(the quality of retrieval )：</a:t>
            </a:r>
            <a:endParaRPr lang="en-US" altLang="zh-CN" sz="2000" b="1"/>
          </a:p>
          <a:p>
            <a:pPr>
              <a:lnSpc>
                <a:spcPct val="150000"/>
              </a:lnSpc>
            </a:pPr>
            <a:r>
              <a:rPr lang="zh-CN" altLang="en-US"/>
              <a:t>检索到的内容并不总能与查询内容对齐(准确率低)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没有检索到所有的相关的内容(召回率低)</a:t>
            </a:r>
            <a:endParaRPr lang="en-US" altLang="zh-CN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/>
              <a:t>生成质量(the quality of response generation)</a:t>
            </a:r>
            <a:endParaRPr lang="en-US" altLang="zh-CN" sz="2000" b="1"/>
          </a:p>
          <a:p>
            <a:pPr>
              <a:lnSpc>
                <a:spcPct val="150000"/>
              </a:lnSpc>
            </a:pPr>
            <a:r>
              <a:rPr lang="zh-CN" altLang="en-US"/>
              <a:t>模型幻觉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不相关性</a:t>
            </a:r>
            <a:r>
              <a:rPr lang="zh-CN" altLang="en-US"/>
              <a:t>的回答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碎片化组合检索结果：失去逻辑性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0" y="95250"/>
            <a:ext cx="9029700" cy="577850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GraphRAG</a:t>
            </a:r>
            <a:endParaRPr lang="zh-CN" altLang="en-US" sz="2400">
              <a:solidFill>
                <a:schemeClr val="bg1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43" name="灯片编号占位符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EAF8-B0E6-4733-AAEA-DA9F488BF4AD}" type="slidenum">
              <a:rPr lang="zh-CN" altLang="en-US" smtClean="0"/>
            </a:fld>
            <a:r>
              <a:rPr lang="en-US" altLang="zh-CN" dirty="0"/>
              <a:t>/</a:t>
            </a:r>
            <a:r>
              <a:rPr lang="en-US" altLang="zh-CN" dirty="0">
                <a:sym typeface="+mn-ea"/>
              </a:rPr>
              <a:t>20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14300" y="5067934"/>
            <a:ext cx="898027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FF0000"/>
                </a:solidFill>
                <a:effectLst/>
                <a:latin typeface="PingFang SC"/>
              </a:rPr>
              <a:t>Graph</a:t>
            </a:r>
            <a:r>
              <a:rPr lang="en-US" altLang="zh-CN" b="0" i="0">
                <a:effectLst/>
                <a:latin typeface="PingFang SC"/>
              </a:rPr>
              <a:t>RAG </a:t>
            </a:r>
            <a:r>
              <a:rPr lang="zh-CN" altLang="en-US" b="0" i="0">
                <a:effectLst/>
                <a:latin typeface="PingFang SC"/>
              </a:rPr>
              <a:t>利用实体之间的结构信息以实现更精确和全面的检索，捕获关系知识并促进更准确、上下文感知的响应。</a:t>
            </a:r>
            <a:endParaRPr lang="en-US" altLang="zh-CN" b="0" i="0">
              <a:effectLst/>
              <a:latin typeface="PingFang SC"/>
            </a:endParaRPr>
          </a:p>
          <a:p>
            <a:pPr algn="just"/>
            <a:r>
              <a:rPr lang="zh-CN" altLang="en-US" b="0" i="0">
                <a:solidFill>
                  <a:srgbClr val="3F3F3F"/>
                </a:solidFill>
                <a:effectLst/>
                <a:latin typeface="Optima-Regular"/>
              </a:rPr>
              <a:t>预先整理出相关的关键信息，基于</a:t>
            </a:r>
            <a:r>
              <a:rPr lang="zh-CN" altLang="en-US" b="0" i="0">
                <a:solidFill>
                  <a:srgbClr val="FF0000"/>
                </a:solidFill>
                <a:effectLst/>
                <a:latin typeface="Optima-Regular"/>
              </a:rPr>
              <a:t>知识图谱（</a:t>
            </a:r>
            <a:r>
              <a:rPr lang="en-US" altLang="zh-CN" b="0" i="0">
                <a:solidFill>
                  <a:srgbClr val="FF0000"/>
                </a:solidFill>
                <a:effectLst/>
                <a:latin typeface="Optima-Regular"/>
              </a:rPr>
              <a:t>graph</a:t>
            </a:r>
            <a:r>
              <a:rPr lang="zh-CN" altLang="en-US" b="0" i="0">
                <a:solidFill>
                  <a:srgbClr val="FF0000"/>
                </a:solidFill>
                <a:effectLst/>
                <a:latin typeface="Optima-Regular"/>
              </a:rPr>
              <a:t>）</a:t>
            </a:r>
            <a:r>
              <a:rPr lang="zh-CN" altLang="en-US" b="0" i="0">
                <a:solidFill>
                  <a:srgbClr val="3F3F3F"/>
                </a:solidFill>
                <a:effectLst/>
                <a:latin typeface="Optima-Regular"/>
              </a:rPr>
              <a:t>获取的。</a:t>
            </a:r>
            <a:endParaRPr lang="en-US" altLang="zh-CN" b="0" i="0">
              <a:solidFill>
                <a:srgbClr val="3F3F3F"/>
              </a:solidFill>
              <a:effectLst/>
              <a:latin typeface="Optima-Regular"/>
            </a:endParaRPr>
          </a:p>
          <a:p>
            <a:pPr algn="just"/>
            <a:r>
              <a:rPr lang="zh-CN" altLang="en-US" b="0" i="0">
                <a:solidFill>
                  <a:srgbClr val="3F3F3F"/>
                </a:solidFill>
                <a:effectLst/>
                <a:latin typeface="Optima-Regular"/>
              </a:rPr>
              <a:t>对这个知识图进行了类似的聚类，然后将这些实体的信息合并在一起，再对这些合并后的信息进行整理。</a:t>
            </a:r>
            <a:endParaRPr lang="zh-CN" altLang="en-US" b="0" i="0">
              <a:solidFill>
                <a:srgbClr val="3F3F3F"/>
              </a:solidFill>
              <a:effectLst/>
              <a:latin typeface="Optima-Regular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45770"/>
            <a:ext cx="9144000" cy="424949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628650" y="1621052"/>
            <a:ext cx="7886700" cy="4148137"/>
          </a:xfrm>
        </p:spPr>
        <p:txBody>
          <a:bodyPr>
            <a:normAutofit fontScale="92500" lnSpcReduction="10000"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第一部分：检索增强生成</a:t>
            </a:r>
            <a:endParaRPr lang="en-US" altLang="zh-CN" sz="320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80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背景</a:t>
            </a:r>
            <a:endParaRPr lang="en-US" altLang="zh-CN" sz="280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80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介绍</a:t>
            </a:r>
            <a:endParaRPr lang="en-US" altLang="zh-CN" sz="280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80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应用</a:t>
            </a:r>
            <a:endParaRPr lang="en-US" altLang="zh-CN" sz="280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80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graphRAG</a:t>
            </a:r>
            <a:endParaRPr lang="en-US" altLang="zh-CN" sz="280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zh-CN" sz="2800">
              <a:solidFill>
                <a:schemeClr val="bg2">
                  <a:lumMod val="90000"/>
                </a:schemeClr>
              </a:solidFill>
              <a:latin typeface="+mn-ea"/>
              <a:ea typeface="+mn-ea"/>
            </a:endParaRPr>
          </a:p>
          <a:p>
            <a:pPr lvl="0"/>
            <a:r>
              <a:rPr lang="zh-CN" altLang="en-US" sz="3200">
                <a:solidFill>
                  <a:srgbClr val="023B72"/>
                </a:solidFill>
                <a:latin typeface="+mn-ea"/>
                <a:ea typeface="+mn-ea"/>
              </a:rPr>
              <a:t>第二部分：正激励噪声在对比学习中的应用</a:t>
            </a:r>
            <a:endParaRPr lang="zh-CN" altLang="en-US" sz="3200" dirty="0">
              <a:solidFill>
                <a:srgbClr val="023B72"/>
              </a:solidFill>
              <a:latin typeface="+mn-ea"/>
              <a:ea typeface="+mn-ea"/>
            </a:endParaRPr>
          </a:p>
        </p:txBody>
      </p:sp>
      <p:sp>
        <p:nvSpPr>
          <p:cNvPr id="6" name="文本占位符 2"/>
          <p:cNvSpPr txBox="1"/>
          <p:nvPr/>
        </p:nvSpPr>
        <p:spPr>
          <a:xfrm>
            <a:off x="819830" y="716756"/>
            <a:ext cx="3163887" cy="798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48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8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EAF8-B0E6-4733-AAEA-DA9F488BF4AD}" type="slidenum">
              <a:rPr lang="zh-CN" altLang="en-US" smtClean="0"/>
            </a:fld>
            <a:r>
              <a:rPr lang="en-US" altLang="zh-CN" dirty="0"/>
              <a:t>/</a:t>
            </a:r>
            <a:r>
              <a:rPr lang="en-US" dirty="0"/>
              <a:t>20</a:t>
            </a:r>
            <a:endParaRPr lang="en-US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279915" y="107607"/>
            <a:ext cx="6445250" cy="577850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/>
              <a:t>Pi-noise</a:t>
            </a:r>
            <a:r>
              <a:rPr lang="zh-CN" altLang="en-US" sz="2400"/>
              <a:t>和对比学习的结合</a:t>
            </a:r>
            <a:endParaRPr lang="zh-CN" altLang="en-US" sz="2400" dirty="0"/>
          </a:p>
        </p:txBody>
      </p:sp>
      <p:sp>
        <p:nvSpPr>
          <p:cNvPr id="43" name="灯片编号占位符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EAF8-B0E6-4733-AAEA-DA9F488BF4AD}" type="slidenum">
              <a:rPr lang="zh-CN" altLang="en-US" smtClean="0"/>
            </a:fld>
            <a:r>
              <a:rPr lang="en-US" altLang="zh-CN" dirty="0"/>
              <a:t>/20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804" y="1314594"/>
            <a:ext cx="8938896" cy="375614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79915" y="5699873"/>
            <a:ext cx="84439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Zhang H, Xu Y, Huang S, et al. Data Augmentation of Contrastive Learning is Estimating Positive-incentive Noise[J]. arXiv preprint arXiv:2408.09929, 2024.</a:t>
            </a:r>
            <a:endParaRPr lang="en-US" altLang="zh-CN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84002" y="132320"/>
            <a:ext cx="2057400" cy="577850"/>
          </a:xfrm>
        </p:spPr>
        <p:txBody>
          <a:bodyPr/>
          <a:lstStyle/>
          <a:p>
            <a:r>
              <a:rPr lang="zh-CN" altLang="en-US" sz="2800"/>
              <a:t>正激励噪声</a:t>
            </a:r>
            <a:endParaRPr lang="zh-CN" altLang="en-US" sz="2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6623" y="1515957"/>
            <a:ext cx="3850753" cy="993304"/>
          </a:xfrm>
          <a:prstGeom prst="rect">
            <a:avLst/>
          </a:prstGeom>
        </p:spPr>
      </p:pic>
      <p:sp>
        <p:nvSpPr>
          <p:cNvPr id="9" name="文本占位符 2"/>
          <p:cNvSpPr txBox="1"/>
          <p:nvPr/>
        </p:nvSpPr>
        <p:spPr>
          <a:xfrm>
            <a:off x="4674754" y="979679"/>
            <a:ext cx="2057400" cy="577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2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>
                <a:solidFill>
                  <a:srgbClr val="023B72"/>
                </a:solidFill>
              </a:rPr>
              <a:t>任务</a:t>
            </a:r>
            <a:endParaRPr lang="zh-CN" altLang="en-US" sz="2400">
              <a:solidFill>
                <a:srgbClr val="023B72"/>
              </a:solidFill>
            </a:endParaRPr>
          </a:p>
        </p:txBody>
      </p:sp>
      <p:sp>
        <p:nvSpPr>
          <p:cNvPr id="10" name="文本占位符 2"/>
          <p:cNvSpPr txBox="1"/>
          <p:nvPr/>
        </p:nvSpPr>
        <p:spPr>
          <a:xfrm>
            <a:off x="4371203" y="3009132"/>
            <a:ext cx="2057400" cy="577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2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>
                <a:solidFill>
                  <a:srgbClr val="FF0000"/>
                </a:solidFill>
              </a:rPr>
              <a:t>噪声</a:t>
            </a:r>
            <a:endParaRPr lang="zh-CN" altLang="en-US" sz="2400">
              <a:solidFill>
                <a:srgbClr val="FF0000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02" y="3530778"/>
            <a:ext cx="8959998" cy="993303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4934294" y="1785467"/>
            <a:ext cx="465609" cy="5623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586389" y="4067581"/>
            <a:ext cx="465609" cy="5623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占位符 2"/>
          <p:cNvSpPr txBox="1"/>
          <p:nvPr/>
        </p:nvSpPr>
        <p:spPr>
          <a:xfrm>
            <a:off x="1866270" y="4629556"/>
            <a:ext cx="6299669" cy="577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2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i="1">
                <a:solidFill>
                  <a:srgbClr val="070707"/>
                </a:solidFill>
              </a:rPr>
              <a:t>如何针对任务的条件熵进行建模？</a:t>
            </a:r>
            <a:endParaRPr lang="zh-CN" altLang="en-US" sz="2800" i="1">
              <a:solidFill>
                <a:srgbClr val="070707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4831492" y="1318689"/>
            <a:ext cx="134810" cy="503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4966302" y="2358913"/>
            <a:ext cx="99968" cy="4887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占位符 2"/>
          <p:cNvSpPr txBox="1"/>
          <p:nvPr/>
        </p:nvSpPr>
        <p:spPr>
          <a:xfrm>
            <a:off x="354445" y="1777700"/>
            <a:ext cx="2057400" cy="5778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2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>
                <a:solidFill>
                  <a:srgbClr val="070707"/>
                </a:solidFill>
              </a:rPr>
              <a:t>数学定义：</a:t>
            </a:r>
            <a:endParaRPr lang="zh-CN" altLang="en-US" sz="2800">
              <a:solidFill>
                <a:srgbClr val="070707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5782945"/>
            <a:ext cx="912304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/>
              <a:t>[1]. </a:t>
            </a:r>
            <a:r>
              <a:rPr lang="zh-CN" altLang="en-US" sz="1600"/>
              <a:t>X. Li, "Positive-Incentive Noise," in IEEE Transactions on Neural Networks and Learning Systems, vol. 35, no. 6, pp. 8708-8714, June 2024, doi: 10.1109/TNNLS.2022.3224577.</a:t>
            </a:r>
            <a:endParaRPr lang="zh-CN" altLang="en-US" sz="1600"/>
          </a:p>
        </p:txBody>
      </p:sp>
      <p:sp>
        <p:nvSpPr>
          <p:cNvPr id="4" name="文本框 3"/>
          <p:cNvSpPr txBox="1"/>
          <p:nvPr/>
        </p:nvSpPr>
        <p:spPr>
          <a:xfrm>
            <a:off x="8586470" y="353060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[1]</a:t>
            </a:r>
            <a:endParaRPr lang="en-US" altLang="zh-CN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840259"/>
            <a:ext cx="9144000" cy="5885421"/>
          </a:xfrm>
          <a:prstGeom prst="rect">
            <a:avLst/>
          </a:prstGeom>
          <a:solidFill>
            <a:srgbClr val="F9F9F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84001" y="132320"/>
            <a:ext cx="2843403" cy="577850"/>
          </a:xfrm>
        </p:spPr>
        <p:txBody>
          <a:bodyPr/>
          <a:lstStyle/>
          <a:p>
            <a:r>
              <a:rPr lang="zh-CN" altLang="en-US" sz="2800"/>
              <a:t>对比学习的转换</a:t>
            </a: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r="887" b="21326"/>
          <a:stretch>
            <a:fillRect/>
          </a:stretch>
        </p:blipFill>
        <p:spPr>
          <a:xfrm>
            <a:off x="-117100" y="2050007"/>
            <a:ext cx="5675967" cy="442313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rcRect t="46436" r="9860"/>
          <a:stretch>
            <a:fillRect/>
          </a:stretch>
        </p:blipFill>
        <p:spPr>
          <a:xfrm>
            <a:off x="1300805" y="1129597"/>
            <a:ext cx="6542390" cy="93875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475" y="3895145"/>
            <a:ext cx="3438525" cy="6286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rcRect t="-10436" r="31216"/>
          <a:stretch>
            <a:fillRect/>
          </a:stretch>
        </p:blipFill>
        <p:spPr>
          <a:xfrm>
            <a:off x="5732254" y="4793925"/>
            <a:ext cx="3314174" cy="78367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5875638" y="2747060"/>
            <a:ext cx="46337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i="0">
                <a:solidFill>
                  <a:srgbClr val="2A2B2E"/>
                </a:solidFill>
                <a:effectLst/>
                <a:latin typeface="PingFang SC"/>
              </a:rPr>
              <a:t>引入辅助随机变量</a:t>
            </a:r>
            <a:endParaRPr lang="zh-CN" altLang="en-US" sz="280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840259"/>
            <a:ext cx="9144000" cy="5885421"/>
          </a:xfrm>
          <a:prstGeom prst="rect">
            <a:avLst/>
          </a:prstGeom>
          <a:solidFill>
            <a:srgbClr val="F9F9F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84001" y="132320"/>
            <a:ext cx="2843403" cy="577850"/>
          </a:xfrm>
        </p:spPr>
        <p:txBody>
          <a:bodyPr/>
          <a:lstStyle/>
          <a:p>
            <a:r>
              <a:rPr lang="zh-CN" altLang="en-US" sz="2800"/>
              <a:t>注入</a:t>
            </a:r>
            <a:r>
              <a:rPr lang="en-US" altLang="zh-CN" sz="2800"/>
              <a:t>pi-noise</a:t>
            </a:r>
            <a:endParaRPr lang="zh-CN" altLang="en-US" sz="2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8841" y="1644222"/>
            <a:ext cx="7306318" cy="65607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4001" y="1121002"/>
            <a:ext cx="75142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i="0">
                <a:solidFill>
                  <a:srgbClr val="2A2B2E"/>
                </a:solidFill>
                <a:effectLst/>
                <a:latin typeface="PingFang SC"/>
              </a:rPr>
              <a:t>引入辅助随机变量，实现了对任务熵的建模</a:t>
            </a:r>
            <a:endParaRPr lang="zh-CN" altLang="en-US" sz="28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9" y="2448185"/>
            <a:ext cx="9009281" cy="372122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724691" y="6169410"/>
            <a:ext cx="176202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基于</a:t>
            </a:r>
            <a:r>
              <a:rPr lang="en-US" altLang="zh-CN" sz="16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SimCLR</a:t>
            </a:r>
            <a:r>
              <a:rPr lang="zh-CN" altLang="en-US" sz="16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框架</a:t>
            </a:r>
            <a:endParaRPr lang="zh-CN" altLang="en-US" sz="1600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17695" y="2961639"/>
            <a:ext cx="1737862" cy="221108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628650" y="1621052"/>
            <a:ext cx="7886700" cy="4148137"/>
          </a:xfrm>
        </p:spPr>
        <p:txBody>
          <a:bodyPr>
            <a:normAutofit fontScale="92500" lnSpcReduction="10000"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>
                <a:solidFill>
                  <a:srgbClr val="023B72"/>
                </a:solidFill>
                <a:latin typeface="+mn-ea"/>
                <a:ea typeface="+mn-ea"/>
              </a:rPr>
              <a:t>第一部分：检索增强生成</a:t>
            </a:r>
            <a:endParaRPr lang="en-US" altLang="zh-CN" sz="3200">
              <a:solidFill>
                <a:srgbClr val="023B72"/>
              </a:solidFill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800">
                <a:solidFill>
                  <a:srgbClr val="023B72"/>
                </a:solidFill>
                <a:latin typeface="+mn-ea"/>
                <a:ea typeface="+mn-ea"/>
              </a:rPr>
              <a:t>背景</a:t>
            </a:r>
            <a:endParaRPr lang="en-US" altLang="zh-CN" sz="2800">
              <a:solidFill>
                <a:srgbClr val="023B72"/>
              </a:solidFill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800">
                <a:solidFill>
                  <a:schemeClr val="bg2">
                    <a:lumMod val="90000"/>
                  </a:schemeClr>
                </a:solidFill>
                <a:latin typeface="+mn-ea"/>
                <a:ea typeface="+mn-ea"/>
              </a:rPr>
              <a:t>介绍</a:t>
            </a:r>
            <a:endParaRPr lang="en-US" altLang="zh-CN" sz="2800">
              <a:solidFill>
                <a:schemeClr val="bg2">
                  <a:lumMod val="90000"/>
                </a:schemeClr>
              </a:solidFill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800">
                <a:solidFill>
                  <a:schemeClr val="bg2">
                    <a:lumMod val="90000"/>
                  </a:schemeClr>
                </a:solidFill>
                <a:latin typeface="+mn-ea"/>
                <a:ea typeface="+mn-ea"/>
              </a:rPr>
              <a:t>应用</a:t>
            </a:r>
            <a:endParaRPr lang="en-US" altLang="zh-CN" sz="2800">
              <a:solidFill>
                <a:schemeClr val="bg2">
                  <a:lumMod val="90000"/>
                </a:schemeClr>
              </a:solidFill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800">
                <a:solidFill>
                  <a:schemeClr val="bg2">
                    <a:lumMod val="90000"/>
                  </a:schemeClr>
                </a:solidFill>
                <a:latin typeface="+mn-ea"/>
                <a:ea typeface="+mn-ea"/>
              </a:rPr>
              <a:t>graphRAG</a:t>
            </a:r>
            <a:endParaRPr lang="en-US" altLang="zh-CN" sz="2800">
              <a:solidFill>
                <a:schemeClr val="bg2">
                  <a:lumMod val="90000"/>
                </a:schemeClr>
              </a:solidFill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zh-CN" sz="2800">
              <a:solidFill>
                <a:schemeClr val="bg2">
                  <a:lumMod val="90000"/>
                </a:schemeClr>
              </a:solidFill>
              <a:latin typeface="+mn-ea"/>
              <a:ea typeface="+mn-ea"/>
            </a:endParaRPr>
          </a:p>
          <a:p>
            <a:pPr lvl="0"/>
            <a:r>
              <a:rPr lang="zh-CN" altLang="en-US" sz="3200">
                <a:solidFill>
                  <a:schemeClr val="bg2">
                    <a:lumMod val="90000"/>
                  </a:schemeClr>
                </a:solidFill>
                <a:latin typeface="+mn-ea"/>
                <a:ea typeface="+mn-ea"/>
              </a:rPr>
              <a:t>第二部分：正激励噪声在对比学习中的应用</a:t>
            </a:r>
            <a:endParaRPr lang="zh-CN" altLang="en-US" sz="3200" dirty="0">
              <a:solidFill>
                <a:schemeClr val="bg2">
                  <a:lumMod val="9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文本占位符 2"/>
          <p:cNvSpPr txBox="1"/>
          <p:nvPr/>
        </p:nvSpPr>
        <p:spPr>
          <a:xfrm>
            <a:off x="819830" y="716756"/>
            <a:ext cx="3163887" cy="798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48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8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EAF8-B0E6-4733-AAEA-DA9F488BF4AD}" type="slidenum">
              <a:rPr lang="zh-CN" altLang="en-US" smtClean="0"/>
            </a:fld>
            <a:r>
              <a:rPr lang="en-US" altLang="zh-CN" dirty="0"/>
              <a:t>/</a:t>
            </a:r>
            <a:r>
              <a:rPr lang="en-US" dirty="0"/>
              <a:t>20</a:t>
            </a:r>
            <a:endParaRPr lang="en-US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840259"/>
            <a:ext cx="9144000" cy="5885421"/>
          </a:xfrm>
          <a:prstGeom prst="rect">
            <a:avLst/>
          </a:prstGeom>
          <a:solidFill>
            <a:srgbClr val="F9F9F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184001" y="132320"/>
            <a:ext cx="2843403" cy="577850"/>
          </a:xfrm>
        </p:spPr>
        <p:txBody>
          <a:bodyPr/>
          <a:lstStyle/>
          <a:p>
            <a:r>
              <a:rPr lang="zh-CN" altLang="en-US" sz="2800"/>
              <a:t>实验效果</a:t>
            </a: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90" y="985192"/>
            <a:ext cx="9144000" cy="503254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0" y="95250"/>
            <a:ext cx="9029700" cy="577850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400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第一部分：检索增强生成</a:t>
            </a:r>
            <a:endParaRPr lang="zh-CN" altLang="en-US" sz="4000">
              <a:solidFill>
                <a:schemeClr val="bg1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43" name="灯片编号占位符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EAF8-B0E6-4733-AAEA-DA9F488BF4AD}" type="slidenum">
              <a:rPr lang="zh-CN" altLang="en-US" smtClean="0"/>
            </a:fld>
            <a:r>
              <a:rPr lang="en-US" altLang="zh-CN" dirty="0"/>
              <a:t>/</a:t>
            </a:r>
            <a:r>
              <a:rPr lang="en-US" altLang="zh-CN" dirty="0">
                <a:sym typeface="+mn-ea"/>
              </a:rPr>
              <a:t>20</a:t>
            </a:r>
            <a:endParaRPr lang="zh-CN" altLang="en-US" dirty="0"/>
          </a:p>
        </p:txBody>
      </p:sp>
      <p:grpSp>
        <p:nvGrpSpPr>
          <p:cNvPr id="96" name="组合 28"/>
          <p:cNvGrpSpPr/>
          <p:nvPr/>
        </p:nvGrpSpPr>
        <p:grpSpPr bwMode="auto">
          <a:xfrm>
            <a:off x="114300" y="1313139"/>
            <a:ext cx="8693149" cy="546949"/>
            <a:chOff x="241300" y="1176363"/>
            <a:chExt cx="8693488" cy="546930"/>
          </a:xfrm>
        </p:grpSpPr>
        <p:cxnSp>
          <p:nvCxnSpPr>
            <p:cNvPr id="98" name="直接连接符 97"/>
            <p:cNvCxnSpPr/>
            <p:nvPr/>
          </p:nvCxnSpPr>
          <p:spPr>
            <a:xfrm>
              <a:off x="241300" y="1701808"/>
              <a:ext cx="8693488" cy="21485"/>
            </a:xfrm>
            <a:prstGeom prst="line">
              <a:avLst/>
            </a:prstGeom>
            <a:ln w="38100">
              <a:solidFill>
                <a:srgbClr val="0070C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9" name="Picture 47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356" y="1176363"/>
              <a:ext cx="381220" cy="452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文本框 6"/>
          <p:cNvSpPr txBox="1"/>
          <p:nvPr/>
        </p:nvSpPr>
        <p:spPr>
          <a:xfrm>
            <a:off x="794310" y="1277755"/>
            <a:ext cx="69657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/>
              <a:t>大模型挑战</a:t>
            </a:r>
            <a:endParaRPr lang="zh-CN" altLang="en-US" sz="2800"/>
          </a:p>
        </p:txBody>
      </p:sp>
      <p:sp>
        <p:nvSpPr>
          <p:cNvPr id="12" name="文本框 11"/>
          <p:cNvSpPr txBox="1"/>
          <p:nvPr/>
        </p:nvSpPr>
        <p:spPr>
          <a:xfrm>
            <a:off x="114300" y="2109065"/>
            <a:ext cx="8482913" cy="4106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tx1">
                    <a:lumMod val="75000"/>
                  </a:schemeClr>
                </a:solidFill>
              </a:rPr>
              <a:t>知识更新问题:</a:t>
            </a:r>
            <a:endParaRPr lang="en-US" altLang="zh-CN" sz="2400" b="1">
              <a:solidFill>
                <a:schemeClr val="tx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</a:rPr>
              <a:t>模型在训练后难以获得最新知识。</a:t>
            </a:r>
            <a:endParaRPr lang="en-US" altLang="zh-CN" sz="2000">
              <a:solidFill>
                <a:schemeClr val="tx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tx1">
                    <a:lumMod val="75000"/>
                  </a:schemeClr>
                </a:solidFill>
              </a:rPr>
              <a:t>幻觉问题:</a:t>
            </a:r>
            <a:endParaRPr lang="en-US" altLang="zh-CN" sz="2400" b="1">
              <a:solidFill>
                <a:schemeClr val="tx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</a:rPr>
              <a:t>模型可能生成虚假的信息，尤其是在缺乏准确数据的领域。</a:t>
            </a:r>
            <a:endParaRPr lang="en-US" altLang="zh-CN" sz="2000">
              <a:solidFill>
                <a:schemeClr val="tx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tx1">
                    <a:lumMod val="75000"/>
                  </a:schemeClr>
                </a:solidFill>
              </a:rPr>
              <a:t>领域专业性限制:</a:t>
            </a:r>
            <a:endParaRPr lang="en-US" altLang="zh-CN" sz="2400" b="1">
              <a:solidFill>
                <a:schemeClr val="tx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</a:rPr>
              <a:t>泛化模型难以深入具体专业或细分领域。</a:t>
            </a:r>
            <a:endParaRPr lang="en-US" altLang="zh-CN" sz="2000">
              <a:solidFill>
                <a:schemeClr val="tx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tx1">
                    <a:lumMod val="75000"/>
                  </a:schemeClr>
                </a:solidFill>
              </a:rPr>
              <a:t>伦理与偏见:</a:t>
            </a:r>
            <a:endParaRPr lang="en-US" altLang="zh-CN" sz="2400" b="1">
              <a:solidFill>
                <a:schemeClr val="tx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>
                    <a:lumMod val="75000"/>
                  </a:schemeClr>
                </a:solidFill>
              </a:rPr>
              <a:t>模型可能无意中放大数据中的偏见和不当内容。</a:t>
            </a:r>
            <a:endParaRPr lang="zh-CN" altLang="en-US" sz="200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628650" y="1621052"/>
            <a:ext cx="7886700" cy="4148137"/>
          </a:xfrm>
        </p:spPr>
        <p:txBody>
          <a:bodyPr>
            <a:normAutofit fontScale="92500" lnSpcReduction="10000"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>
                <a:solidFill>
                  <a:srgbClr val="023B72"/>
                </a:solidFill>
                <a:latin typeface="+mn-ea"/>
                <a:ea typeface="+mn-ea"/>
              </a:rPr>
              <a:t>第一部分：检索增强生成</a:t>
            </a:r>
            <a:endParaRPr lang="en-US" altLang="zh-CN" sz="3200">
              <a:solidFill>
                <a:srgbClr val="023B72"/>
              </a:solidFill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800">
                <a:solidFill>
                  <a:schemeClr val="bg2">
                    <a:lumMod val="90000"/>
                  </a:schemeClr>
                </a:solidFill>
                <a:latin typeface="+mn-ea"/>
                <a:ea typeface="+mn-ea"/>
              </a:rPr>
              <a:t>背景</a:t>
            </a:r>
            <a:endParaRPr lang="en-US" altLang="zh-CN" sz="2800">
              <a:solidFill>
                <a:schemeClr val="bg2">
                  <a:lumMod val="90000"/>
                </a:schemeClr>
              </a:solidFill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800">
                <a:solidFill>
                  <a:srgbClr val="023B72"/>
                </a:solidFill>
                <a:latin typeface="+mn-ea"/>
                <a:ea typeface="+mn-ea"/>
              </a:rPr>
              <a:t>介绍</a:t>
            </a:r>
            <a:endParaRPr lang="en-US" altLang="zh-CN" sz="2800">
              <a:solidFill>
                <a:srgbClr val="023B72"/>
              </a:solidFill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800">
                <a:solidFill>
                  <a:schemeClr val="bg2">
                    <a:lumMod val="90000"/>
                  </a:schemeClr>
                </a:solidFill>
                <a:latin typeface="+mn-ea"/>
                <a:ea typeface="+mn-ea"/>
              </a:rPr>
              <a:t>应用</a:t>
            </a:r>
            <a:endParaRPr lang="en-US" altLang="zh-CN" sz="2800">
              <a:solidFill>
                <a:schemeClr val="bg2">
                  <a:lumMod val="90000"/>
                </a:schemeClr>
              </a:solidFill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800">
                <a:solidFill>
                  <a:schemeClr val="bg2">
                    <a:lumMod val="90000"/>
                  </a:schemeClr>
                </a:solidFill>
                <a:latin typeface="+mn-ea"/>
                <a:ea typeface="+mn-ea"/>
              </a:rPr>
              <a:t>graphRAG</a:t>
            </a:r>
            <a:endParaRPr lang="en-US" altLang="zh-CN" sz="2800">
              <a:solidFill>
                <a:schemeClr val="bg2">
                  <a:lumMod val="90000"/>
                </a:schemeClr>
              </a:solidFill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zh-CN" sz="2800">
              <a:solidFill>
                <a:schemeClr val="bg2">
                  <a:lumMod val="90000"/>
                </a:schemeClr>
              </a:solidFill>
              <a:latin typeface="+mn-ea"/>
              <a:ea typeface="+mn-ea"/>
            </a:endParaRPr>
          </a:p>
          <a:p>
            <a:pPr lvl="0"/>
            <a:r>
              <a:rPr lang="zh-CN" altLang="en-US" sz="3200">
                <a:solidFill>
                  <a:schemeClr val="bg2">
                    <a:lumMod val="90000"/>
                  </a:schemeClr>
                </a:solidFill>
                <a:latin typeface="+mn-ea"/>
                <a:ea typeface="+mn-ea"/>
              </a:rPr>
              <a:t>第二部分：正激励噪声在对比学习中的应用</a:t>
            </a:r>
            <a:endParaRPr lang="zh-CN" altLang="en-US" sz="3200" dirty="0">
              <a:solidFill>
                <a:schemeClr val="bg2">
                  <a:lumMod val="9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文本占位符 2"/>
          <p:cNvSpPr txBox="1"/>
          <p:nvPr/>
        </p:nvSpPr>
        <p:spPr>
          <a:xfrm>
            <a:off x="819830" y="716756"/>
            <a:ext cx="3163887" cy="798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48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8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EAF8-B0E6-4733-AAEA-DA9F488BF4AD}" type="slidenum">
              <a:rPr lang="zh-CN" altLang="en-US" smtClean="0"/>
            </a:fld>
            <a:r>
              <a:rPr lang="en-US" altLang="zh-CN" dirty="0"/>
              <a:t>/</a:t>
            </a:r>
            <a:r>
              <a:rPr lang="en-US" dirty="0"/>
              <a:t>20</a:t>
            </a:r>
            <a:endParaRPr 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8655" y="840260"/>
            <a:ext cx="8466689" cy="4912518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12962" y="5839275"/>
            <a:ext cx="86620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Gao Y, Xiong Y, Gao X, et al. Retrieval-augmented generation for large language models: A survey[J]. arXiv preprint arXiv:2312.10997, 2023.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72005" y="24301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RAG</a:t>
            </a:r>
            <a:r>
              <a:rPr lang="zh-CN" altLang="en-US">
                <a:solidFill>
                  <a:schemeClr val="bg1"/>
                </a:solidFill>
              </a:rPr>
              <a:t>、微调、提示工程的适用场景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EAF8-B0E6-4733-AAEA-DA9F488BF4AD}" type="slidenum">
              <a:rPr lang="zh-CN" altLang="en-US" smtClean="0"/>
            </a:fld>
            <a:r>
              <a:rPr lang="en-US" altLang="zh-CN" dirty="0"/>
              <a:t>/</a:t>
            </a:r>
            <a:r>
              <a:rPr lang="en-US" dirty="0"/>
              <a:t>20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359577"/>
            <a:ext cx="9144000" cy="52216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2400"/>
              <a:t>检索增强生成</a:t>
            </a:r>
            <a:r>
              <a:rPr lang="en-US" altLang="zh-CN" sz="2400"/>
              <a:t>RAG (</a:t>
            </a:r>
            <a:r>
              <a:rPr lang="en-US" altLang="zh-CN" sz="2400" b="1"/>
              <a:t>Retrieval </a:t>
            </a:r>
            <a:r>
              <a:rPr lang="en-US" altLang="zh-CN" sz="2400"/>
              <a:t>Augmented </a:t>
            </a:r>
            <a:r>
              <a:rPr lang="en-US" altLang="zh-CN" sz="2400" b="1"/>
              <a:t>Generation</a:t>
            </a:r>
            <a:r>
              <a:rPr lang="en-US" altLang="zh-CN" sz="2400"/>
              <a:t> )</a:t>
            </a:r>
            <a:endParaRPr lang="en-US" altLang="zh-CN" sz="2400"/>
          </a:p>
          <a:p>
            <a:pPr marL="0" indent="0">
              <a:lnSpc>
                <a:spcPct val="100000"/>
              </a:lnSpc>
              <a:buNone/>
            </a:pPr>
            <a:endParaRPr lang="en-US" altLang="zh-CN" sz="24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430016"/>
            <a:ext cx="9144000" cy="399796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59492" y="5544320"/>
            <a:ext cx="86250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首次提出</a:t>
            </a:r>
            <a:r>
              <a:rPr lang="en-US" altLang="zh-CN"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altLang="zh-CN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CN" sz="1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/>
              <a:t>2020</a:t>
            </a:r>
            <a:r>
              <a:rPr lang="zh-CN" altLang="en-US" sz="1800"/>
              <a:t>年，</a:t>
            </a:r>
            <a:r>
              <a:rPr lang="en-US" altLang="zh-CN" sz="1800"/>
              <a:t>FacebookAlResearch(FAIR)</a:t>
            </a:r>
            <a:r>
              <a:rPr lang="zh-CN" altLang="en-US" sz="1800"/>
              <a:t>团队</a:t>
            </a:r>
            <a:r>
              <a:rPr lang="en-US" altLang="zh-CN" sz="1800"/>
              <a:t>《Retrieval-Augmented Generation for Knowledge-Intensive NLP Tasks 》NeurlPS2020</a:t>
            </a:r>
            <a:endParaRPr lang="en-US" altLang="zh-CN" sz="1800"/>
          </a:p>
        </p:txBody>
      </p:sp>
      <p:sp>
        <p:nvSpPr>
          <p:cNvPr id="12" name="文本框 11"/>
          <p:cNvSpPr txBox="1"/>
          <p:nvPr/>
        </p:nvSpPr>
        <p:spPr>
          <a:xfrm>
            <a:off x="0" y="946911"/>
            <a:ext cx="9242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结合了检索(Retrieval)和生成(Generation)两个方面来改善文本生成任务的性能。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0" y="95250"/>
            <a:ext cx="9029700" cy="577850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>
                <a:solidFill>
                  <a:schemeClr val="bg1"/>
                </a:solidFill>
                <a:latin typeface="+mn-ea"/>
                <a:ea typeface="+mn-ea"/>
                <a:sym typeface="+mn-ea"/>
              </a:rPr>
              <a:t>基本流程</a:t>
            </a:r>
            <a:endParaRPr lang="zh-CN" altLang="en-US" sz="2400">
              <a:solidFill>
                <a:schemeClr val="bg1"/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43" name="灯片编号占位符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EAF8-B0E6-4733-AAEA-DA9F488BF4AD}" type="slidenum">
              <a:rPr lang="zh-CN" altLang="en-US" smtClean="0"/>
            </a:fld>
            <a:r>
              <a:rPr lang="en-US" altLang="zh-CN" dirty="0"/>
              <a:t>/</a:t>
            </a:r>
            <a:r>
              <a:rPr lang="en-US" altLang="zh-CN" dirty="0">
                <a:sym typeface="+mn-ea"/>
              </a:rPr>
              <a:t>20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7864" y="673100"/>
            <a:ext cx="7007826" cy="408021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53313" y="4794246"/>
            <a:ext cx="8637373" cy="1710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0" i="0">
                <a:solidFill>
                  <a:srgbClr val="000000"/>
                </a:solidFill>
                <a:effectLst/>
                <a:latin typeface="Optima"/>
              </a:rPr>
              <a:t>1)</a:t>
            </a:r>
            <a:r>
              <a:rPr lang="zh-CN" altLang="en-US" b="0" i="0">
                <a:solidFill>
                  <a:srgbClr val="000000"/>
                </a:solidFill>
                <a:effectLst/>
                <a:latin typeface="Optima"/>
              </a:rPr>
              <a:t>索引（</a:t>
            </a:r>
            <a:r>
              <a:rPr lang="en-US" altLang="zh-CN" b="0" i="0">
                <a:solidFill>
                  <a:srgbClr val="000000"/>
                </a:solidFill>
                <a:effectLst/>
                <a:latin typeface="Optima"/>
              </a:rPr>
              <a:t>indexing</a:t>
            </a:r>
            <a:r>
              <a:rPr lang="zh-CN" altLang="en-US" b="0" i="0">
                <a:solidFill>
                  <a:srgbClr val="000000"/>
                </a:solidFill>
                <a:effectLst/>
                <a:latin typeface="Optima"/>
              </a:rPr>
              <a:t>）</a:t>
            </a:r>
            <a:r>
              <a:rPr lang="zh-CN" altLang="en-US">
                <a:solidFill>
                  <a:srgbClr val="000000"/>
                </a:solidFill>
                <a:latin typeface="Optima"/>
              </a:rPr>
              <a:t>：</a:t>
            </a:r>
            <a:r>
              <a:rPr lang="zh-CN" altLang="en-US" b="0" i="0">
                <a:solidFill>
                  <a:srgbClr val="000000"/>
                </a:solidFill>
                <a:effectLst/>
                <a:latin typeface="Optima"/>
              </a:rPr>
              <a:t>文档被分割成块（</a:t>
            </a:r>
            <a:r>
              <a:rPr lang="en-US" altLang="zh-CN" b="0" i="0">
                <a:solidFill>
                  <a:srgbClr val="000000"/>
                </a:solidFill>
                <a:effectLst/>
                <a:latin typeface="Optima"/>
              </a:rPr>
              <a:t>chunk</a:t>
            </a:r>
            <a:r>
              <a:rPr lang="zh-CN" altLang="en-US" b="0" i="0">
                <a:solidFill>
                  <a:srgbClr val="000000"/>
                </a:solidFill>
                <a:effectLst/>
                <a:latin typeface="Optima"/>
              </a:rPr>
              <a:t>），编码成向量（</a:t>
            </a:r>
            <a:r>
              <a:rPr lang="en-US" altLang="zh-CN" b="0" i="0">
                <a:solidFill>
                  <a:srgbClr val="000000"/>
                </a:solidFill>
                <a:effectLst/>
                <a:latin typeface="Optima"/>
              </a:rPr>
              <a:t>embedding</a:t>
            </a:r>
            <a:r>
              <a:rPr lang="zh-CN" altLang="en-US" b="0" i="0">
                <a:solidFill>
                  <a:srgbClr val="000000"/>
                </a:solidFill>
                <a:effectLst/>
                <a:latin typeface="Optima"/>
              </a:rPr>
              <a:t>），并存储在向量数据库中。</a:t>
            </a:r>
            <a:endParaRPr lang="zh-CN" altLang="en-US" b="0" i="0">
              <a:solidFill>
                <a:srgbClr val="000000"/>
              </a:solidFill>
              <a:effectLst/>
              <a:latin typeface="Optima"/>
            </a:endParaRPr>
          </a:p>
          <a:p>
            <a:pPr algn="l">
              <a:lnSpc>
                <a:spcPct val="150000"/>
              </a:lnSpc>
            </a:pPr>
            <a:r>
              <a:rPr lang="en-US" altLang="zh-CN" b="0" i="0">
                <a:solidFill>
                  <a:srgbClr val="000000"/>
                </a:solidFill>
                <a:effectLst/>
                <a:latin typeface="Optima"/>
              </a:rPr>
              <a:t>2)</a:t>
            </a:r>
            <a:r>
              <a:rPr lang="zh-CN" altLang="en-US" b="0" i="0">
                <a:solidFill>
                  <a:srgbClr val="000000"/>
                </a:solidFill>
                <a:effectLst/>
                <a:latin typeface="Optima"/>
              </a:rPr>
              <a:t>检索（</a:t>
            </a:r>
            <a:r>
              <a:rPr lang="en-US" altLang="zh-CN" b="0" i="0">
                <a:solidFill>
                  <a:srgbClr val="000000"/>
                </a:solidFill>
                <a:effectLst/>
                <a:latin typeface="Optima"/>
              </a:rPr>
              <a:t>retrieval</a:t>
            </a:r>
            <a:r>
              <a:rPr lang="zh-CN" altLang="en-US" b="0" i="0">
                <a:solidFill>
                  <a:srgbClr val="000000"/>
                </a:solidFill>
                <a:effectLst/>
                <a:latin typeface="Optima"/>
              </a:rPr>
              <a:t>）</a:t>
            </a:r>
            <a:r>
              <a:rPr lang="zh-CN" altLang="en-US">
                <a:solidFill>
                  <a:srgbClr val="000000"/>
                </a:solidFill>
                <a:latin typeface="Optima"/>
              </a:rPr>
              <a:t>：</a:t>
            </a:r>
            <a:r>
              <a:rPr lang="zh-CN" altLang="en-US" b="0" i="0">
                <a:solidFill>
                  <a:srgbClr val="000000"/>
                </a:solidFill>
                <a:effectLst/>
                <a:latin typeface="Optima"/>
              </a:rPr>
              <a:t>根据语义相似性检索与问题最相关的前</a:t>
            </a:r>
            <a:r>
              <a:rPr lang="en-US" altLang="zh-CN" b="0" i="0">
                <a:solidFill>
                  <a:srgbClr val="000000"/>
                </a:solidFill>
                <a:effectLst/>
                <a:latin typeface="Optima"/>
              </a:rPr>
              <a:t>k</a:t>
            </a:r>
            <a:r>
              <a:rPr lang="zh-CN" altLang="en-US" b="0" i="0">
                <a:solidFill>
                  <a:srgbClr val="000000"/>
                </a:solidFill>
                <a:effectLst/>
                <a:latin typeface="Optima"/>
              </a:rPr>
              <a:t>个块。</a:t>
            </a:r>
            <a:endParaRPr lang="zh-CN" altLang="en-US" b="0" i="0">
              <a:solidFill>
                <a:srgbClr val="000000"/>
              </a:solidFill>
              <a:effectLst/>
              <a:latin typeface="Optima"/>
            </a:endParaRPr>
          </a:p>
          <a:p>
            <a:pPr algn="l">
              <a:lnSpc>
                <a:spcPct val="150000"/>
              </a:lnSpc>
            </a:pPr>
            <a:r>
              <a:rPr lang="en-US" altLang="zh-CN" b="0" i="0">
                <a:solidFill>
                  <a:srgbClr val="000000"/>
                </a:solidFill>
                <a:effectLst/>
                <a:latin typeface="Optima"/>
              </a:rPr>
              <a:t>3)</a:t>
            </a:r>
            <a:r>
              <a:rPr lang="zh-CN" altLang="en-US" b="0" i="0">
                <a:solidFill>
                  <a:srgbClr val="000000"/>
                </a:solidFill>
                <a:effectLst/>
                <a:latin typeface="Optima"/>
              </a:rPr>
              <a:t>生成（</a:t>
            </a:r>
            <a:r>
              <a:rPr lang="en-US" altLang="zh-CN" b="0" i="0">
                <a:solidFill>
                  <a:srgbClr val="000000"/>
                </a:solidFill>
                <a:effectLst/>
                <a:latin typeface="Optima"/>
              </a:rPr>
              <a:t>generation</a:t>
            </a:r>
            <a:r>
              <a:rPr lang="zh-CN" altLang="en-US" b="0" i="0">
                <a:solidFill>
                  <a:srgbClr val="000000"/>
                </a:solidFill>
                <a:effectLst/>
                <a:latin typeface="Optima"/>
              </a:rPr>
              <a:t>）</a:t>
            </a:r>
            <a:r>
              <a:rPr lang="zh-CN" altLang="en-US">
                <a:solidFill>
                  <a:srgbClr val="000000"/>
                </a:solidFill>
                <a:latin typeface="Optima"/>
              </a:rPr>
              <a:t>：</a:t>
            </a:r>
            <a:r>
              <a:rPr lang="zh-CN" altLang="en-US" b="0" i="0">
                <a:solidFill>
                  <a:srgbClr val="000000"/>
                </a:solidFill>
                <a:effectLst/>
                <a:latin typeface="Optima"/>
              </a:rPr>
              <a:t>将原始问题和检索到的块一起输入到</a:t>
            </a:r>
            <a:r>
              <a:rPr lang="en-US" altLang="zh-CN" b="0" i="0">
                <a:solidFill>
                  <a:srgbClr val="000000"/>
                </a:solidFill>
                <a:effectLst/>
                <a:latin typeface="Optima"/>
              </a:rPr>
              <a:t>LLM</a:t>
            </a:r>
            <a:r>
              <a:rPr lang="zh-CN" altLang="en-US" b="0" i="0">
                <a:solidFill>
                  <a:srgbClr val="000000"/>
                </a:solidFill>
                <a:effectLst/>
                <a:latin typeface="Optima"/>
              </a:rPr>
              <a:t>中以生成最终答案。</a:t>
            </a:r>
            <a:endParaRPr lang="zh-CN" altLang="en-US" b="0" i="0">
              <a:solidFill>
                <a:srgbClr val="000000"/>
              </a:solidFill>
              <a:effectLst/>
              <a:latin typeface="Optima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灯片编号占位符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EAF8-B0E6-4733-AAEA-DA9F488BF4AD}" type="slidenum">
              <a:rPr lang="zh-CN" altLang="en-US" smtClean="0"/>
            </a:fld>
            <a:r>
              <a:rPr lang="en-US" altLang="zh-CN" dirty="0"/>
              <a:t>/</a:t>
            </a:r>
            <a:r>
              <a:rPr lang="en-US" altLang="zh-CN" dirty="0">
                <a:sym typeface="+mn-ea"/>
              </a:rPr>
              <a:t>20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05" y="915430"/>
            <a:ext cx="8762004" cy="5497728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72005" y="243014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</a:rPr>
              <a:t>RAG</a:t>
            </a:r>
            <a:r>
              <a:rPr lang="zh-CN" altLang="en-US" sz="2400">
                <a:solidFill>
                  <a:schemeClr val="bg1"/>
                </a:solidFill>
              </a:rPr>
              <a:t>生态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628650" y="1621052"/>
            <a:ext cx="7886700" cy="4148137"/>
          </a:xfrm>
        </p:spPr>
        <p:txBody>
          <a:bodyPr>
            <a:normAutofit fontScale="92500" lnSpcReduction="10000"/>
          </a:bodyPr>
          <a:lstStyle/>
          <a:p>
            <a:pPr lvl="0">
              <a:lnSpc>
                <a:spcPct val="150000"/>
              </a:lnSpc>
            </a:pPr>
            <a:r>
              <a:rPr lang="zh-CN" altLang="en-US" sz="3200">
                <a:solidFill>
                  <a:srgbClr val="023B72"/>
                </a:solidFill>
                <a:latin typeface="+mn-ea"/>
                <a:ea typeface="+mn-ea"/>
              </a:rPr>
              <a:t>第一部分：检索增强生成</a:t>
            </a:r>
            <a:endParaRPr lang="en-US" altLang="zh-CN" sz="3200">
              <a:solidFill>
                <a:srgbClr val="023B72"/>
              </a:solidFill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800">
                <a:solidFill>
                  <a:schemeClr val="bg2">
                    <a:lumMod val="90000"/>
                  </a:schemeClr>
                </a:solidFill>
                <a:latin typeface="+mn-ea"/>
                <a:ea typeface="+mn-ea"/>
              </a:rPr>
              <a:t>背景</a:t>
            </a:r>
            <a:endParaRPr lang="en-US" altLang="zh-CN" sz="2800">
              <a:solidFill>
                <a:schemeClr val="bg2">
                  <a:lumMod val="90000"/>
                </a:schemeClr>
              </a:solidFill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800">
                <a:solidFill>
                  <a:schemeClr val="bg2">
                    <a:lumMod val="90000"/>
                  </a:schemeClr>
                </a:solidFill>
                <a:latin typeface="+mn-ea"/>
                <a:ea typeface="+mn-ea"/>
              </a:rPr>
              <a:t>介绍</a:t>
            </a:r>
            <a:endParaRPr lang="en-US" altLang="zh-CN" sz="2800">
              <a:solidFill>
                <a:schemeClr val="bg2">
                  <a:lumMod val="90000"/>
                </a:schemeClr>
              </a:solidFill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800">
                <a:solidFill>
                  <a:srgbClr val="023B72"/>
                </a:solidFill>
                <a:latin typeface="+mn-ea"/>
                <a:ea typeface="+mn-ea"/>
              </a:rPr>
              <a:t>应用</a:t>
            </a:r>
            <a:endParaRPr lang="en-US" altLang="zh-CN" sz="2800">
              <a:solidFill>
                <a:srgbClr val="023B72"/>
              </a:solidFill>
              <a:latin typeface="+mn-ea"/>
              <a:ea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800">
                <a:solidFill>
                  <a:schemeClr val="bg2">
                    <a:lumMod val="90000"/>
                  </a:schemeClr>
                </a:solidFill>
                <a:latin typeface="+mn-ea"/>
                <a:ea typeface="+mn-ea"/>
              </a:rPr>
              <a:t>graphRAG</a:t>
            </a:r>
            <a:endParaRPr lang="en-US" altLang="zh-CN" sz="2800">
              <a:solidFill>
                <a:schemeClr val="bg2">
                  <a:lumMod val="90000"/>
                </a:schemeClr>
              </a:solidFill>
              <a:latin typeface="+mn-ea"/>
              <a:ea typeface="+mn-ea"/>
            </a:endParaRPr>
          </a:p>
          <a:p>
            <a:pPr marL="457200" lvl="1" indent="0">
              <a:buNone/>
            </a:pPr>
            <a:endParaRPr lang="en-US" altLang="zh-CN" sz="2800">
              <a:solidFill>
                <a:schemeClr val="bg2">
                  <a:lumMod val="90000"/>
                </a:schemeClr>
              </a:solidFill>
              <a:latin typeface="+mn-ea"/>
              <a:ea typeface="+mn-ea"/>
            </a:endParaRPr>
          </a:p>
          <a:p>
            <a:pPr lvl="0"/>
            <a:r>
              <a:rPr lang="zh-CN" altLang="en-US" sz="3200">
                <a:solidFill>
                  <a:schemeClr val="bg2">
                    <a:lumMod val="90000"/>
                  </a:schemeClr>
                </a:solidFill>
                <a:latin typeface="+mn-ea"/>
                <a:ea typeface="+mn-ea"/>
              </a:rPr>
              <a:t>第二部分：正激励噪声在对比学习中的应用</a:t>
            </a:r>
            <a:endParaRPr lang="zh-CN" altLang="en-US" sz="3200" dirty="0">
              <a:solidFill>
                <a:schemeClr val="bg2">
                  <a:lumMod val="9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文本占位符 2"/>
          <p:cNvSpPr txBox="1"/>
          <p:nvPr/>
        </p:nvSpPr>
        <p:spPr>
          <a:xfrm>
            <a:off x="819830" y="716756"/>
            <a:ext cx="3163887" cy="798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480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80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5EAF8-B0E6-4733-AAEA-DA9F488BF4AD}" type="slidenum">
              <a:rPr lang="zh-CN" altLang="en-US" smtClean="0"/>
            </a:fld>
            <a:r>
              <a:rPr lang="en-US" altLang="zh-CN" dirty="0"/>
              <a:t>/</a:t>
            </a:r>
            <a:r>
              <a:rPr lang="en-US" dirty="0"/>
              <a:t>20</a:t>
            </a:r>
            <a:endParaRPr lang="en-US" dirty="0"/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commondata" val="eyJoZGlkIjoiZjQ5NDRmNzQ3NTUyZmFlMmM2NWMwZjVmZDA0YmQwOTcifQ=="/>
</p:tagLst>
</file>

<file path=ppt/theme/theme1.xml><?xml version="1.0" encoding="utf-8"?>
<a:theme xmlns:a="http://schemas.openxmlformats.org/drawingml/2006/main" name="Office 主题​​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8_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9_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6_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7_自定义设计方案">
  <a:themeElements>
    <a:clrScheme name="iOPEN标准色V0.9">
      <a:dk1>
        <a:srgbClr val="023B72"/>
      </a:dk1>
      <a:lt1>
        <a:srgbClr val="FFFFFF"/>
      </a:lt1>
      <a:dk2>
        <a:srgbClr val="005FC8"/>
      </a:dk2>
      <a:lt2>
        <a:srgbClr val="E7E6E6"/>
      </a:lt2>
      <a:accent1>
        <a:srgbClr val="005FC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OPEN字体V1.0">
      <a:majorFont>
        <a:latin typeface="Palatino Linotype"/>
        <a:ea typeface="微软雅黑"/>
        <a:cs typeface=""/>
      </a:majorFont>
      <a:minorFont>
        <a:latin typeface="Palatino Linotype"/>
        <a:ea typeface="微软雅黑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2073</Words>
  <Application>WPS 演示</Application>
  <PresentationFormat>全屏显示(4:3)</PresentationFormat>
  <Paragraphs>174</Paragraphs>
  <Slides>20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11</vt:i4>
      </vt:variant>
      <vt:variant>
        <vt:lpstr>幻灯片标题</vt:lpstr>
      </vt:variant>
      <vt:variant>
        <vt:i4>20</vt:i4>
      </vt:variant>
    </vt:vector>
  </HeadingPairs>
  <TitlesOfParts>
    <vt:vector size="49" baseType="lpstr">
      <vt:lpstr>Arial</vt:lpstr>
      <vt:lpstr>宋体</vt:lpstr>
      <vt:lpstr>Wingdings</vt:lpstr>
      <vt:lpstr>微软雅黑</vt:lpstr>
      <vt:lpstr>Optima</vt:lpstr>
      <vt:lpstr>SWAstro</vt:lpstr>
      <vt:lpstr>Arial Unicode MS</vt:lpstr>
      <vt:lpstr>Palatino Linotype</vt:lpstr>
      <vt:lpstr>PingFang SC</vt:lpstr>
      <vt:lpstr>Optima-Regular</vt:lpstr>
      <vt:lpstr>NimbusRomNo9L-Regu</vt:lpstr>
      <vt:lpstr>NimbusRomNo9L-ReguItal</vt:lpstr>
      <vt:lpstr>CMMI10</vt:lpstr>
      <vt:lpstr>CMMIB7</vt:lpstr>
      <vt:lpstr>CMSY5</vt:lpstr>
      <vt:lpstr>CMR10</vt:lpstr>
      <vt:lpstr>CMMIB10</vt:lpstr>
      <vt:lpstr>等线</vt:lpstr>
      <vt:lpstr>Office 主题​​</vt:lpstr>
      <vt:lpstr>自定义设计方案</vt:lpstr>
      <vt:lpstr>1_自定义设计方案</vt:lpstr>
      <vt:lpstr>2_自定义设计方案</vt:lpstr>
      <vt:lpstr>3_自定义设计方案</vt:lpstr>
      <vt:lpstr>4_自定义设计方案</vt:lpstr>
      <vt:lpstr>5_自定义设计方案</vt:lpstr>
      <vt:lpstr>6_自定义设计方案</vt:lpstr>
      <vt:lpstr>7_自定义设计方案</vt:lpstr>
      <vt:lpstr>8_自定义设计方案</vt:lpstr>
      <vt:lpstr>9_自定义设计方案</vt:lpstr>
      <vt:lpstr>Research on Retrieval Augmented Generation &amp; Positive-incentive Noise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Chengze</dc:creator>
  <cp:lastModifiedBy>何如玢</cp:lastModifiedBy>
  <cp:revision>1345</cp:revision>
  <dcterms:created xsi:type="dcterms:W3CDTF">2021-03-23T08:59:00Z</dcterms:created>
  <dcterms:modified xsi:type="dcterms:W3CDTF">2024-09-02T02:46:44Z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2052-12.1.0.17857</vt:lpwstr>
  </property>
  <property fmtid="{D5CDD505-2E9C-101B-9397-08002B2CF9AE}" pid="3" name="ICV">
    <vt:lpwstr>8E75E72FA9CC474DADCE8A469B1CE5C0_12</vt:lpwstr>
  </property>
</Properties>
</file>