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88" r:id="rId3"/>
    <p:sldMasterId id="2147483691" r:id="rId4"/>
  </p:sldMasterIdLst>
  <p:notesMasterIdLst>
    <p:notesMasterId r:id="rId6"/>
  </p:notesMasterIdLst>
  <p:sldIdLst>
    <p:sldId id="256" r:id="rId5"/>
    <p:sldId id="257" r:id="rId7"/>
    <p:sldId id="258" r:id="rId8"/>
    <p:sldId id="259" r:id="rId9"/>
    <p:sldId id="260" r:id="rId10"/>
    <p:sldId id="261" r:id="rId11"/>
    <p:sldId id="262" r:id="rId12"/>
    <p:sldId id="263" r:id="rId13"/>
    <p:sldId id="264" r:id="rId14"/>
    <p:sldId id="265" r:id="rId15"/>
    <p:sldId id="266" r:id="rId16"/>
    <p:sldId id="295" r:id="rId17"/>
    <p:sldId id="267" r:id="rId18"/>
    <p:sldId id="318" r:id="rId19"/>
    <p:sldId id="268" r:id="rId20"/>
    <p:sldId id="269" r:id="rId21"/>
    <p:sldId id="274" r:id="rId22"/>
    <p:sldId id="275" r:id="rId23"/>
    <p:sldId id="276" r:id="rId24"/>
    <p:sldId id="277" r:id="rId25"/>
    <p:sldId id="278" r:id="rId26"/>
    <p:sldId id="294" r:id="rId27"/>
    <p:sldId id="282" r:id="rId28"/>
    <p:sldId id="283" r:id="rId29"/>
    <p:sldId id="284" r:id="rId30"/>
    <p:sldId id="285" r:id="rId31"/>
    <p:sldId id="286" r:id="rId32"/>
    <p:sldId id="287" r:id="rId33"/>
    <p:sldId id="288" r:id="rId34"/>
    <p:sldId id="289" r:id="rId35"/>
    <p:sldId id="293" r:id="rId36"/>
  </p:sldIdLst>
  <p:sldSz cx="9144000" cy="5143500"/>
  <p:notesSz cx="5143500" cy="9144000"/>
  <p:custDataLst>
    <p:tags r:id="rId41"/>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1" Type="http://schemas.openxmlformats.org/officeDocument/2006/relationships/tags" Target="tags/tag174.xml"/><Relationship Id="rId40" Type="http://schemas.openxmlformats.org/officeDocument/2006/relationships/commentAuthors" Target="commentAuthors.xml"/><Relationship Id="rId4" Type="http://schemas.openxmlformats.org/officeDocument/2006/relationships/slideMaster" Target="slideMasters/slideMaster3.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2859884"/>
            <a:ext cx="6858000" cy="428114"/>
          </a:xfrm>
        </p:spPr>
        <p:txBody>
          <a:bodyPr vert="horz" lIns="91440" tIns="45720" rIns="91440" bIns="45720" rtlCol="0" anchor="ctr">
            <a:normAutofit/>
          </a:bodyPr>
          <a:lstStyle>
            <a:lvl1pPr>
              <a:defRPr lang="zh-CN" altLang="en-US">
                <a:solidFill>
                  <a:srgbClr val="011F3D"/>
                </a:solidFill>
              </a:defRPr>
            </a:lvl1pPr>
          </a:lstStyle>
          <a:p>
            <a:pPr lvl="0" fontAlgn="auto"/>
            <a:r>
              <a:rPr lang="zh-CN" altLang="en-US" strike="noStrike" noProof="1" dirty="0"/>
              <a:t>单击此处编辑母版副标题样式</a:t>
            </a:r>
            <a:endParaRPr lang="zh-CN" altLang="en-US" strike="noStrike" noProof="1" dirty="0"/>
          </a:p>
        </p:txBody>
      </p:sp>
      <p:sp>
        <p:nvSpPr>
          <p:cNvPr id="7" name="标题 6"/>
          <p:cNvSpPr>
            <a:spLocks noGrp="1"/>
          </p:cNvSpPr>
          <p:nvPr>
            <p:ph type="title"/>
          </p:nvPr>
        </p:nvSpPr>
        <p:spPr>
          <a:xfrm>
            <a:off x="628650" y="1384187"/>
            <a:ext cx="7886700" cy="994172"/>
          </a:xfrm>
          <a:prstGeom prst="rect">
            <a:avLst/>
          </a:prstGeom>
        </p:spPr>
        <p:txBody>
          <a:bodyPr anchor="ctr"/>
          <a:lstStyle>
            <a:lvl1pPr>
              <a:defRPr sz="3300">
                <a:solidFill>
                  <a:srgbClr val="011F3D"/>
                </a:solidFill>
              </a:defRPr>
            </a:lvl1pPr>
          </a:lstStyle>
          <a:p>
            <a:pPr fontAlgn="auto"/>
            <a:r>
              <a:rPr lang="zh-CN" altLang="en-US" strike="noStrike" noProof="1"/>
              <a:t>单击此处编辑母版标题样式</a:t>
            </a:r>
            <a:endParaRPr lang="zh-CN" altLang="en-US" strike="noStrike" noProof="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6" name="日期占位符 3"/>
          <p:cNvSpPr>
            <a:spLocks noGrp="1"/>
          </p:cNvSpPr>
          <p:nvPr>
            <p:ph type="dt" sz="half" idx="2"/>
          </p:nvPr>
        </p:nvSpPr>
        <p:spPr>
          <a:xfrm>
            <a:off x="471488" y="4767263"/>
            <a:ext cx="2057400" cy="273844"/>
          </a:xfrm>
          <a:prstGeom prst="rect">
            <a:avLst/>
          </a:prstGeom>
        </p:spPr>
        <p:txBody>
          <a:bodyPr vert="horz" lIns="91440" tIns="45720" rIns="91440" bIns="45720" rtlCol="0" anchor="ctr"/>
          <a:lstStyle>
            <a:lvl1pPr algn="l">
              <a:defRPr sz="1200">
                <a:solidFill>
                  <a:srgbClr val="193F61"/>
                </a:solidFill>
                <a:latin typeface="微软雅黑" panose="020B0503020204020204" pitchFamily="34" charset="-122"/>
                <a:ea typeface="微软雅黑" panose="020B0503020204020204" pitchFamily="34" charset="-122"/>
              </a:defRPr>
            </a:lvl1pPr>
          </a:lstStyle>
          <a:p>
            <a:pPr fontAlgn="auto"/>
            <a:fld id="{88865AC3-89A7-4159-A779-81860130AE83}" type="datetime1">
              <a:rPr lang="zh-CN" altLang="en-US" strike="noStrike" noProof="1" smtClean="0">
                <a:latin typeface="微软雅黑" panose="020B0503020204020204" pitchFamily="34" charset="-122"/>
                <a:ea typeface="微软雅黑" panose="020B0503020204020204" pitchFamily="34" charset="-122"/>
                <a:cs typeface="+mn-cs"/>
              </a:rPr>
            </a:fld>
            <a:endParaRPr lang="zh-CN" altLang="en-US" strike="noStrike" noProof="1" dirty="0"/>
          </a:p>
        </p:txBody>
      </p:sp>
      <p:sp>
        <p:nvSpPr>
          <p:cNvPr id="7"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defRPr>
            </a:lvl1pPr>
          </a:lstStyle>
          <a:p>
            <a:pPr fontAlgn="auto"/>
            <a:endParaRPr lang="zh-CN" altLang="en-US" strike="noStrike" noProof="1" dirty="0"/>
          </a:p>
        </p:txBody>
      </p:sp>
      <p:sp>
        <p:nvSpPr>
          <p:cNvPr id="8" name="灯片编号占位符 5"/>
          <p:cNvSpPr>
            <a:spLocks noGrp="1"/>
          </p:cNvSpPr>
          <p:nvPr>
            <p:ph type="sldNum" sz="quarter" idx="4"/>
          </p:nvPr>
        </p:nvSpPr>
        <p:spPr>
          <a:xfrm>
            <a:off x="6786563" y="4793456"/>
            <a:ext cx="2057400" cy="316706"/>
          </a:xfrm>
          <a:prstGeom prst="rect">
            <a:avLst/>
          </a:prstGeom>
        </p:spPr>
        <p:txBody>
          <a:bodyPr vert="horz" lIns="91440" tIns="45720" rIns="91440" bIns="45720" rtlCol="0" anchor="ctr"/>
          <a:lstStyle>
            <a:lvl1pPr algn="r">
              <a:defRPr sz="1200">
                <a:solidFill>
                  <a:srgbClr val="193F61"/>
                </a:solidFill>
                <a:latin typeface="微软雅黑" panose="020B0503020204020204" pitchFamily="34" charset="-122"/>
                <a:ea typeface="微软雅黑" panose="020B0503020204020204" pitchFamily="34" charset="-122"/>
              </a:defRPr>
            </a:lvl1pPr>
          </a:lstStyle>
          <a:p>
            <a:pPr fontAlgn="auto"/>
            <a:fld id="{6E33223C-0F98-462B-A603-F1FE98EB154F}" type="slidenum">
              <a:rPr lang="zh-CN" altLang="en-US" strike="noStrike" noProof="1" smtClean="0">
                <a:latin typeface="微软雅黑" panose="020B0503020204020204" pitchFamily="34" charset="-122"/>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 name="日期占位符 3"/>
          <p:cNvSpPr>
            <a:spLocks noGrp="1"/>
          </p:cNvSpPr>
          <p:nvPr>
            <p:ph type="dt" sz="half" idx="2"/>
          </p:nvPr>
        </p:nvSpPr>
        <p:spPr>
          <a:xfrm>
            <a:off x="471488" y="4767263"/>
            <a:ext cx="2057400" cy="273844"/>
          </a:xfrm>
          <a:prstGeom prst="rect">
            <a:avLst/>
          </a:prstGeom>
        </p:spPr>
        <p:txBody>
          <a:bodyPr vert="horz" lIns="91440" tIns="45720" rIns="91440" bIns="45720" rtlCol="0" anchor="ctr"/>
          <a:lstStyle>
            <a:lvl1pPr algn="l">
              <a:defRPr sz="1200">
                <a:solidFill>
                  <a:srgbClr val="193F61"/>
                </a:solidFill>
                <a:latin typeface="微软雅黑" panose="020B0503020204020204" pitchFamily="34" charset="-122"/>
                <a:ea typeface="微软雅黑" panose="020B0503020204020204" pitchFamily="34" charset="-122"/>
              </a:defRPr>
            </a:lvl1pPr>
          </a:lstStyle>
          <a:p>
            <a:pPr fontAlgn="auto"/>
            <a:fld id="{864B80B4-04DA-4EF3-B9D3-C321E0D76F16}" type="datetime1">
              <a:rPr lang="zh-CN" altLang="en-US" strike="noStrike" noProof="1" smtClean="0">
                <a:latin typeface="微软雅黑" panose="020B0503020204020204" pitchFamily="34" charset="-122"/>
                <a:ea typeface="微软雅黑" panose="020B0503020204020204" pitchFamily="34" charset="-122"/>
                <a:cs typeface="+mn-cs"/>
              </a:rPr>
            </a:fld>
            <a:endParaRPr lang="zh-CN" altLang="en-US" strike="noStrike" noProof="1" dirty="0"/>
          </a:p>
        </p:txBody>
      </p:sp>
      <p:sp>
        <p:nvSpPr>
          <p:cNvPr id="7"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defRPr>
            </a:lvl1pPr>
          </a:lstStyle>
          <a:p>
            <a:pPr fontAlgn="auto"/>
            <a:endParaRPr lang="zh-CN" altLang="en-US" strike="noStrike" noProof="1" dirty="0"/>
          </a:p>
        </p:txBody>
      </p:sp>
      <p:sp>
        <p:nvSpPr>
          <p:cNvPr id="8" name="灯片编号占位符 5"/>
          <p:cNvSpPr>
            <a:spLocks noGrp="1"/>
          </p:cNvSpPr>
          <p:nvPr>
            <p:ph type="sldNum" sz="quarter" idx="4"/>
          </p:nvPr>
        </p:nvSpPr>
        <p:spPr>
          <a:xfrm>
            <a:off x="6786563" y="4793456"/>
            <a:ext cx="2057400" cy="316706"/>
          </a:xfrm>
          <a:prstGeom prst="rect">
            <a:avLst/>
          </a:prstGeom>
        </p:spPr>
        <p:txBody>
          <a:bodyPr vert="horz" lIns="91440" tIns="45720" rIns="91440" bIns="45720" rtlCol="0" anchor="ctr"/>
          <a:lstStyle>
            <a:lvl1pPr algn="r">
              <a:defRPr sz="1200">
                <a:solidFill>
                  <a:srgbClr val="193F61"/>
                </a:solidFill>
                <a:latin typeface="微软雅黑" panose="020B0503020204020204" pitchFamily="34" charset="-122"/>
                <a:ea typeface="微软雅黑" panose="020B0503020204020204" pitchFamily="34" charset="-122"/>
              </a:defRPr>
            </a:lvl1pPr>
          </a:lstStyle>
          <a:p>
            <a:pPr fontAlgn="auto"/>
            <a:fld id="{6E33223C-0F98-462B-A603-F1FE98EB154F}" type="slidenum">
              <a:rPr lang="zh-CN" altLang="en-US" strike="noStrike" noProof="1" smtClean="0">
                <a:latin typeface="微软雅黑" panose="020B0503020204020204" pitchFamily="34" charset="-122"/>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59807" y="4762375"/>
            <a:ext cx="2025000" cy="2376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a:xfrm>
            <a:off x="3087000" y="4762375"/>
            <a:ext cx="2970000" cy="237600"/>
          </a:xfrm>
        </p:spPr>
        <p:txBody>
          <a:bodyPr/>
          <a:lstStyle/>
          <a:p>
            <a:endParaRPr lang="zh-CN" altLang="en-US"/>
          </a:p>
        </p:txBody>
      </p:sp>
      <p:sp>
        <p:nvSpPr>
          <p:cNvPr id="4" name="灯片编号占位符 3"/>
          <p:cNvSpPr>
            <a:spLocks noGrp="1"/>
          </p:cNvSpPr>
          <p:nvPr>
            <p:ph type="sldNum" sz="quarter" idx="12"/>
          </p:nvPr>
        </p:nvSpPr>
        <p:spPr>
          <a:xfrm>
            <a:off x="6457950" y="4762375"/>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1" Type="http://schemas.openxmlformats.org/officeDocument/2006/relationships/theme" Target="../theme/theme1.xml"/><Relationship Id="rId40" Type="http://schemas.openxmlformats.org/officeDocument/2006/relationships/image" Target="../media/image1.png"/><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1.xml"/><Relationship Id="rId1"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png"/><Relationship Id="rId2" Type="http://schemas.openxmlformats.org/officeDocument/2006/relationships/slideLayout" Target="../slideLayouts/slideLayout43.xml"/><Relationship Id="rId1"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1026" name="文本占位符 14"/>
          <p:cNvSpPr>
            <a:spLocks noGrp="1"/>
          </p:cNvSpPr>
          <p:nvPr>
            <p:ph type="body"/>
          </p:nvPr>
        </p:nvSpPr>
        <p:spPr>
          <a:xfrm>
            <a:off x="1964531" y="2768204"/>
            <a:ext cx="5214938" cy="494109"/>
          </a:xfrm>
          <a:prstGeom prst="rect">
            <a:avLst/>
          </a:prstGeom>
          <a:noFill/>
          <a:ln w="9525">
            <a:noFill/>
          </a:ln>
        </p:spPr>
        <p:txBody>
          <a:bodyPr vert="horz" lIns="91440" tIns="45720" rIns="91440" bIns="45720" anchor="ctr" anchorCtr="0"/>
          <a:p>
            <a:pPr lvl="0"/>
            <a:r>
              <a:rPr lang="en-US" altLang="zh-CN" dirty="0"/>
              <a:t>Name</a:t>
            </a:r>
            <a:endParaRPr lang="zh-CN" altLang="en-US" dirty="0"/>
          </a:p>
        </p:txBody>
      </p:sp>
      <p:sp>
        <p:nvSpPr>
          <p:cNvPr id="10" name="矩形 9"/>
          <p:cNvSpPr/>
          <p:nvPr/>
        </p:nvSpPr>
        <p:spPr>
          <a:xfrm>
            <a:off x="0" y="0"/>
            <a:ext cx="9144000" cy="57150"/>
          </a:xfrm>
          <a:prstGeom prst="rect">
            <a:avLst/>
          </a:prstGeom>
          <a:gradFill flip="none" rotWithShape="1">
            <a:gsLst>
              <a:gs pos="0">
                <a:srgbClr val="4F93D1">
                  <a:shade val="30000"/>
                  <a:satMod val="115000"/>
                  <a:lumMod val="0"/>
                  <a:lumOff val="100000"/>
                </a:srgbClr>
              </a:gs>
              <a:gs pos="78000">
                <a:srgbClr val="4F93D1">
                  <a:shade val="67500"/>
                  <a:satMod val="115000"/>
                </a:srgbClr>
              </a:gs>
              <a:gs pos="100000">
                <a:srgbClr val="4F93D1">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350" strike="noStrike" noProof="1"/>
          </a:p>
        </p:txBody>
      </p:sp>
      <p:sp>
        <p:nvSpPr>
          <p:cNvPr id="11" name="矩形 10"/>
          <p:cNvSpPr/>
          <p:nvPr/>
        </p:nvSpPr>
        <p:spPr>
          <a:xfrm rot="10800000">
            <a:off x="0" y="5086350"/>
            <a:ext cx="9144000" cy="57150"/>
          </a:xfrm>
          <a:prstGeom prst="rect">
            <a:avLst/>
          </a:prstGeom>
          <a:gradFill flip="none" rotWithShape="1">
            <a:gsLst>
              <a:gs pos="0">
                <a:srgbClr val="4F93D1">
                  <a:shade val="30000"/>
                  <a:satMod val="115000"/>
                  <a:lumMod val="0"/>
                  <a:lumOff val="100000"/>
                </a:srgbClr>
              </a:gs>
              <a:gs pos="78000">
                <a:srgbClr val="4F93D1">
                  <a:shade val="67500"/>
                  <a:satMod val="115000"/>
                </a:srgbClr>
              </a:gs>
              <a:gs pos="100000">
                <a:srgbClr val="4F93D1">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350" strike="noStrike" noProof="1"/>
          </a:p>
        </p:txBody>
      </p:sp>
      <p:pic>
        <p:nvPicPr>
          <p:cNvPr id="1029" name="图片 2"/>
          <p:cNvPicPr>
            <a:picLocks noChangeAspect="1"/>
          </p:cNvPicPr>
          <p:nvPr/>
        </p:nvPicPr>
        <p:blipFill>
          <a:blip r:embed="rId40"/>
          <a:stretch>
            <a:fillRect/>
          </a:stretch>
        </p:blipFill>
        <p:spPr>
          <a:xfrm>
            <a:off x="7412831" y="113110"/>
            <a:ext cx="1584722" cy="3714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Lst>
  <p:hf sldNum="0" hdr="0" ftr="0" dt="0"/>
  <p:txStyles>
    <p:titleStyle>
      <a:lvl1pPr algn="ctr" defTabSz="685800" rtl="0" eaLnBrk="1" latinLnBrk="0" hangingPunct="1">
        <a:lnSpc>
          <a:spcPct val="90000"/>
        </a:lnSpc>
        <a:spcBef>
          <a:spcPct val="0"/>
        </a:spcBef>
        <a:buNone/>
        <a:defRPr lang="zh-CN" altLang="en-US" sz="2100" b="1" kern="1200" dirty="0">
          <a:solidFill>
            <a:srgbClr val="02489D"/>
          </a:solidFill>
          <a:latin typeface="微软雅黑" panose="020B0503020204020204" pitchFamily="34" charset="-122"/>
          <a:ea typeface="微软雅黑" panose="020B0503020204020204" pitchFamily="34" charset="-122"/>
          <a:cs typeface="+mn-cs"/>
        </a:defRPr>
      </a:lvl1pPr>
    </p:titleStyle>
    <p:bodyStyle>
      <a:lvl1pPr marL="0" indent="0" algn="ctr" defTabSz="685800" rtl="0" eaLnBrk="1" latinLnBrk="0" hangingPunct="1">
        <a:lnSpc>
          <a:spcPct val="90000"/>
        </a:lnSpc>
        <a:spcBef>
          <a:spcPts val="750"/>
        </a:spcBef>
        <a:buFont typeface="Arial" panose="020B0604020202020204" pitchFamily="34" charset="0"/>
        <a:buNone/>
        <a:defRPr lang="zh-CN" altLang="en-US" sz="2100" b="1" kern="1200" dirty="0">
          <a:solidFill>
            <a:srgbClr val="02489D"/>
          </a:solidFill>
          <a:latin typeface="微软雅黑" panose="020B0503020204020204" pitchFamily="34" charset="-122"/>
          <a:ea typeface="微软雅黑" panose="020B0503020204020204" pitchFamily="34" charset="-122"/>
          <a:cs typeface="+mn-cs"/>
        </a:defRPr>
      </a:lvl1pPr>
      <a:lvl2pPr marL="0" lvl="1" indent="0" algn="ctr" defTabSz="685800" rtl="0" eaLnBrk="1" latinLnBrk="0" hangingPunct="1">
        <a:lnSpc>
          <a:spcPct val="90000"/>
        </a:lnSpc>
        <a:spcBef>
          <a:spcPts val="750"/>
        </a:spcBef>
        <a:buFont typeface="Arial" panose="020B0604020202020204" pitchFamily="34" charset="0"/>
        <a:buNone/>
        <a:defRPr lang="zh-CN" altLang="en-US" sz="2100" b="1" kern="1200" dirty="0">
          <a:solidFill>
            <a:srgbClr val="02489D"/>
          </a:solidFill>
          <a:latin typeface="微软雅黑" panose="020B0503020204020204" pitchFamily="34" charset="-122"/>
          <a:ea typeface="微软雅黑" panose="020B0503020204020204" pitchFamily="34" charset="-122"/>
          <a:cs typeface="+mn-cs"/>
        </a:defRPr>
      </a:lvl2pPr>
      <a:lvl3pPr marL="0" lvl="2" indent="0" algn="ctr" defTabSz="685800" rtl="0" eaLnBrk="1" latinLnBrk="0" hangingPunct="1">
        <a:lnSpc>
          <a:spcPct val="90000"/>
        </a:lnSpc>
        <a:spcBef>
          <a:spcPts val="750"/>
        </a:spcBef>
        <a:buFont typeface="Arial" panose="020B0604020202020204" pitchFamily="34" charset="0"/>
        <a:buNone/>
        <a:defRPr lang="zh-CN" altLang="en-US" sz="2100" b="1" kern="1200" dirty="0">
          <a:solidFill>
            <a:srgbClr val="02489D"/>
          </a:solidFill>
          <a:latin typeface="微软雅黑" panose="020B0503020204020204" pitchFamily="34" charset="-122"/>
          <a:ea typeface="微软雅黑" panose="020B0503020204020204" pitchFamily="34" charset="-122"/>
          <a:cs typeface="+mn-cs"/>
        </a:defRPr>
      </a:lvl3pPr>
      <a:lvl4pPr marL="0" lvl="3" indent="0" algn="ctr" defTabSz="685800" rtl="0" eaLnBrk="1" latinLnBrk="0" hangingPunct="1">
        <a:lnSpc>
          <a:spcPct val="90000"/>
        </a:lnSpc>
        <a:spcBef>
          <a:spcPts val="750"/>
        </a:spcBef>
        <a:buFont typeface="Arial" panose="020B0604020202020204" pitchFamily="34" charset="0"/>
        <a:buNone/>
        <a:defRPr lang="zh-CN" altLang="en-US" sz="2100" b="1" kern="1200" dirty="0">
          <a:solidFill>
            <a:srgbClr val="02489D"/>
          </a:solidFill>
          <a:latin typeface="微软雅黑" panose="020B0503020204020204" pitchFamily="34" charset="-122"/>
          <a:ea typeface="微软雅黑" panose="020B0503020204020204" pitchFamily="34" charset="-122"/>
          <a:cs typeface="+mn-cs"/>
        </a:defRPr>
      </a:lvl4pPr>
      <a:lvl5pPr marL="0" lvl="4" indent="0" algn="ctr" defTabSz="685800" rtl="0" eaLnBrk="1" latinLnBrk="0" hangingPunct="1">
        <a:lnSpc>
          <a:spcPct val="90000"/>
        </a:lnSpc>
        <a:spcBef>
          <a:spcPts val="750"/>
        </a:spcBef>
        <a:buFont typeface="Arial" panose="020B0604020202020204" pitchFamily="34" charset="0"/>
        <a:buNone/>
        <a:defRPr lang="zh-CN" altLang="en-US" sz="2100" b="1" kern="1200" dirty="0">
          <a:solidFill>
            <a:srgbClr val="02489D"/>
          </a:solidFill>
          <a:latin typeface="微软雅黑" panose="020B0503020204020204" pitchFamily="34" charset="-122"/>
          <a:ea typeface="微软雅黑" panose="020B0503020204020204" pitchFamily="34" charset="-122"/>
          <a:cs typeface="+mn-cs"/>
        </a:defRPr>
      </a:lvl5pPr>
      <a:lvl6pPr marL="1885950" lvl="5" indent="-171450" algn="ctr" defTabSz="685800" rtl="0" eaLnBrk="1" latinLnBrk="0" hangingPunct="1">
        <a:lnSpc>
          <a:spcPct val="90000"/>
        </a:lnSpc>
        <a:spcBef>
          <a:spcPts val="750"/>
        </a:spcBef>
        <a:buFont typeface="Arial" panose="020B0604020202020204" pitchFamily="34" charset="0"/>
        <a:buNone/>
        <a:defRPr lang="zh-CN" altLang="en-US" sz="2100" b="1" kern="1200" dirty="0">
          <a:solidFill>
            <a:srgbClr val="02489D"/>
          </a:solidFill>
          <a:latin typeface="微软雅黑" panose="020B0503020204020204" pitchFamily="34" charset="-122"/>
          <a:ea typeface="微软雅黑" panose="020B0503020204020204" pitchFamily="34" charset="-122"/>
          <a:cs typeface="+mn-cs"/>
        </a:defRPr>
      </a:lvl6pPr>
      <a:lvl7pPr marL="2228850" lvl="6" indent="-171450" algn="ctr" defTabSz="685800" rtl="0" eaLnBrk="1" latinLnBrk="0" hangingPunct="1">
        <a:lnSpc>
          <a:spcPct val="90000"/>
        </a:lnSpc>
        <a:spcBef>
          <a:spcPts val="750"/>
        </a:spcBef>
        <a:buFont typeface="Arial" panose="020B0604020202020204" pitchFamily="34" charset="0"/>
        <a:buNone/>
        <a:defRPr lang="zh-CN" altLang="en-US" sz="2100" b="1" kern="1200" dirty="0">
          <a:solidFill>
            <a:srgbClr val="02489D"/>
          </a:solidFill>
          <a:latin typeface="微软雅黑" panose="020B0503020204020204" pitchFamily="34" charset="-122"/>
          <a:ea typeface="微软雅黑" panose="020B0503020204020204" pitchFamily="34" charset="-122"/>
          <a:cs typeface="+mn-cs"/>
        </a:defRPr>
      </a:lvl7pPr>
      <a:lvl8pPr marL="2571750" lvl="7" indent="-171450" algn="ctr" defTabSz="685800" rtl="0" eaLnBrk="1" latinLnBrk="0" hangingPunct="1">
        <a:lnSpc>
          <a:spcPct val="90000"/>
        </a:lnSpc>
        <a:spcBef>
          <a:spcPts val="750"/>
        </a:spcBef>
        <a:buFont typeface="Arial" panose="020B0604020202020204" pitchFamily="34" charset="0"/>
        <a:buNone/>
        <a:defRPr lang="zh-CN" altLang="en-US" sz="2100" b="1" kern="1200" dirty="0">
          <a:solidFill>
            <a:srgbClr val="02489D"/>
          </a:solidFill>
          <a:latin typeface="微软雅黑" panose="020B0503020204020204" pitchFamily="34" charset="-122"/>
          <a:ea typeface="微软雅黑" panose="020B0503020204020204" pitchFamily="34" charset="-122"/>
          <a:cs typeface="+mn-cs"/>
        </a:defRPr>
      </a:lvl8pPr>
      <a:lvl9pPr marL="2914650" lvl="8" indent="-171450" algn="ctr" defTabSz="685800" rtl="0" eaLnBrk="1" latinLnBrk="0" hangingPunct="1">
        <a:lnSpc>
          <a:spcPct val="90000"/>
        </a:lnSpc>
        <a:spcBef>
          <a:spcPts val="750"/>
        </a:spcBef>
        <a:buFont typeface="Arial" panose="020B0604020202020204" pitchFamily="34" charset="0"/>
        <a:buNone/>
        <a:defRPr lang="zh-CN" altLang="en-US" sz="2100" b="1" kern="1200" dirty="0">
          <a:solidFill>
            <a:srgbClr val="02489D"/>
          </a:solidFill>
          <a:latin typeface="微软雅黑" panose="020B0503020204020204" pitchFamily="34" charset="-122"/>
          <a:ea typeface="微软雅黑" panose="020B0503020204020204" pitchFamily="34" charset="-122"/>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2050" name="文本占位符 2"/>
          <p:cNvSpPr>
            <a:spLocks noGrp="1"/>
          </p:cNvSpPr>
          <p:nvPr>
            <p:ph type="body"/>
          </p:nvPr>
        </p:nvSpPr>
        <p:spPr>
          <a:xfrm>
            <a:off x="628650" y="1543050"/>
            <a:ext cx="7886700" cy="3089672"/>
          </a:xfrm>
          <a:prstGeom prst="rect">
            <a:avLst/>
          </a:prstGeom>
          <a:noFill/>
          <a:ln w="9525">
            <a:noFill/>
          </a:ln>
        </p:spPr>
        <p:txBody>
          <a:bodyPr vert="horz" lIns="91440" tIns="45720" rIns="91440" bIns="45720" anchor="t" anchorCtr="0"/>
          <a:p>
            <a:pPr lvl="0"/>
            <a:r>
              <a:rPr lang="zh-CN" altLang="en-US" dirty="0"/>
              <a:t>单击此处编辑母版</a:t>
            </a:r>
            <a:r>
              <a:rPr lang="zh-CN" altLang="en-US"/>
              <a:t>文本样式</a:t>
            </a:r>
            <a:endParaRPr lang="zh-CN" altLang="en-US" dirty="0"/>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defRPr>
            </a:lvl1pPr>
          </a:lstStyle>
          <a:p>
            <a:pPr fontAlgn="auto"/>
            <a:fld id="{A78F84DC-0140-441B-B419-6DDFF3F567FA}" type="datetime1">
              <a:rPr lang="zh-CN" altLang="en-US" strike="noStrike" noProof="1" smtClean="0">
                <a:latin typeface="微软雅黑" panose="020B0503020204020204" pitchFamily="34" charset="-122"/>
                <a:ea typeface="微软雅黑" panose="020B0503020204020204" pitchFamily="34" charset="-122"/>
                <a:cs typeface="+mn-cs"/>
              </a:rPr>
            </a:fld>
            <a:endParaRPr lang="zh-CN" altLang="en-US" strike="noStrike" noProof="1" dirty="0"/>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defRPr>
            </a:lvl1pPr>
          </a:lstStyle>
          <a:p>
            <a:pPr fontAlgn="auto"/>
            <a:endParaRPr lang="zh-CN" altLang="en-US" strike="noStrike" noProof="1" dirty="0"/>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defRPr>
            </a:lvl1pPr>
          </a:lstStyle>
          <a:p>
            <a:pPr fontAlgn="auto"/>
            <a:fld id="{6E33223C-0F98-462B-A603-F1FE98EB154F}" type="slidenum">
              <a:rPr lang="zh-CN" altLang="en-US" strike="noStrike" noProof="1" smtClean="0">
                <a:latin typeface="微软雅黑" panose="020B0503020204020204" pitchFamily="34" charset="-122"/>
                <a:ea typeface="微软雅黑" panose="020B0503020204020204" pitchFamily="34" charset="-122"/>
                <a:cs typeface="+mn-cs"/>
              </a:rPr>
            </a:fld>
            <a:endParaRPr lang="zh-CN" altLang="en-US" strike="noStrike" noProof="1" dirty="0"/>
          </a:p>
        </p:txBody>
      </p:sp>
      <p:sp>
        <p:nvSpPr>
          <p:cNvPr id="2054" name="标题占位符 1"/>
          <p:cNvSpPr>
            <a:spLocks noGrp="1"/>
          </p:cNvSpPr>
          <p:nvPr>
            <p:ph type="title"/>
          </p:nvPr>
        </p:nvSpPr>
        <p:spPr>
          <a:xfrm>
            <a:off x="628650" y="273844"/>
            <a:ext cx="7886700" cy="994172"/>
          </a:xfrm>
          <a:prstGeom prst="rect">
            <a:avLst/>
          </a:prstGeom>
          <a:noFill/>
          <a:ln w="9525">
            <a:noFill/>
          </a:ln>
        </p:spPr>
        <p:txBody>
          <a:bodyPr vert="horz" lIns="91440" tIns="45720" rIns="91440" bIns="45720" anchor="ctr" anchorCtr="0"/>
          <a:p>
            <a:pPr lvl="0"/>
            <a:r>
              <a:rPr lang="zh-CN" altLang="en-US" dirty="0"/>
              <a:t>单击此处编辑母版标题样式</a:t>
            </a:r>
            <a:endParaRPr lang="zh-CN" altLang="en-US" dirty="0"/>
          </a:p>
        </p:txBody>
      </p:sp>
      <p:sp>
        <p:nvSpPr>
          <p:cNvPr id="11" name="矩形 10"/>
          <p:cNvSpPr/>
          <p:nvPr/>
        </p:nvSpPr>
        <p:spPr>
          <a:xfrm>
            <a:off x="0" y="0"/>
            <a:ext cx="9144000" cy="57150"/>
          </a:xfrm>
          <a:prstGeom prst="rect">
            <a:avLst/>
          </a:prstGeom>
          <a:gradFill flip="none" rotWithShape="1">
            <a:gsLst>
              <a:gs pos="0">
                <a:srgbClr val="4F93D1">
                  <a:shade val="30000"/>
                  <a:satMod val="115000"/>
                  <a:lumMod val="0"/>
                  <a:lumOff val="100000"/>
                </a:srgbClr>
              </a:gs>
              <a:gs pos="78000">
                <a:srgbClr val="4F93D1">
                  <a:shade val="67500"/>
                  <a:satMod val="115000"/>
                </a:srgbClr>
              </a:gs>
              <a:gs pos="100000">
                <a:srgbClr val="4F93D1">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350" strike="noStrike" noProof="1"/>
          </a:p>
        </p:txBody>
      </p:sp>
      <p:sp>
        <p:nvSpPr>
          <p:cNvPr id="13" name="矩形 12"/>
          <p:cNvSpPr/>
          <p:nvPr/>
        </p:nvSpPr>
        <p:spPr>
          <a:xfrm rot="10800000">
            <a:off x="0" y="5086350"/>
            <a:ext cx="9144000" cy="57150"/>
          </a:xfrm>
          <a:prstGeom prst="rect">
            <a:avLst/>
          </a:prstGeom>
          <a:gradFill flip="none" rotWithShape="1">
            <a:gsLst>
              <a:gs pos="0">
                <a:srgbClr val="4F93D1">
                  <a:shade val="30000"/>
                  <a:satMod val="115000"/>
                  <a:lumMod val="0"/>
                  <a:lumOff val="100000"/>
                </a:srgbClr>
              </a:gs>
              <a:gs pos="78000">
                <a:srgbClr val="4F93D1">
                  <a:shade val="67500"/>
                  <a:satMod val="115000"/>
                </a:srgbClr>
              </a:gs>
              <a:gs pos="100000">
                <a:srgbClr val="4F93D1">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350" strike="noStrike" noProof="1"/>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Lst>
  <p:hf sldNum="0" hdr="0" ftr="0" dt="0"/>
  <p:txStyles>
    <p:titleStyle>
      <a:lvl1pPr algn="l" defTabSz="685800" rtl="0" eaLnBrk="1" latinLnBrk="0" hangingPunct="1">
        <a:lnSpc>
          <a:spcPct val="90000"/>
        </a:lnSpc>
        <a:spcBef>
          <a:spcPct val="0"/>
        </a:spcBef>
        <a:buNone/>
        <a:defRPr sz="3300" kern="1200">
          <a:solidFill>
            <a:srgbClr val="011F3D"/>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011F3D"/>
          </a:solidFill>
          <a:latin typeface="微软雅黑" panose="020B0503020204020204" pitchFamily="34" charset="-122"/>
          <a:ea typeface="微软雅黑" panose="020B0503020204020204" pitchFamily="34" charset="-122"/>
          <a:cs typeface="+mn-cs"/>
        </a:defRPr>
      </a:lvl1pPr>
      <a:lvl2pPr marL="171450" lvl="1" indent="-171450" algn="l" defTabSz="685800" rtl="0" eaLnBrk="1" latinLnBrk="0" hangingPunct="1">
        <a:lnSpc>
          <a:spcPct val="90000"/>
        </a:lnSpc>
        <a:spcBef>
          <a:spcPts val="750"/>
        </a:spcBef>
        <a:buFont typeface="Arial" panose="020B0604020202020204" pitchFamily="34" charset="0"/>
        <a:buChar char="•"/>
        <a:defRPr sz="2100" kern="1200">
          <a:solidFill>
            <a:srgbClr val="011F3D"/>
          </a:solidFill>
          <a:latin typeface="微软雅黑" panose="020B0503020204020204" pitchFamily="34" charset="-122"/>
          <a:ea typeface="微软雅黑" panose="020B0503020204020204" pitchFamily="34" charset="-122"/>
          <a:cs typeface="+mn-cs"/>
        </a:defRPr>
      </a:lvl2pPr>
      <a:lvl3pPr marL="171450" lvl="2" indent="-171450" algn="l" defTabSz="685800" rtl="0" eaLnBrk="1" latinLnBrk="0" hangingPunct="1">
        <a:lnSpc>
          <a:spcPct val="90000"/>
        </a:lnSpc>
        <a:spcBef>
          <a:spcPts val="750"/>
        </a:spcBef>
        <a:buFont typeface="Arial" panose="020B0604020202020204" pitchFamily="34" charset="0"/>
        <a:buChar char="•"/>
        <a:defRPr sz="2100" kern="1200">
          <a:solidFill>
            <a:srgbClr val="011F3D"/>
          </a:solidFill>
          <a:latin typeface="微软雅黑" panose="020B0503020204020204" pitchFamily="34" charset="-122"/>
          <a:ea typeface="微软雅黑" panose="020B0503020204020204" pitchFamily="34" charset="-122"/>
          <a:cs typeface="+mn-cs"/>
        </a:defRPr>
      </a:lvl3pPr>
      <a:lvl4pPr marL="171450" lvl="3" indent="-171450" algn="l" defTabSz="685800" rtl="0" eaLnBrk="1" latinLnBrk="0" hangingPunct="1">
        <a:lnSpc>
          <a:spcPct val="90000"/>
        </a:lnSpc>
        <a:spcBef>
          <a:spcPts val="750"/>
        </a:spcBef>
        <a:buFont typeface="Arial" panose="020B0604020202020204" pitchFamily="34" charset="0"/>
        <a:buChar char="•"/>
        <a:defRPr sz="2100" kern="1200">
          <a:solidFill>
            <a:srgbClr val="011F3D"/>
          </a:solidFill>
          <a:latin typeface="微软雅黑" panose="020B0503020204020204" pitchFamily="34" charset="-122"/>
          <a:ea typeface="微软雅黑" panose="020B0503020204020204" pitchFamily="34" charset="-122"/>
          <a:cs typeface="+mn-cs"/>
        </a:defRPr>
      </a:lvl4pPr>
      <a:lvl5pPr marL="171450" lvl="4" indent="-171450" algn="l" defTabSz="685800" rtl="0" eaLnBrk="1" latinLnBrk="0" hangingPunct="1">
        <a:lnSpc>
          <a:spcPct val="90000"/>
        </a:lnSpc>
        <a:spcBef>
          <a:spcPts val="750"/>
        </a:spcBef>
        <a:buFont typeface="Arial" panose="020B0604020202020204" pitchFamily="34" charset="0"/>
        <a:buChar char="•"/>
        <a:defRPr sz="2100" kern="1200">
          <a:solidFill>
            <a:srgbClr val="011F3D"/>
          </a:solidFill>
          <a:latin typeface="微软雅黑" panose="020B0503020204020204" pitchFamily="34" charset="-122"/>
          <a:ea typeface="微软雅黑" panose="020B0503020204020204" pitchFamily="34" charset="-122"/>
          <a:cs typeface="+mn-cs"/>
        </a:defRPr>
      </a:lvl5pPr>
      <a:lvl6pPr marL="1885950" lvl="5" indent="-171450" algn="l" defTabSz="685800" rtl="0" eaLnBrk="1" latinLnBrk="0" hangingPunct="1">
        <a:lnSpc>
          <a:spcPct val="90000"/>
        </a:lnSpc>
        <a:spcBef>
          <a:spcPts val="750"/>
        </a:spcBef>
        <a:buFont typeface="Arial" panose="020B0604020202020204" pitchFamily="34" charset="0"/>
        <a:buChar char="•"/>
        <a:defRPr sz="2100" kern="1200">
          <a:solidFill>
            <a:srgbClr val="011F3D"/>
          </a:solidFill>
          <a:latin typeface="微软雅黑" panose="020B0503020204020204" pitchFamily="34" charset="-122"/>
          <a:ea typeface="微软雅黑" panose="020B0503020204020204" pitchFamily="34" charset="-122"/>
          <a:cs typeface="+mn-cs"/>
        </a:defRPr>
      </a:lvl6pPr>
      <a:lvl7pPr marL="2228850" lvl="6" indent="-171450" algn="l" defTabSz="685800" rtl="0" eaLnBrk="1" latinLnBrk="0" hangingPunct="1">
        <a:lnSpc>
          <a:spcPct val="90000"/>
        </a:lnSpc>
        <a:spcBef>
          <a:spcPts val="750"/>
        </a:spcBef>
        <a:buFont typeface="Arial" panose="020B0604020202020204" pitchFamily="34" charset="0"/>
        <a:buChar char="•"/>
        <a:defRPr sz="2100" kern="1200">
          <a:solidFill>
            <a:srgbClr val="011F3D"/>
          </a:solidFill>
          <a:latin typeface="微软雅黑" panose="020B0503020204020204" pitchFamily="34" charset="-122"/>
          <a:ea typeface="微软雅黑" panose="020B0503020204020204" pitchFamily="34" charset="-122"/>
          <a:cs typeface="+mn-cs"/>
        </a:defRPr>
      </a:lvl7pPr>
      <a:lvl8pPr marL="2571750" lvl="7" indent="-171450" algn="l" defTabSz="685800" rtl="0" eaLnBrk="1" latinLnBrk="0" hangingPunct="1">
        <a:lnSpc>
          <a:spcPct val="90000"/>
        </a:lnSpc>
        <a:spcBef>
          <a:spcPts val="750"/>
        </a:spcBef>
        <a:buFont typeface="Arial" panose="020B0604020202020204" pitchFamily="34" charset="0"/>
        <a:buChar char="•"/>
        <a:defRPr sz="2100" kern="1200">
          <a:solidFill>
            <a:srgbClr val="011F3D"/>
          </a:solidFill>
          <a:latin typeface="微软雅黑" panose="020B0503020204020204" pitchFamily="34" charset="-122"/>
          <a:ea typeface="微软雅黑" panose="020B0503020204020204" pitchFamily="34" charset="-122"/>
          <a:cs typeface="+mn-cs"/>
        </a:defRPr>
      </a:lvl8pPr>
      <a:lvl9pPr marL="2914650" lvl="8" indent="-171450" algn="l" defTabSz="685800" rtl="0" eaLnBrk="1" latinLnBrk="0" hangingPunct="1">
        <a:lnSpc>
          <a:spcPct val="90000"/>
        </a:lnSpc>
        <a:spcBef>
          <a:spcPts val="750"/>
        </a:spcBef>
        <a:buFont typeface="Arial" panose="020B0604020202020204" pitchFamily="34" charset="0"/>
        <a:buChar char="•"/>
        <a:defRPr sz="2100" kern="1200">
          <a:solidFill>
            <a:srgbClr val="011F3D"/>
          </a:solidFill>
          <a:latin typeface="微软雅黑" panose="020B0503020204020204" pitchFamily="34" charset="-122"/>
          <a:ea typeface="微软雅黑" panose="020B0503020204020204" pitchFamily="34" charset="-122"/>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文本占位符 14"/>
          <p:cNvSpPr>
            <a:spLocks noGrp="1"/>
          </p:cNvSpPr>
          <p:nvPr>
            <p:ph type="body"/>
          </p:nvPr>
        </p:nvSpPr>
        <p:spPr>
          <a:xfrm>
            <a:off x="1964531" y="2768204"/>
            <a:ext cx="5214938" cy="494109"/>
          </a:xfrm>
          <a:prstGeom prst="rect">
            <a:avLst/>
          </a:prstGeom>
          <a:noFill/>
          <a:ln w="9525">
            <a:noFill/>
          </a:ln>
        </p:spPr>
        <p:txBody>
          <a:bodyPr vert="horz" lIns="91440" tIns="45720" rIns="91440" bIns="45720" anchor="ctr" anchorCtr="0"/>
          <a:p>
            <a:pPr lvl="0"/>
            <a:r>
              <a:rPr lang="en-US" altLang="zh-CN" dirty="0"/>
              <a:t>Name</a:t>
            </a:r>
            <a:endParaRPr lang="zh-CN" altLang="en-US" dirty="0"/>
          </a:p>
        </p:txBody>
      </p:sp>
      <p:sp>
        <p:nvSpPr>
          <p:cNvPr id="10" name="矩形 9"/>
          <p:cNvSpPr/>
          <p:nvPr/>
        </p:nvSpPr>
        <p:spPr>
          <a:xfrm>
            <a:off x="0" y="0"/>
            <a:ext cx="9144000" cy="57150"/>
          </a:xfrm>
          <a:prstGeom prst="rect">
            <a:avLst/>
          </a:prstGeom>
          <a:gradFill flip="none" rotWithShape="1">
            <a:gsLst>
              <a:gs pos="0">
                <a:srgbClr val="4F93D1">
                  <a:shade val="30000"/>
                  <a:satMod val="115000"/>
                  <a:lumMod val="0"/>
                  <a:lumOff val="100000"/>
                </a:srgbClr>
              </a:gs>
              <a:gs pos="78000">
                <a:srgbClr val="4F93D1">
                  <a:shade val="67500"/>
                  <a:satMod val="115000"/>
                </a:srgbClr>
              </a:gs>
              <a:gs pos="100000">
                <a:srgbClr val="4F93D1">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350" strike="noStrike" noProof="1"/>
          </a:p>
        </p:txBody>
      </p:sp>
      <p:sp>
        <p:nvSpPr>
          <p:cNvPr id="11" name="矩形 10"/>
          <p:cNvSpPr/>
          <p:nvPr/>
        </p:nvSpPr>
        <p:spPr>
          <a:xfrm rot="10800000">
            <a:off x="0" y="5086350"/>
            <a:ext cx="9144000" cy="57150"/>
          </a:xfrm>
          <a:prstGeom prst="rect">
            <a:avLst/>
          </a:prstGeom>
          <a:gradFill flip="none" rotWithShape="1">
            <a:gsLst>
              <a:gs pos="0">
                <a:srgbClr val="4F93D1">
                  <a:shade val="30000"/>
                  <a:satMod val="115000"/>
                  <a:lumMod val="0"/>
                  <a:lumOff val="100000"/>
                </a:srgbClr>
              </a:gs>
              <a:gs pos="78000">
                <a:srgbClr val="4F93D1">
                  <a:shade val="67500"/>
                  <a:satMod val="115000"/>
                </a:srgbClr>
              </a:gs>
              <a:gs pos="100000">
                <a:srgbClr val="4F93D1">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350" strike="noStrike" noProof="1"/>
          </a:p>
        </p:txBody>
      </p:sp>
      <p:pic>
        <p:nvPicPr>
          <p:cNvPr id="1029" name="图片 2"/>
          <p:cNvPicPr>
            <a:picLocks noChangeAspect="1"/>
          </p:cNvPicPr>
          <p:nvPr/>
        </p:nvPicPr>
        <p:blipFill>
          <a:blip r:embed="rId3"/>
          <a:stretch>
            <a:fillRect/>
          </a:stretch>
        </p:blipFill>
        <p:spPr>
          <a:xfrm>
            <a:off x="7412831" y="113110"/>
            <a:ext cx="1584722" cy="3714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2" r:id="rId1"/>
    <p:sldLayoutId id="2147483693" r:id="rId2"/>
  </p:sldLayoutIdLst>
  <p:hf sldNum="0" hdr="0" ftr="0" dt="0"/>
  <p:txStyles>
    <p:titleStyle>
      <a:lvl1pPr algn="ctr" defTabSz="685800" rtl="0" eaLnBrk="1" latinLnBrk="0" hangingPunct="1">
        <a:lnSpc>
          <a:spcPct val="90000"/>
        </a:lnSpc>
        <a:spcBef>
          <a:spcPct val="0"/>
        </a:spcBef>
        <a:buNone/>
        <a:defRPr lang="zh-CN" altLang="en-US" sz="2100" b="1" kern="1200" dirty="0">
          <a:solidFill>
            <a:srgbClr val="02489D"/>
          </a:solidFill>
          <a:latin typeface="微软雅黑" panose="020B0503020204020204" pitchFamily="34" charset="-122"/>
          <a:ea typeface="微软雅黑" panose="020B0503020204020204" pitchFamily="34" charset="-122"/>
          <a:cs typeface="+mn-cs"/>
        </a:defRPr>
      </a:lvl1pPr>
    </p:titleStyle>
    <p:bodyStyle>
      <a:lvl1pPr marL="0" indent="0" algn="ctr" defTabSz="685800" rtl="0" eaLnBrk="1" latinLnBrk="0" hangingPunct="1">
        <a:lnSpc>
          <a:spcPct val="90000"/>
        </a:lnSpc>
        <a:spcBef>
          <a:spcPts val="750"/>
        </a:spcBef>
        <a:buFont typeface="Arial" panose="020B0604020202020204" pitchFamily="34" charset="0"/>
        <a:buNone/>
        <a:defRPr lang="zh-CN" altLang="en-US" sz="2100" b="1" kern="1200" dirty="0">
          <a:solidFill>
            <a:srgbClr val="02489D"/>
          </a:solidFill>
          <a:latin typeface="微软雅黑" panose="020B0503020204020204" pitchFamily="34" charset="-122"/>
          <a:ea typeface="微软雅黑" panose="020B0503020204020204" pitchFamily="34" charset="-122"/>
          <a:cs typeface="+mn-cs"/>
        </a:defRPr>
      </a:lvl1pPr>
      <a:lvl2pPr marL="0" lvl="1" indent="0" algn="ctr" defTabSz="685800" rtl="0" eaLnBrk="1" latinLnBrk="0" hangingPunct="1">
        <a:lnSpc>
          <a:spcPct val="90000"/>
        </a:lnSpc>
        <a:spcBef>
          <a:spcPts val="750"/>
        </a:spcBef>
        <a:buFont typeface="Arial" panose="020B0604020202020204" pitchFamily="34" charset="0"/>
        <a:buNone/>
        <a:defRPr lang="zh-CN" altLang="en-US" sz="2100" b="1" kern="1200" dirty="0">
          <a:solidFill>
            <a:srgbClr val="02489D"/>
          </a:solidFill>
          <a:latin typeface="微软雅黑" panose="020B0503020204020204" pitchFamily="34" charset="-122"/>
          <a:ea typeface="微软雅黑" panose="020B0503020204020204" pitchFamily="34" charset="-122"/>
          <a:cs typeface="+mn-cs"/>
        </a:defRPr>
      </a:lvl2pPr>
      <a:lvl3pPr marL="0" lvl="2" indent="0" algn="ctr" defTabSz="685800" rtl="0" eaLnBrk="1" latinLnBrk="0" hangingPunct="1">
        <a:lnSpc>
          <a:spcPct val="90000"/>
        </a:lnSpc>
        <a:spcBef>
          <a:spcPts val="750"/>
        </a:spcBef>
        <a:buFont typeface="Arial" panose="020B0604020202020204" pitchFamily="34" charset="0"/>
        <a:buNone/>
        <a:defRPr lang="zh-CN" altLang="en-US" sz="2100" b="1" kern="1200" dirty="0">
          <a:solidFill>
            <a:srgbClr val="02489D"/>
          </a:solidFill>
          <a:latin typeface="微软雅黑" panose="020B0503020204020204" pitchFamily="34" charset="-122"/>
          <a:ea typeface="微软雅黑" panose="020B0503020204020204" pitchFamily="34" charset="-122"/>
          <a:cs typeface="+mn-cs"/>
        </a:defRPr>
      </a:lvl3pPr>
      <a:lvl4pPr marL="0" lvl="3" indent="0" algn="ctr" defTabSz="685800" rtl="0" eaLnBrk="1" latinLnBrk="0" hangingPunct="1">
        <a:lnSpc>
          <a:spcPct val="90000"/>
        </a:lnSpc>
        <a:spcBef>
          <a:spcPts val="750"/>
        </a:spcBef>
        <a:buFont typeface="Arial" panose="020B0604020202020204" pitchFamily="34" charset="0"/>
        <a:buNone/>
        <a:defRPr lang="zh-CN" altLang="en-US" sz="2100" b="1" kern="1200" dirty="0">
          <a:solidFill>
            <a:srgbClr val="02489D"/>
          </a:solidFill>
          <a:latin typeface="微软雅黑" panose="020B0503020204020204" pitchFamily="34" charset="-122"/>
          <a:ea typeface="微软雅黑" panose="020B0503020204020204" pitchFamily="34" charset="-122"/>
          <a:cs typeface="+mn-cs"/>
        </a:defRPr>
      </a:lvl4pPr>
      <a:lvl5pPr marL="0" lvl="4" indent="0" algn="ctr" defTabSz="685800" rtl="0" eaLnBrk="1" latinLnBrk="0" hangingPunct="1">
        <a:lnSpc>
          <a:spcPct val="90000"/>
        </a:lnSpc>
        <a:spcBef>
          <a:spcPts val="750"/>
        </a:spcBef>
        <a:buFont typeface="Arial" panose="020B0604020202020204" pitchFamily="34" charset="0"/>
        <a:buNone/>
        <a:defRPr lang="zh-CN" altLang="en-US" sz="2100" b="1" kern="1200" dirty="0">
          <a:solidFill>
            <a:srgbClr val="02489D"/>
          </a:solidFill>
          <a:latin typeface="微软雅黑" panose="020B0503020204020204" pitchFamily="34" charset="-122"/>
          <a:ea typeface="微软雅黑" panose="020B0503020204020204" pitchFamily="34" charset="-122"/>
          <a:cs typeface="+mn-cs"/>
        </a:defRPr>
      </a:lvl5pPr>
      <a:lvl6pPr marL="1885950" lvl="5" indent="-171450" algn="ctr" defTabSz="685800" rtl="0" eaLnBrk="1" latinLnBrk="0" hangingPunct="1">
        <a:lnSpc>
          <a:spcPct val="90000"/>
        </a:lnSpc>
        <a:spcBef>
          <a:spcPts val="750"/>
        </a:spcBef>
        <a:buFont typeface="Arial" panose="020B0604020202020204" pitchFamily="34" charset="0"/>
        <a:buNone/>
        <a:defRPr lang="zh-CN" altLang="en-US" sz="2100" b="1" kern="1200" dirty="0">
          <a:solidFill>
            <a:srgbClr val="02489D"/>
          </a:solidFill>
          <a:latin typeface="微软雅黑" panose="020B0503020204020204" pitchFamily="34" charset="-122"/>
          <a:ea typeface="微软雅黑" panose="020B0503020204020204" pitchFamily="34" charset="-122"/>
          <a:cs typeface="+mn-cs"/>
        </a:defRPr>
      </a:lvl6pPr>
      <a:lvl7pPr marL="2228850" lvl="6" indent="-171450" algn="ctr" defTabSz="685800" rtl="0" eaLnBrk="1" latinLnBrk="0" hangingPunct="1">
        <a:lnSpc>
          <a:spcPct val="90000"/>
        </a:lnSpc>
        <a:spcBef>
          <a:spcPts val="750"/>
        </a:spcBef>
        <a:buFont typeface="Arial" panose="020B0604020202020204" pitchFamily="34" charset="0"/>
        <a:buNone/>
        <a:defRPr lang="zh-CN" altLang="en-US" sz="2100" b="1" kern="1200" dirty="0">
          <a:solidFill>
            <a:srgbClr val="02489D"/>
          </a:solidFill>
          <a:latin typeface="微软雅黑" panose="020B0503020204020204" pitchFamily="34" charset="-122"/>
          <a:ea typeface="微软雅黑" panose="020B0503020204020204" pitchFamily="34" charset="-122"/>
          <a:cs typeface="+mn-cs"/>
        </a:defRPr>
      </a:lvl7pPr>
      <a:lvl8pPr marL="2571750" lvl="7" indent="-171450" algn="ctr" defTabSz="685800" rtl="0" eaLnBrk="1" latinLnBrk="0" hangingPunct="1">
        <a:lnSpc>
          <a:spcPct val="90000"/>
        </a:lnSpc>
        <a:spcBef>
          <a:spcPts val="750"/>
        </a:spcBef>
        <a:buFont typeface="Arial" panose="020B0604020202020204" pitchFamily="34" charset="0"/>
        <a:buNone/>
        <a:defRPr lang="zh-CN" altLang="en-US" sz="2100" b="1" kern="1200" dirty="0">
          <a:solidFill>
            <a:srgbClr val="02489D"/>
          </a:solidFill>
          <a:latin typeface="微软雅黑" panose="020B0503020204020204" pitchFamily="34" charset="-122"/>
          <a:ea typeface="微软雅黑" panose="020B0503020204020204" pitchFamily="34" charset="-122"/>
          <a:cs typeface="+mn-cs"/>
        </a:defRPr>
      </a:lvl8pPr>
      <a:lvl9pPr marL="2914650" lvl="8" indent="-171450" algn="ctr" defTabSz="685800" rtl="0" eaLnBrk="1" latinLnBrk="0" hangingPunct="1">
        <a:lnSpc>
          <a:spcPct val="90000"/>
        </a:lnSpc>
        <a:spcBef>
          <a:spcPts val="750"/>
        </a:spcBef>
        <a:buFont typeface="Arial" panose="020B0604020202020204" pitchFamily="34" charset="0"/>
        <a:buNone/>
        <a:defRPr lang="zh-CN" altLang="en-US" sz="2100" b="1" kern="1200" dirty="0">
          <a:solidFill>
            <a:srgbClr val="02489D"/>
          </a:solidFill>
          <a:latin typeface="微软雅黑" panose="020B0503020204020204" pitchFamily="34" charset="-122"/>
          <a:ea typeface="微软雅黑" panose="020B0503020204020204" pitchFamily="34" charset="-122"/>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7.png"/><Relationship Id="rId7" Type="http://schemas.openxmlformats.org/officeDocument/2006/relationships/image" Target="../media/image12.jpeg"/><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0" Type="http://schemas.openxmlformats.org/officeDocument/2006/relationships/notesSlide" Target="../notesSlides/notesSlide15.xml"/><Relationship Id="rId1" Type="http://schemas.openxmlformats.org/officeDocument/2006/relationships/tags" Target="../tags/tag53.xml"/></Relationships>
</file>

<file path=ppt/slides/_rels/slide16.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image" Target="../media/image19.png"/><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image" Target="../media/image18.png"/><Relationship Id="rId2" Type="http://schemas.openxmlformats.org/officeDocument/2006/relationships/tags" Target="../tags/tag59.xml"/><Relationship Id="rId16" Type="http://schemas.openxmlformats.org/officeDocument/2006/relationships/notesSlide" Target="../notesSlides/notesSlide16.xml"/><Relationship Id="rId15" Type="http://schemas.openxmlformats.org/officeDocument/2006/relationships/slideLayout" Target="../slideLayouts/slideLayout2.xml"/><Relationship Id="rId14" Type="http://schemas.openxmlformats.org/officeDocument/2006/relationships/image" Target="../media/image21.png"/><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image" Target="../media/image20.png"/><Relationship Id="rId10" Type="http://schemas.openxmlformats.org/officeDocument/2006/relationships/tags" Target="../tags/tag65.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19.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1" Type="http://schemas.openxmlformats.org/officeDocument/2006/relationships/notesSlide" Target="../notesSlides/notesSlide19.xml"/><Relationship Id="rId10" Type="http://schemas.openxmlformats.org/officeDocument/2006/relationships/slideLayout" Target="../slideLayouts/slideLayout2.xml"/><Relationship Id="rId1" Type="http://schemas.openxmlformats.org/officeDocument/2006/relationships/tags" Target="../tags/tag68.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7" Type="http://schemas.openxmlformats.org/officeDocument/2006/relationships/notesSlide" Target="../notesSlides/notesSlide2.xml"/><Relationship Id="rId16" Type="http://schemas.openxmlformats.org/officeDocument/2006/relationships/slideLayout" Target="../slideLayouts/slideLayout2.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9" Type="http://schemas.openxmlformats.org/officeDocument/2006/relationships/notesSlide" Target="../notesSlides/notesSlide22.xml"/><Relationship Id="rId38" Type="http://schemas.openxmlformats.org/officeDocument/2006/relationships/slideLayout" Target="../slideLayouts/slideLayout42.xml"/><Relationship Id="rId37" Type="http://schemas.openxmlformats.org/officeDocument/2006/relationships/tags" Target="../tags/tag113.xml"/><Relationship Id="rId36" Type="http://schemas.openxmlformats.org/officeDocument/2006/relationships/tags" Target="../tags/tag112.xml"/><Relationship Id="rId35" Type="http://schemas.openxmlformats.org/officeDocument/2006/relationships/tags" Target="../tags/tag111.xml"/><Relationship Id="rId34" Type="http://schemas.openxmlformats.org/officeDocument/2006/relationships/tags" Target="../tags/tag110.xml"/><Relationship Id="rId33" Type="http://schemas.openxmlformats.org/officeDocument/2006/relationships/tags" Target="../tags/tag109.xml"/><Relationship Id="rId32" Type="http://schemas.openxmlformats.org/officeDocument/2006/relationships/tags" Target="../tags/tag108.xml"/><Relationship Id="rId31" Type="http://schemas.openxmlformats.org/officeDocument/2006/relationships/tags" Target="../tags/tag107.xml"/><Relationship Id="rId30" Type="http://schemas.openxmlformats.org/officeDocument/2006/relationships/tags" Target="../tags/tag106.xml"/><Relationship Id="rId3" Type="http://schemas.openxmlformats.org/officeDocument/2006/relationships/tags" Target="../tags/tag79.xml"/><Relationship Id="rId29" Type="http://schemas.openxmlformats.org/officeDocument/2006/relationships/tags" Target="../tags/tag105.xml"/><Relationship Id="rId28" Type="http://schemas.openxmlformats.org/officeDocument/2006/relationships/tags" Target="../tags/tag104.xml"/><Relationship Id="rId27" Type="http://schemas.openxmlformats.org/officeDocument/2006/relationships/tags" Target="../tags/tag103.xml"/><Relationship Id="rId26" Type="http://schemas.openxmlformats.org/officeDocument/2006/relationships/tags" Target="../tags/tag102.xml"/><Relationship Id="rId25" Type="http://schemas.openxmlformats.org/officeDocument/2006/relationships/tags" Target="../tags/tag101.xml"/><Relationship Id="rId24" Type="http://schemas.openxmlformats.org/officeDocument/2006/relationships/tags" Target="../tags/tag100.xml"/><Relationship Id="rId23" Type="http://schemas.openxmlformats.org/officeDocument/2006/relationships/tags" Target="../tags/tag99.xml"/><Relationship Id="rId22" Type="http://schemas.openxmlformats.org/officeDocument/2006/relationships/tags" Target="../tags/tag98.xml"/><Relationship Id="rId21" Type="http://schemas.openxmlformats.org/officeDocument/2006/relationships/tags" Target="../tags/tag97.xml"/><Relationship Id="rId20" Type="http://schemas.openxmlformats.org/officeDocument/2006/relationships/tags" Target="../tags/tag96.xml"/><Relationship Id="rId2" Type="http://schemas.openxmlformats.org/officeDocument/2006/relationships/tags" Target="../tags/tag78.xml"/><Relationship Id="rId19" Type="http://schemas.openxmlformats.org/officeDocument/2006/relationships/tags" Target="../tags/tag95.xml"/><Relationship Id="rId18" Type="http://schemas.openxmlformats.org/officeDocument/2006/relationships/tags" Target="../tags/tag94.xml"/><Relationship Id="rId17" Type="http://schemas.openxmlformats.org/officeDocument/2006/relationships/tags" Target="../tags/tag93.xml"/><Relationship Id="rId16" Type="http://schemas.openxmlformats.org/officeDocument/2006/relationships/tags" Target="../tags/tag92.xml"/><Relationship Id="rId15" Type="http://schemas.openxmlformats.org/officeDocument/2006/relationships/tags" Target="../tags/tag91.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tags" Target="../tags/tag7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image" Target="../media/image28.jpeg"/><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image" Target="../media/image27.jpeg"/><Relationship Id="rId14" Type="http://schemas.openxmlformats.org/officeDocument/2006/relationships/notesSlide" Target="../notesSlides/notesSlide24.xml"/><Relationship Id="rId13" Type="http://schemas.openxmlformats.org/officeDocument/2006/relationships/slideLayout" Target="../slideLayouts/slideLayout2.xml"/><Relationship Id="rId12" Type="http://schemas.openxmlformats.org/officeDocument/2006/relationships/tags" Target="../tags/tag122.xml"/><Relationship Id="rId11" Type="http://schemas.openxmlformats.org/officeDocument/2006/relationships/tags" Target="../tags/tag121.xml"/><Relationship Id="rId10" Type="http://schemas.openxmlformats.org/officeDocument/2006/relationships/image" Target="../media/image29.jpeg"/><Relationship Id="rId1" Type="http://schemas.openxmlformats.org/officeDocument/2006/relationships/tags" Target="../tags/tag114.xml"/></Relationships>
</file>

<file path=ppt/slides/_rels/slide25.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image" Target="../media/image32.png"/><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image" Target="../media/image31.png"/><Relationship Id="rId2" Type="http://schemas.openxmlformats.org/officeDocument/2006/relationships/tags" Target="../tags/tag123.xml"/><Relationship Id="rId19" Type="http://schemas.openxmlformats.org/officeDocument/2006/relationships/notesSlide" Target="../notesSlides/notesSlide25.xml"/><Relationship Id="rId18" Type="http://schemas.openxmlformats.org/officeDocument/2006/relationships/slideLayout" Target="../slideLayouts/slideLayout2.xml"/><Relationship Id="rId17" Type="http://schemas.openxmlformats.org/officeDocument/2006/relationships/tags" Target="../tags/tag134.xml"/><Relationship Id="rId16" Type="http://schemas.openxmlformats.org/officeDocument/2006/relationships/tags" Target="../tags/tag133.xml"/><Relationship Id="rId15" Type="http://schemas.openxmlformats.org/officeDocument/2006/relationships/image" Target="../media/image34.png"/><Relationship Id="rId14" Type="http://schemas.openxmlformats.org/officeDocument/2006/relationships/tags" Target="../tags/tag132.xml"/><Relationship Id="rId13" Type="http://schemas.openxmlformats.org/officeDocument/2006/relationships/tags" Target="../tags/tag131.xml"/><Relationship Id="rId12" Type="http://schemas.openxmlformats.org/officeDocument/2006/relationships/tags" Target="../tags/tag130.xml"/><Relationship Id="rId11" Type="http://schemas.openxmlformats.org/officeDocument/2006/relationships/image" Target="../media/image33.png"/><Relationship Id="rId10" Type="http://schemas.openxmlformats.org/officeDocument/2006/relationships/tags" Target="../tags/tag129.xml"/><Relationship Id="rId1" Type="http://schemas.openxmlformats.org/officeDocument/2006/relationships/image" Target="../media/image30.jpeg"/></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4.png"/><Relationship Id="rId7" Type="http://schemas.openxmlformats.org/officeDocument/2006/relationships/tags" Target="../tags/tag138.xml"/><Relationship Id="rId6" Type="http://schemas.openxmlformats.org/officeDocument/2006/relationships/image" Target="../media/image33.png"/><Relationship Id="rId5" Type="http://schemas.openxmlformats.org/officeDocument/2006/relationships/tags" Target="../tags/tag137.xml"/><Relationship Id="rId4" Type="http://schemas.openxmlformats.org/officeDocument/2006/relationships/image" Target="../media/image32.png"/><Relationship Id="rId3" Type="http://schemas.openxmlformats.org/officeDocument/2006/relationships/tags" Target="../tags/tag136.xml"/><Relationship Id="rId2" Type="http://schemas.openxmlformats.org/officeDocument/2006/relationships/image" Target="../media/image31.png"/><Relationship Id="rId10" Type="http://schemas.openxmlformats.org/officeDocument/2006/relationships/notesSlide" Target="../notesSlides/notesSlide26.xml"/><Relationship Id="rId1" Type="http://schemas.openxmlformats.org/officeDocument/2006/relationships/tags" Target="../tags/tag13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9" Type="http://schemas.openxmlformats.org/officeDocument/2006/relationships/tags" Target="../tags/tag146.xml"/><Relationship Id="rId8" Type="http://schemas.openxmlformats.org/officeDocument/2006/relationships/tags" Target="../tags/tag145.xml"/><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5" Type="http://schemas.openxmlformats.org/officeDocument/2006/relationships/notesSlide" Target="../notesSlides/notesSlide28.xml"/><Relationship Id="rId14" Type="http://schemas.openxmlformats.org/officeDocument/2006/relationships/slideLayout" Target="../slideLayouts/slideLayout2.xml"/><Relationship Id="rId13" Type="http://schemas.openxmlformats.org/officeDocument/2006/relationships/tags" Target="../tags/tag150.xml"/><Relationship Id="rId12" Type="http://schemas.openxmlformats.org/officeDocument/2006/relationships/tags" Target="../tags/tag149.xml"/><Relationship Id="rId11" Type="http://schemas.openxmlformats.org/officeDocument/2006/relationships/tags" Target="../tags/tag148.xml"/><Relationship Id="rId10" Type="http://schemas.openxmlformats.org/officeDocument/2006/relationships/tags" Target="../tags/tag147.xml"/><Relationship Id="rId1" Type="http://schemas.openxmlformats.org/officeDocument/2006/relationships/image" Target="../media/image12.jpeg"/></Relationships>
</file>

<file path=ppt/slides/_rels/slide29.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image" Target="../media/image36.jpeg"/><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image" Target="../media/image35.jpeg"/><Relationship Id="rId2" Type="http://schemas.openxmlformats.org/officeDocument/2006/relationships/tags" Target="../tags/tag151.xml"/><Relationship Id="rId19" Type="http://schemas.openxmlformats.org/officeDocument/2006/relationships/notesSlide" Target="../notesSlides/notesSlide29.xml"/><Relationship Id="rId18" Type="http://schemas.openxmlformats.org/officeDocument/2006/relationships/slideLayout" Target="../slideLayouts/slideLayout2.xml"/><Relationship Id="rId17" Type="http://schemas.openxmlformats.org/officeDocument/2006/relationships/tags" Target="../tags/tag162.xml"/><Relationship Id="rId16" Type="http://schemas.openxmlformats.org/officeDocument/2006/relationships/tags" Target="../tags/tag161.xml"/><Relationship Id="rId15" Type="http://schemas.openxmlformats.org/officeDocument/2006/relationships/image" Target="../media/image38.jpeg"/><Relationship Id="rId14" Type="http://schemas.openxmlformats.org/officeDocument/2006/relationships/tags" Target="../tags/tag160.xml"/><Relationship Id="rId13" Type="http://schemas.openxmlformats.org/officeDocument/2006/relationships/tags" Target="../tags/tag159.xml"/><Relationship Id="rId12" Type="http://schemas.openxmlformats.org/officeDocument/2006/relationships/tags" Target="../tags/tag158.xml"/><Relationship Id="rId11" Type="http://schemas.openxmlformats.org/officeDocument/2006/relationships/image" Target="../media/image37.jpeg"/><Relationship Id="rId10" Type="http://schemas.openxmlformats.org/officeDocument/2006/relationships/tags" Target="../tags/tag157.xml"/><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9" Type="http://schemas.openxmlformats.org/officeDocument/2006/relationships/tags" Target="../tags/tag170.xml"/><Relationship Id="rId8" Type="http://schemas.openxmlformats.org/officeDocument/2006/relationships/tags" Target="../tags/tag169.xml"/><Relationship Id="rId7" Type="http://schemas.openxmlformats.org/officeDocument/2006/relationships/tags" Target="../tags/tag168.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3" Type="http://schemas.openxmlformats.org/officeDocument/2006/relationships/notesSlide" Target="../notesSlides/notesSlide30.xml"/><Relationship Id="rId12" Type="http://schemas.openxmlformats.org/officeDocument/2006/relationships/slideLayout" Target="../slideLayouts/slideLayout2.xml"/><Relationship Id="rId11" Type="http://schemas.openxmlformats.org/officeDocument/2006/relationships/tags" Target="../tags/tag172.xml"/><Relationship Id="rId10" Type="http://schemas.openxmlformats.org/officeDocument/2006/relationships/tags" Target="../tags/tag171.xml"/><Relationship Id="rId1" Type="http://schemas.openxmlformats.org/officeDocument/2006/relationships/image" Target="../media/image12.jpe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40.xml"/><Relationship Id="rId4" Type="http://schemas.openxmlformats.org/officeDocument/2006/relationships/image" Target="../media/image39.png"/><Relationship Id="rId3" Type="http://schemas.openxmlformats.org/officeDocument/2006/relationships/image" Target="../media/image3.png"/><Relationship Id="rId2" Type="http://schemas.openxmlformats.org/officeDocument/2006/relationships/tags" Target="../tags/tag173.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image" Target="../media/image6.png"/><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image" Target="../media/image5.png"/><Relationship Id="rId15" Type="http://schemas.openxmlformats.org/officeDocument/2006/relationships/notesSlide" Target="../notesSlides/notesSlide4.xml"/><Relationship Id="rId14" Type="http://schemas.openxmlformats.org/officeDocument/2006/relationships/slideLayout" Target="../slideLayouts/slideLayout2.xml"/><Relationship Id="rId13" Type="http://schemas.openxmlformats.org/officeDocument/2006/relationships/image" Target="../media/image8.jpeg"/><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image" Target="../media/image7.png"/><Relationship Id="rId1" Type="http://schemas.openxmlformats.org/officeDocument/2006/relationships/tags" Target="../tags/tag16.xml"/></Relationships>
</file>

<file path=ppt/slides/_rels/slide5.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5" Type="http://schemas.openxmlformats.org/officeDocument/2006/relationships/notesSlide" Target="../notesSlides/notesSlide5.xml"/><Relationship Id="rId14" Type="http://schemas.openxmlformats.org/officeDocument/2006/relationships/slideLayout" Target="../slideLayouts/slideLayout2.xml"/><Relationship Id="rId13" Type="http://schemas.openxmlformats.org/officeDocument/2006/relationships/tags" Target="../tags/tag36.xml"/><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2" Type="http://schemas.openxmlformats.org/officeDocument/2006/relationships/notesSlide" Target="../notesSlides/notesSlide6.xml"/><Relationship Id="rId11" Type="http://schemas.openxmlformats.org/officeDocument/2006/relationships/slideLayout" Target="../slideLayouts/slideLayout2.xml"/><Relationship Id="rId10" Type="http://schemas.openxmlformats.org/officeDocument/2006/relationships/image" Target="../media/image11.png"/><Relationship Id="rId1"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2.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10241" name="图片 1" descr="徽标, 公司名称&#10;&#10;描述已自动生成"/>
          <p:cNvPicPr>
            <a:picLocks noChangeAspect="1"/>
          </p:cNvPicPr>
          <p:nvPr>
            <p:custDataLst>
              <p:tags r:id="rId2"/>
            </p:custDataLst>
          </p:nvPr>
        </p:nvPicPr>
        <p:blipFill>
          <a:blip r:embed="rId3"/>
          <a:stretch>
            <a:fillRect/>
          </a:stretch>
        </p:blipFill>
        <p:spPr>
          <a:xfrm>
            <a:off x="5782628" y="90170"/>
            <a:ext cx="1385887" cy="417513"/>
          </a:xfrm>
          <a:prstGeom prst="rect">
            <a:avLst/>
          </a:prstGeom>
          <a:noFill/>
          <a:ln w="9525">
            <a:noFill/>
          </a:ln>
        </p:spPr>
      </p:pic>
      <p:pic>
        <p:nvPicPr>
          <p:cNvPr id="2" name="Image 0" descr="preencoded.png"/>
          <p:cNvPicPr>
            <a:picLocks noChangeAspect="1"/>
          </p:cNvPicPr>
          <p:nvPr/>
        </p:nvPicPr>
        <p:blipFill>
          <a:blip r:embed="rId1">
            <a:alphaModFix amt="5000"/>
          </a:blip>
          <a:srcRect/>
          <a:stretch>
            <a:fillRect/>
          </a:stretch>
        </p:blipFill>
        <p:spPr>
          <a:xfrm>
            <a:off x="0" y="0"/>
            <a:ext cx="9144000" cy="5143500"/>
          </a:xfrm>
          <a:prstGeom prst="rect">
            <a:avLst/>
          </a:prstGeom>
        </p:spPr>
      </p:pic>
      <p:sp>
        <p:nvSpPr>
          <p:cNvPr id="3" name="Text 0"/>
          <p:cNvSpPr/>
          <p:nvPr/>
        </p:nvSpPr>
        <p:spPr>
          <a:xfrm>
            <a:off x="32385" y="810895"/>
            <a:ext cx="9130665" cy="1189990"/>
          </a:xfrm>
          <a:prstGeom prst="rect">
            <a:avLst/>
          </a:prstGeom>
          <a:noFill/>
        </p:spPr>
        <p:txBody>
          <a:bodyPr vert="horz" wrap="square" lIns="0" tIns="0" rIns="0" bIns="0" rtlCol="0" anchor="ctr"/>
          <a:lstStyle/>
          <a:p>
            <a:pPr marL="0" indent="0" algn="ctr">
              <a:lnSpc>
                <a:spcPts val="5250"/>
              </a:lnSpc>
              <a:buNone/>
            </a:pPr>
            <a:r>
              <a:rPr lang="en-US" sz="3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Recent Advances in  Speech Language Models</a:t>
            </a:r>
            <a:endParaRPr lang="en-US" sz="3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0244" name="标题 6"/>
          <p:cNvSpPr>
            <a:spLocks noGrp="1"/>
          </p:cNvSpPr>
          <p:nvPr>
            <p:ph type="title"/>
          </p:nvPr>
        </p:nvSpPr>
        <p:spPr>
          <a:xfrm>
            <a:off x="-818197" y="1908493"/>
            <a:ext cx="10515600" cy="1325562"/>
          </a:xfrm>
          <a:noFill/>
          <a:ln>
            <a:noFill/>
          </a:ln>
        </p:spPr>
        <p:txBody>
          <a:bodyPr anchor="ctr" anchorCtr="0"/>
          <a:p>
            <a:pPr defTabSz="914400">
              <a:buNone/>
            </a:pPr>
            <a:r>
              <a:rPr lang="zh-CN" altLang="en-US" sz="2800" kern="1200" dirty="0">
                <a:solidFill>
                  <a:srgbClr val="011F3D"/>
                </a:solidFill>
                <a:latin typeface="微软雅黑" panose="020B0503020204020204" pitchFamily="34" charset="-122"/>
                <a:ea typeface="微软雅黑" panose="020B0503020204020204" pitchFamily="34" charset="-122"/>
                <a:cs typeface="+mn-cs"/>
              </a:rPr>
              <a:t>语音大模型的最新进展</a:t>
            </a:r>
            <a:endParaRPr lang="zh-CN" altLang="en-US" sz="2800" kern="1200" dirty="0">
              <a:solidFill>
                <a:srgbClr val="011F3D"/>
              </a:solidFill>
              <a:latin typeface="微软雅黑" panose="020B0503020204020204" pitchFamily="34" charset="-122"/>
              <a:ea typeface="微软雅黑" panose="020B0503020204020204" pitchFamily="34" charset="-122"/>
              <a:cs typeface="+mn-cs"/>
            </a:endParaRPr>
          </a:p>
        </p:txBody>
      </p:sp>
      <p:sp>
        <p:nvSpPr>
          <p:cNvPr id="10242" name="副标题 5"/>
          <p:cNvSpPr>
            <a:spLocks noGrp="1"/>
          </p:cNvSpPr>
          <p:nvPr>
            <p:ph type="subTitle" idx="1"/>
          </p:nvPr>
        </p:nvSpPr>
        <p:spPr>
          <a:xfrm>
            <a:off x="0" y="2943225"/>
            <a:ext cx="9144000" cy="571500"/>
          </a:xfrm>
        </p:spPr>
        <p:txBody>
          <a:bodyPr lIns="91440" tIns="45720" rIns="91440" bIns="45720" anchor="ctr" anchorCtr="0"/>
          <a:p>
            <a:pPr defTabSz="914400">
              <a:buClrTx/>
              <a:buSzTx/>
              <a:buFont typeface="Arial" panose="020B0604020202020204" pitchFamily="34" charset="0"/>
              <a:buNone/>
            </a:pPr>
            <a:r>
              <a:rPr lang="zh-CN" altLang="en-US" sz="2400" kern="1200" dirty="0">
                <a:solidFill>
                  <a:srgbClr val="011F3D"/>
                </a:solidFill>
                <a:latin typeface="微软雅黑" panose="020B0503020204020204" pitchFamily="34" charset="-122"/>
                <a:ea typeface="微软雅黑" panose="020B0503020204020204" pitchFamily="34" charset="-122"/>
                <a:cs typeface="+mn-cs"/>
              </a:rPr>
              <a:t>张欣</a:t>
            </a:r>
            <a:endParaRPr lang="zh-CN" altLang="en-US" sz="2400" kern="1200" dirty="0">
              <a:solidFill>
                <a:srgbClr val="011F3D"/>
              </a:solidFill>
              <a:latin typeface="微软雅黑" panose="020B0503020204020204" pitchFamily="34" charset="-122"/>
              <a:ea typeface="微软雅黑" panose="020B0503020204020204" pitchFamily="34" charset="-122"/>
              <a:cs typeface="+mn-cs"/>
            </a:endParaRPr>
          </a:p>
        </p:txBody>
      </p:sp>
      <p:sp>
        <p:nvSpPr>
          <p:cNvPr id="10243" name="副标题 5"/>
          <p:cNvSpPr txBox="1"/>
          <p:nvPr/>
        </p:nvSpPr>
        <p:spPr>
          <a:xfrm>
            <a:off x="0" y="3619183"/>
            <a:ext cx="9144000" cy="569912"/>
          </a:xfrm>
          <a:prstGeom prst="rect">
            <a:avLst/>
          </a:prstGeom>
          <a:noFill/>
          <a:ln w="9525">
            <a:noFill/>
          </a:ln>
        </p:spPr>
        <p:txBody>
          <a:bodyPr lIns="91440" tIns="45720" rIns="91440" bIns="45720" anchor="ctr" anchorCtr="0"/>
          <a:p>
            <a:pPr algn="ctr">
              <a:lnSpc>
                <a:spcPct val="90000"/>
              </a:lnSpc>
              <a:spcBef>
                <a:spcPts val="1000"/>
              </a:spcBef>
              <a:buFont typeface="Arial" panose="020B0604020202020204" pitchFamily="34" charset="0"/>
              <a:buNone/>
            </a:pPr>
            <a:r>
              <a:rPr lang="en-US" altLang="zh-CN" sz="2400" b="1" dirty="0">
                <a:solidFill>
                  <a:srgbClr val="011F3D"/>
                </a:solidFill>
                <a:latin typeface="微软雅黑" panose="020B0503020204020204" pitchFamily="34" charset="-122"/>
                <a:ea typeface="微软雅黑" panose="020B0503020204020204" pitchFamily="34" charset="-122"/>
              </a:rPr>
              <a:t>2024-10-25</a:t>
            </a:r>
            <a:endParaRPr lang="en-US" altLang="zh-CN" sz="2400" b="1" dirty="0">
              <a:solidFill>
                <a:srgbClr val="011F3D"/>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571500" y="932815"/>
            <a:ext cx="8001000" cy="80010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Advantages of SpeechLMs</a:t>
            </a:r>
            <a:endPar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6" name="Text 3"/>
          <p:cNvSpPr/>
          <p:nvPr/>
        </p:nvSpPr>
        <p:spPr>
          <a:xfrm>
            <a:off x="533400" y="2402205"/>
            <a:ext cx="165735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Traditional limitations</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7" name="Shape 4"/>
          <p:cNvSpPr/>
          <p:nvPr/>
        </p:nvSpPr>
        <p:spPr>
          <a:xfrm>
            <a:off x="533400" y="2802255"/>
            <a:ext cx="8001000" cy="19050"/>
          </a:xfrm>
          <a:prstGeom prst="rect">
            <a:avLst/>
          </a:prstGeom>
          <a:solidFill>
            <a:srgbClr val="2745FF"/>
          </a:solidFill>
        </p:spPr>
      </p:sp>
      <p:sp>
        <p:nvSpPr>
          <p:cNvPr id="8" name="Shape 5"/>
          <p:cNvSpPr/>
          <p:nvPr/>
        </p:nvSpPr>
        <p:spPr>
          <a:xfrm>
            <a:off x="1307306" y="2764155"/>
            <a:ext cx="109538" cy="109538"/>
          </a:xfrm>
          <a:prstGeom prst="roundRect">
            <a:avLst>
              <a:gd name="adj" fmla="val 50000"/>
            </a:avLst>
          </a:prstGeom>
          <a:solidFill>
            <a:srgbClr val="2745FF"/>
          </a:solidFill>
        </p:spPr>
      </p:sp>
      <p:sp>
        <p:nvSpPr>
          <p:cNvPr id="9" name="Text 6"/>
          <p:cNvSpPr/>
          <p:nvPr/>
        </p:nvSpPr>
        <p:spPr>
          <a:xfrm>
            <a:off x="533400" y="3026093"/>
            <a:ext cx="165735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基于文本的LLMs忽视了语音的音调、音色等副语言信息，导致信息丢失。</a:t>
            </a:r>
            <a:endParaRPr lang="en-US" sz="1050" dirty="0"/>
          </a:p>
        </p:txBody>
      </p:sp>
      <p:sp>
        <p:nvSpPr>
          <p:cNvPr id="10" name="Text 7"/>
          <p:cNvSpPr/>
          <p:nvPr/>
        </p:nvSpPr>
        <p:spPr>
          <a:xfrm>
            <a:off x="2571750" y="2402205"/>
            <a:ext cx="165735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SpeechLMs Innovation</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1" name="Shape 8"/>
          <p:cNvSpPr/>
          <p:nvPr/>
        </p:nvSpPr>
        <p:spPr>
          <a:xfrm>
            <a:off x="3345656" y="2764155"/>
            <a:ext cx="109538" cy="109538"/>
          </a:xfrm>
          <a:prstGeom prst="roundRect">
            <a:avLst>
              <a:gd name="adj" fmla="val 50000"/>
            </a:avLst>
          </a:prstGeom>
          <a:solidFill>
            <a:srgbClr val="2745FF"/>
          </a:solidFill>
        </p:spPr>
      </p:sp>
      <p:sp>
        <p:nvSpPr>
          <p:cNvPr id="12" name="Text 9"/>
          <p:cNvSpPr/>
          <p:nvPr/>
        </p:nvSpPr>
        <p:spPr>
          <a:xfrm>
            <a:off x="2571750" y="3026093"/>
            <a:ext cx="165735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SpeechLMs直接处理语音信号，完整保留语义与副语言特征，提升模型表现。</a:t>
            </a:r>
            <a:endParaRPr lang="en-US" sz="1050" dirty="0"/>
          </a:p>
        </p:txBody>
      </p:sp>
      <p:sp>
        <p:nvSpPr>
          <p:cNvPr id="13" name="Text 10"/>
          <p:cNvSpPr/>
          <p:nvPr/>
        </p:nvSpPr>
        <p:spPr>
          <a:xfrm>
            <a:off x="4610100" y="2402205"/>
            <a:ext cx="165735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sym typeface="+mn-ea"/>
              </a:rPr>
              <a:t>Information Integrity</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sym typeface="+mn-ea"/>
            </a:endParaRPr>
          </a:p>
        </p:txBody>
      </p:sp>
      <p:sp>
        <p:nvSpPr>
          <p:cNvPr id="14" name="Shape 11"/>
          <p:cNvSpPr/>
          <p:nvPr/>
        </p:nvSpPr>
        <p:spPr>
          <a:xfrm>
            <a:off x="5384006" y="2764155"/>
            <a:ext cx="109538" cy="109538"/>
          </a:xfrm>
          <a:prstGeom prst="roundRect">
            <a:avLst>
              <a:gd name="adj" fmla="val 50000"/>
            </a:avLst>
          </a:prstGeom>
          <a:solidFill>
            <a:srgbClr val="2745FF"/>
          </a:solidFill>
        </p:spPr>
      </p:sp>
      <p:sp>
        <p:nvSpPr>
          <p:cNvPr id="15" name="Text 12"/>
          <p:cNvSpPr/>
          <p:nvPr/>
        </p:nvSpPr>
        <p:spPr>
          <a:xfrm>
            <a:off x="4610100" y="3026093"/>
            <a:ext cx="165735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通过直接生成语音，SpeechLMs避免了从语音到文本再回语音过程中的信息损耗。</a:t>
            </a:r>
            <a:endParaRPr lang="en-US" sz="1050" dirty="0"/>
          </a:p>
        </p:txBody>
      </p:sp>
      <p:sp>
        <p:nvSpPr>
          <p:cNvPr id="16" name="Text 13"/>
          <p:cNvSpPr/>
          <p:nvPr/>
        </p:nvSpPr>
        <p:spPr>
          <a:xfrm>
            <a:off x="6648450" y="2402205"/>
            <a:ext cx="165735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Optimize interactive experience</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7" name="Shape 14"/>
          <p:cNvSpPr/>
          <p:nvPr/>
        </p:nvSpPr>
        <p:spPr>
          <a:xfrm rot="5400000">
            <a:off x="8524875" y="2759392"/>
            <a:ext cx="119063" cy="104775"/>
          </a:xfrm>
          <a:prstGeom prst="triangle">
            <a:avLst/>
          </a:prstGeom>
          <a:solidFill>
            <a:srgbClr val="2745FF"/>
          </a:solidFill>
        </p:spPr>
      </p:sp>
      <p:sp>
        <p:nvSpPr>
          <p:cNvPr id="18" name="Shape 15"/>
          <p:cNvSpPr/>
          <p:nvPr/>
        </p:nvSpPr>
        <p:spPr>
          <a:xfrm>
            <a:off x="7422356" y="2764155"/>
            <a:ext cx="109538" cy="109538"/>
          </a:xfrm>
          <a:prstGeom prst="roundRect">
            <a:avLst>
              <a:gd name="adj" fmla="val 50000"/>
            </a:avLst>
          </a:prstGeom>
          <a:solidFill>
            <a:srgbClr val="2745FF"/>
          </a:solidFill>
        </p:spPr>
      </p:sp>
      <p:sp>
        <p:nvSpPr>
          <p:cNvPr id="19" name="Text 16"/>
          <p:cNvSpPr/>
          <p:nvPr/>
        </p:nvSpPr>
        <p:spPr>
          <a:xfrm>
            <a:off x="6648450" y="3026093"/>
            <a:ext cx="165735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SpeechLMs改善了语音交互的自然度，为用户提供更流畅、真实的沟通体验。</a:t>
            </a:r>
            <a:endParaRPr lang="en-US" sz="10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alphaModFix amt="40000"/>
          </a:blip>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SpeechLM</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2745FF">
                    <a:alpha val="30000"/>
                  </a:srgbClr>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22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0" descr="preencoded.png"/>
          <p:cNvPicPr>
            <a:picLocks noChangeAspect="1"/>
          </p:cNvPicPr>
          <p:nvPr/>
        </p:nvPicPr>
        <p:blipFill>
          <a:blip r:embed="rId1">
            <a:alphaModFix amt="5000"/>
          </a:blip>
          <a:srcRect/>
          <a:stretch>
            <a:fillRect/>
          </a:stretch>
        </p:blipFill>
        <p:spPr>
          <a:xfrm>
            <a:off x="12496800" y="1390650"/>
            <a:ext cx="9144000" cy="5143500"/>
          </a:xfrm>
          <a:prstGeom prst="rect">
            <a:avLst/>
          </a:prstGeom>
        </p:spPr>
      </p:pic>
      <p:sp>
        <p:nvSpPr>
          <p:cNvPr id="4" name="Text 1"/>
          <p:cNvSpPr/>
          <p:nvPr/>
        </p:nvSpPr>
        <p:spPr>
          <a:xfrm>
            <a:off x="292100" y="240665"/>
            <a:ext cx="1746885" cy="756285"/>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Definition</a:t>
            </a:r>
            <a:r>
              <a:rPr lang="zh-CN" alt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a:t>
            </a:r>
            <a:endParaRPr lang="zh-CN" alt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pic>
        <p:nvPicPr>
          <p:cNvPr id="2" name="图片 1"/>
          <p:cNvPicPr>
            <a:picLocks noChangeAspect="1"/>
          </p:cNvPicPr>
          <p:nvPr/>
        </p:nvPicPr>
        <p:blipFill>
          <a:blip r:embed="rId2"/>
          <a:stretch>
            <a:fillRect/>
          </a:stretch>
        </p:blipFill>
        <p:spPr>
          <a:xfrm>
            <a:off x="652145" y="2482850"/>
            <a:ext cx="7839075" cy="2050415"/>
          </a:xfrm>
          <a:prstGeom prst="rect">
            <a:avLst/>
          </a:prstGeom>
        </p:spPr>
      </p:pic>
      <p:sp>
        <p:nvSpPr>
          <p:cNvPr id="6" name="文本框 5"/>
          <p:cNvSpPr txBox="1"/>
          <p:nvPr/>
        </p:nvSpPr>
        <p:spPr>
          <a:xfrm>
            <a:off x="1435100" y="914400"/>
            <a:ext cx="6788150" cy="1568450"/>
          </a:xfrm>
          <a:prstGeom prst="rect">
            <a:avLst/>
          </a:prstGeom>
          <a:noFill/>
        </p:spPr>
        <p:txBody>
          <a:bodyPr wrap="square" rtlCol="0" anchor="t">
            <a:spAutoFit/>
          </a:bodyPr>
          <a:p>
            <a:r>
              <a:rPr lang="en-US" altLang="zh-CN" sz="1600"/>
              <a:t>     </a:t>
            </a:r>
            <a:r>
              <a:rPr lang="zh-CN" altLang="en-US" sz="1600"/>
              <a:t>A Speech Language Model (SpeechLM) is </a:t>
            </a:r>
            <a:r>
              <a:rPr lang="zh-CN" altLang="en-US" sz="1600" b="1"/>
              <a:t>an autoregressive foundation model</a:t>
            </a:r>
            <a:r>
              <a:rPr lang="zh-CN" altLang="en-US" sz="1600"/>
              <a:t> that processes and generates </a:t>
            </a:r>
            <a:r>
              <a:rPr lang="zh-CN" altLang="en-US" sz="1600" b="1"/>
              <a:t>speech data</a:t>
            </a:r>
            <a:r>
              <a:rPr lang="zh-CN" altLang="en-US" sz="1600"/>
              <a:t>, utilizing contextual understanding for coherent sequence generation. It supports both speech and text modalities, such as </a:t>
            </a:r>
            <a:r>
              <a:rPr lang="zh-CN" altLang="en-US" sz="1600" b="1"/>
              <a:t>speech-in-text-out</a:t>
            </a:r>
            <a:r>
              <a:rPr lang="zh-CN" altLang="en-US" sz="1600"/>
              <a:t>, </a:t>
            </a:r>
            <a:r>
              <a:rPr lang="zh-CN" altLang="en-US" sz="1600" b="1"/>
              <a:t>text-in-speech-out</a:t>
            </a:r>
            <a:r>
              <a:rPr lang="zh-CN" altLang="en-US" sz="1600"/>
              <a:t>, or </a:t>
            </a:r>
            <a:r>
              <a:rPr lang="zh-CN" altLang="en-US" sz="1600" b="1"/>
              <a:t>speechin-speech-out</a:t>
            </a:r>
            <a:r>
              <a:rPr lang="zh-CN" altLang="en-US" sz="1600"/>
              <a:t>, enabling a wide range of tasks with contextaware capabilities.</a:t>
            </a:r>
            <a:endParaRPr lang="zh-CN" alt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0" y="607695"/>
            <a:ext cx="9144000" cy="2343150"/>
            <a:chOff x="0" y="404"/>
            <a:chExt cx="14400" cy="3690"/>
          </a:xfrm>
        </p:grpSpPr>
        <p:pic>
          <p:nvPicPr>
            <p:cNvPr id="3" name="Image 0" descr="preencoded.png"/>
            <p:cNvPicPr>
              <a:picLocks noChangeAspect="1"/>
            </p:cNvPicPr>
            <p:nvPr/>
          </p:nvPicPr>
          <p:blipFill>
            <a:blip r:embed="rId1"/>
            <a:srcRect l="21545" r="21545"/>
            <a:stretch>
              <a:fillRect/>
            </a:stretch>
          </p:blipFill>
          <p:spPr>
            <a:xfrm>
              <a:off x="0" y="404"/>
              <a:ext cx="14400" cy="3690"/>
            </a:xfrm>
            <a:prstGeom prst="rect">
              <a:avLst/>
            </a:prstGeom>
          </p:spPr>
        </p:pic>
        <p:sp>
          <p:nvSpPr>
            <p:cNvPr id="4" name="Text 1"/>
            <p:cNvSpPr/>
            <p:nvPr/>
          </p:nvSpPr>
          <p:spPr>
            <a:xfrm>
              <a:off x="790" y="1204"/>
              <a:ext cx="4475" cy="189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Speech Tokenizer</a:t>
              </a:r>
              <a:endParaRPr lang="en-US" sz="2250" dirty="0"/>
            </a:p>
          </p:txBody>
        </p:sp>
      </p:grpSp>
      <p:sp>
        <p:nvSpPr>
          <p:cNvPr id="9" name="Text 5"/>
          <p:cNvSpPr/>
          <p:nvPr>
            <p:custDataLst>
              <p:tags r:id="rId2"/>
            </p:custDataLst>
          </p:nvPr>
        </p:nvSpPr>
        <p:spPr>
          <a:xfrm>
            <a:off x="6149975" y="3329305"/>
            <a:ext cx="2413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Information Encapsulation Principle</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0" name="Text 6"/>
          <p:cNvSpPr/>
          <p:nvPr>
            <p:custDataLst>
              <p:tags r:id="rId3"/>
            </p:custDataLst>
          </p:nvPr>
        </p:nvSpPr>
        <p:spPr>
          <a:xfrm>
            <a:off x="6149975" y="3643630"/>
            <a:ext cx="2413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每个语音token不仅封装了单词或音节的语义，还包含了音调、音色等副语言特征，实现信息的全方位捕捉。</a:t>
            </a:r>
            <a:endParaRPr lang="en-US" sz="1050" dirty="0"/>
          </a:p>
        </p:txBody>
      </p:sp>
      <p:sp>
        <p:nvSpPr>
          <p:cNvPr id="5" name="文本框 4"/>
          <p:cNvSpPr txBox="1"/>
          <p:nvPr/>
        </p:nvSpPr>
        <p:spPr>
          <a:xfrm>
            <a:off x="3114675" y="1531620"/>
            <a:ext cx="4949825" cy="398780"/>
          </a:xfrm>
          <a:prstGeom prst="rect">
            <a:avLst/>
          </a:prstGeom>
          <a:noFill/>
        </p:spPr>
        <p:txBody>
          <a:bodyPr wrap="square" rtlCol="0" anchor="t">
            <a:spAutoFit/>
          </a:bodyPr>
          <a:p>
            <a:r>
              <a:rPr lang="zh-CN" altLang="en-US"/>
              <a:t> </a:t>
            </a:r>
            <a:r>
              <a:rPr lang="zh-CN" altLang="en-US" sz="2000"/>
              <a:t>speech waveforms </a:t>
            </a:r>
            <a:r>
              <a:rPr lang="en-US" altLang="zh-CN" sz="2000"/>
              <a:t>——&gt;</a:t>
            </a:r>
            <a:r>
              <a:rPr lang="zh-CN" altLang="en-US" sz="2000"/>
              <a:t> discrete tokens</a:t>
            </a:r>
            <a:endParaRPr lang="zh-CN" altLang="en-US" sz="2000"/>
          </a:p>
        </p:txBody>
      </p:sp>
      <p:pic>
        <p:nvPicPr>
          <p:cNvPr id="6" name="图片 5"/>
          <p:cNvPicPr>
            <a:picLocks noChangeAspect="1"/>
          </p:cNvPicPr>
          <p:nvPr/>
        </p:nvPicPr>
        <p:blipFill>
          <a:blip r:embed="rId4"/>
          <a:stretch>
            <a:fillRect/>
          </a:stretch>
        </p:blipFill>
        <p:spPr>
          <a:xfrm>
            <a:off x="3662045" y="3011805"/>
            <a:ext cx="2205355" cy="1961515"/>
          </a:xfrm>
          <a:prstGeom prst="rect">
            <a:avLst/>
          </a:prstGeom>
        </p:spPr>
      </p:pic>
      <p:pic>
        <p:nvPicPr>
          <p:cNvPr id="14" name="图片 13"/>
          <p:cNvPicPr>
            <a:picLocks noChangeAspect="1"/>
          </p:cNvPicPr>
          <p:nvPr/>
        </p:nvPicPr>
        <p:blipFill>
          <a:blip r:embed="rId5"/>
          <a:stretch>
            <a:fillRect/>
          </a:stretch>
        </p:blipFill>
        <p:spPr>
          <a:xfrm>
            <a:off x="323850" y="3011805"/>
            <a:ext cx="2790825" cy="17049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0" y="571500"/>
            <a:ext cx="9144000" cy="2133600"/>
            <a:chOff x="0" y="0"/>
            <a:chExt cx="14400" cy="3360"/>
          </a:xfrm>
        </p:grpSpPr>
        <p:pic>
          <p:nvPicPr>
            <p:cNvPr id="3" name="Image 0" descr="preencoded.png"/>
            <p:cNvPicPr>
              <a:picLocks noChangeAspect="1"/>
            </p:cNvPicPr>
            <p:nvPr/>
          </p:nvPicPr>
          <p:blipFill>
            <a:blip r:embed="rId1"/>
            <a:srcRect l="18750" r="18750"/>
            <a:stretch>
              <a:fillRect/>
            </a:stretch>
          </p:blipFill>
          <p:spPr>
            <a:xfrm>
              <a:off x="0" y="0"/>
              <a:ext cx="14400" cy="3360"/>
            </a:xfrm>
            <a:prstGeom prst="rect">
              <a:avLst/>
            </a:prstGeom>
          </p:spPr>
        </p:pic>
        <p:sp>
          <p:nvSpPr>
            <p:cNvPr id="4" name="Text 1"/>
            <p:cNvSpPr/>
            <p:nvPr/>
          </p:nvSpPr>
          <p:spPr>
            <a:xfrm>
              <a:off x="840" y="307"/>
              <a:ext cx="12600" cy="2700"/>
            </a:xfrm>
            <a:prstGeom prst="rect">
              <a:avLst/>
            </a:prstGeom>
            <a:noFill/>
          </p:spPr>
          <p:txBody>
            <a:bodyPr vert="horz" wrap="square" lIns="0" tIns="0" rIns="0" bIns="0" rtlCol="0" anchor="ctr"/>
            <a:lstStyle/>
            <a:p>
              <a:pPr marL="0" indent="0" algn="ctr">
                <a:lnSpc>
                  <a:spcPts val="3150"/>
                </a:lnSpc>
                <a:buNone/>
              </a:pPr>
              <a:r>
                <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Representative Models</a:t>
              </a:r>
              <a:endPar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marL="0" indent="0" algn="l">
                <a:lnSpc>
                  <a:spcPts val="3150"/>
                </a:lnSpc>
                <a:buNone/>
              </a:pPr>
              <a:r>
                <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Wav2vec 2.0：Using convolutional encoder and product quantization module, discrete speech units are generated</a:t>
              </a:r>
              <a:endPar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grpSp>
      <p:sp>
        <p:nvSpPr>
          <p:cNvPr id="6" name="Text 3"/>
          <p:cNvSpPr/>
          <p:nvPr/>
        </p:nvSpPr>
        <p:spPr>
          <a:xfrm>
            <a:off x="533400" y="2895600"/>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Wav2vec 2.0：卷积与量化</a:t>
            </a:r>
            <a:endParaRPr lang="en-US" sz="1200" dirty="0"/>
          </a:p>
        </p:txBody>
      </p:sp>
      <p:sp>
        <p:nvSpPr>
          <p:cNvPr id="7" name="Shape 4"/>
          <p:cNvSpPr/>
          <p:nvPr/>
        </p:nvSpPr>
        <p:spPr>
          <a:xfrm>
            <a:off x="533400" y="3295650"/>
            <a:ext cx="8001000" cy="19050"/>
          </a:xfrm>
          <a:prstGeom prst="rect">
            <a:avLst/>
          </a:prstGeom>
          <a:solidFill>
            <a:srgbClr val="2745FF"/>
          </a:solidFill>
        </p:spPr>
      </p:sp>
      <p:sp>
        <p:nvSpPr>
          <p:cNvPr id="8" name="Shape 5"/>
          <p:cNvSpPr/>
          <p:nvPr/>
        </p:nvSpPr>
        <p:spPr>
          <a:xfrm>
            <a:off x="1647031" y="3257550"/>
            <a:ext cx="109538" cy="109538"/>
          </a:xfrm>
          <a:prstGeom prst="roundRect">
            <a:avLst>
              <a:gd name="adj" fmla="val 50000"/>
            </a:avLst>
          </a:prstGeom>
          <a:solidFill>
            <a:srgbClr val="2745FF"/>
          </a:solidFill>
        </p:spPr>
      </p:sp>
      <p:sp>
        <p:nvSpPr>
          <p:cNvPr id="9" name="Text 6"/>
          <p:cNvSpPr/>
          <p:nvPr/>
        </p:nvSpPr>
        <p:spPr>
          <a:xfrm>
            <a:off x="533400" y="3519488"/>
            <a:ext cx="23368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Wav2vec 2.0采用卷积编码器提取特征，结合产品量化模块，高效生成离散语音单元，实现语音信号的精确编码。</a:t>
            </a:r>
            <a:endParaRPr lang="en-US" sz="1050" dirty="0"/>
          </a:p>
        </p:txBody>
      </p:sp>
      <p:sp>
        <p:nvSpPr>
          <p:cNvPr id="10" name="Text 7"/>
          <p:cNvSpPr/>
          <p:nvPr/>
        </p:nvSpPr>
        <p:spPr>
          <a:xfrm>
            <a:off x="3251200" y="2895600"/>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HuBERT：k-means与MLM</a:t>
            </a:r>
            <a:endParaRPr lang="en-US" sz="1200" dirty="0"/>
          </a:p>
        </p:txBody>
      </p:sp>
      <p:sp>
        <p:nvSpPr>
          <p:cNvPr id="11" name="Shape 8"/>
          <p:cNvSpPr/>
          <p:nvPr/>
        </p:nvSpPr>
        <p:spPr>
          <a:xfrm>
            <a:off x="4364831" y="3257550"/>
            <a:ext cx="109538" cy="109538"/>
          </a:xfrm>
          <a:prstGeom prst="roundRect">
            <a:avLst>
              <a:gd name="adj" fmla="val 50000"/>
            </a:avLst>
          </a:prstGeom>
          <a:solidFill>
            <a:srgbClr val="2745FF"/>
          </a:solidFill>
        </p:spPr>
      </p:sp>
      <p:sp>
        <p:nvSpPr>
          <p:cNvPr id="12" name="Text 9"/>
          <p:cNvSpPr/>
          <p:nvPr/>
        </p:nvSpPr>
        <p:spPr>
          <a:xfrm>
            <a:off x="3251200" y="3519488"/>
            <a:ext cx="23368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HuBERT运用k-means算法将语音聚类成隐含单元，通过掩码语言建模（MLM）优化单元表示，显著提升语音重构与生成质量。</a:t>
            </a:r>
            <a:endParaRPr lang="en-US" sz="1050" dirty="0"/>
          </a:p>
        </p:txBody>
      </p:sp>
      <p:sp>
        <p:nvSpPr>
          <p:cNvPr id="13" name="Text 10"/>
          <p:cNvSpPr/>
          <p:nvPr/>
        </p:nvSpPr>
        <p:spPr>
          <a:xfrm>
            <a:off x="5969000" y="2895600"/>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性能对比</a:t>
            </a:r>
            <a:endParaRPr lang="en-US" sz="1200" dirty="0"/>
          </a:p>
        </p:txBody>
      </p:sp>
      <p:sp>
        <p:nvSpPr>
          <p:cNvPr id="14" name="Shape 11"/>
          <p:cNvSpPr/>
          <p:nvPr/>
        </p:nvSpPr>
        <p:spPr>
          <a:xfrm rot="5400000">
            <a:off x="8524875" y="3252788"/>
            <a:ext cx="119063" cy="104775"/>
          </a:xfrm>
          <a:prstGeom prst="triangle">
            <a:avLst/>
          </a:prstGeom>
          <a:solidFill>
            <a:srgbClr val="2745FF"/>
          </a:solidFill>
        </p:spPr>
      </p:sp>
      <p:sp>
        <p:nvSpPr>
          <p:cNvPr id="15" name="Shape 12"/>
          <p:cNvSpPr/>
          <p:nvPr/>
        </p:nvSpPr>
        <p:spPr>
          <a:xfrm>
            <a:off x="7082631" y="3257550"/>
            <a:ext cx="109538" cy="109538"/>
          </a:xfrm>
          <a:prstGeom prst="roundRect">
            <a:avLst>
              <a:gd name="adj" fmla="val 50000"/>
            </a:avLst>
          </a:prstGeom>
          <a:solidFill>
            <a:srgbClr val="2745FF"/>
          </a:solidFill>
        </p:spPr>
      </p:sp>
      <p:sp>
        <p:nvSpPr>
          <p:cNvPr id="16" name="Text 13"/>
          <p:cNvSpPr/>
          <p:nvPr/>
        </p:nvSpPr>
        <p:spPr>
          <a:xfrm>
            <a:off x="5969000" y="3519488"/>
            <a:ext cx="23368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HuBERT在语音处理任务中展现最优性能，特别是在语音重构与生成方面，超越同类模型，引领技术前沿。</a:t>
            </a:r>
            <a:endParaRPr lang="en-US" sz="10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3"/>
          <p:cNvSpPr/>
          <p:nvPr>
            <p:custDataLst>
              <p:tags r:id="rId1"/>
            </p:custDataLst>
          </p:nvPr>
        </p:nvSpPr>
        <p:spPr>
          <a:xfrm>
            <a:off x="2754313" y="2984014"/>
            <a:ext cx="2275893" cy="422003"/>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Principle of Autoregressive Model</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7" name="Text 4"/>
          <p:cNvSpPr/>
          <p:nvPr>
            <p:custDataLst>
              <p:tags r:id="rId2"/>
            </p:custDataLst>
          </p:nvPr>
        </p:nvSpPr>
        <p:spPr>
          <a:xfrm>
            <a:off x="2867440" y="3447963"/>
            <a:ext cx="1715976" cy="838922"/>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自回归模型预测序列中的下一个元素，依赖于先前的元素，适用于语音单元的序列建模。</a:t>
            </a:r>
            <a:endParaRPr lang="en-US" sz="1050" dirty="0"/>
          </a:p>
        </p:txBody>
      </p:sp>
      <p:sp>
        <p:nvSpPr>
          <p:cNvPr id="8" name="Text 5"/>
          <p:cNvSpPr/>
          <p:nvPr>
            <p:custDataLst>
              <p:tags r:id="rId3"/>
            </p:custDataLst>
          </p:nvPr>
        </p:nvSpPr>
        <p:spPr>
          <a:xfrm>
            <a:off x="4964744" y="3090151"/>
            <a:ext cx="1715976" cy="20973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Applications of Transformer</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9" name="Text 6"/>
          <p:cNvSpPr/>
          <p:nvPr>
            <p:custDataLst>
              <p:tags r:id="rId4"/>
            </p:custDataLst>
          </p:nvPr>
        </p:nvSpPr>
        <p:spPr>
          <a:xfrm>
            <a:off x="4964744" y="3447963"/>
            <a:ext cx="1715976" cy="629191"/>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Transformer利用自注意力机制，有效处理长序列，加速训练过程，提高模型效率。</a:t>
            </a:r>
            <a:endParaRPr lang="en-US" sz="1050" dirty="0"/>
          </a:p>
        </p:txBody>
      </p:sp>
      <p:sp>
        <p:nvSpPr>
          <p:cNvPr id="12" name="Text 9"/>
          <p:cNvSpPr/>
          <p:nvPr>
            <p:custDataLst>
              <p:tags r:id="rId5"/>
            </p:custDataLst>
          </p:nvPr>
        </p:nvSpPr>
        <p:spPr>
          <a:xfrm>
            <a:off x="7027657" y="2984000"/>
            <a:ext cx="1715976" cy="20973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Speech unit modeling</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3" name="Text 10"/>
          <p:cNvSpPr/>
          <p:nvPr>
            <p:custDataLst>
              <p:tags r:id="rId6"/>
            </p:custDataLst>
          </p:nvPr>
        </p:nvSpPr>
        <p:spPr>
          <a:xfrm>
            <a:off x="7027657" y="3406017"/>
            <a:ext cx="1715976" cy="838922"/>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通过对离散语音单元的建模，自回归模型能够捕捉语音的语义和副语言特征，实现高质量语音生成。</a:t>
            </a:r>
            <a:endParaRPr lang="en-US" sz="1050" dirty="0"/>
          </a:p>
        </p:txBody>
      </p:sp>
      <p:grpSp>
        <p:nvGrpSpPr>
          <p:cNvPr id="19" name="组合 18"/>
          <p:cNvGrpSpPr/>
          <p:nvPr/>
        </p:nvGrpSpPr>
        <p:grpSpPr>
          <a:xfrm>
            <a:off x="0" y="878205"/>
            <a:ext cx="9144000" cy="1733550"/>
            <a:chOff x="0" y="-847"/>
            <a:chExt cx="14400" cy="2730"/>
          </a:xfrm>
        </p:grpSpPr>
        <p:pic>
          <p:nvPicPr>
            <p:cNvPr id="21" name="Image 0" descr="preencoded.png"/>
            <p:cNvPicPr>
              <a:picLocks noChangeAspect="1"/>
            </p:cNvPicPr>
            <p:nvPr/>
          </p:nvPicPr>
          <p:blipFill>
            <a:blip r:embed="rId7"/>
            <a:srcRect l="11538" r="11538"/>
            <a:stretch>
              <a:fillRect/>
            </a:stretch>
          </p:blipFill>
          <p:spPr>
            <a:xfrm>
              <a:off x="0" y="-847"/>
              <a:ext cx="14400" cy="2730"/>
            </a:xfrm>
            <a:prstGeom prst="rect">
              <a:avLst/>
            </a:prstGeom>
          </p:spPr>
        </p:pic>
        <p:sp>
          <p:nvSpPr>
            <p:cNvPr id="22" name="Text 1"/>
            <p:cNvSpPr/>
            <p:nvPr/>
          </p:nvSpPr>
          <p:spPr>
            <a:xfrm>
              <a:off x="900" y="266"/>
              <a:ext cx="12600" cy="126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sym typeface="+mn-ea"/>
                </a:rPr>
                <a:t>Language Model</a:t>
              </a:r>
              <a:endParaRPr lang="en-US" sz="2250" dirty="0"/>
            </a:p>
            <a:p>
              <a:pPr marL="0" indent="0" algn="l">
                <a:lnSpc>
                  <a:spcPts val="3150"/>
                </a:lnSpc>
                <a:buNone/>
              </a:pPr>
              <a:endParaRPr lang="en-US" sz="2250" dirty="0"/>
            </a:p>
          </p:txBody>
        </p:sp>
      </p:grpSp>
      <p:pic>
        <p:nvPicPr>
          <p:cNvPr id="2" name="图片 1"/>
          <p:cNvPicPr>
            <a:picLocks noChangeAspect="1"/>
          </p:cNvPicPr>
          <p:nvPr/>
        </p:nvPicPr>
        <p:blipFill>
          <a:blip r:embed="rId8"/>
          <a:stretch>
            <a:fillRect/>
          </a:stretch>
        </p:blipFill>
        <p:spPr>
          <a:xfrm>
            <a:off x="234950" y="2701925"/>
            <a:ext cx="2409825" cy="1943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8100" y="647700"/>
            <a:ext cx="9144000" cy="1733550"/>
            <a:chOff x="-60" y="147"/>
            <a:chExt cx="14400" cy="2730"/>
          </a:xfrm>
        </p:grpSpPr>
        <p:pic>
          <p:nvPicPr>
            <p:cNvPr id="3" name="Image 0" descr="preencoded.png"/>
            <p:cNvPicPr>
              <a:picLocks noChangeAspect="1"/>
            </p:cNvPicPr>
            <p:nvPr/>
          </p:nvPicPr>
          <p:blipFill>
            <a:blip r:embed="rId1"/>
            <a:srcRect l="11538" r="11538"/>
            <a:stretch>
              <a:fillRect/>
            </a:stretch>
          </p:blipFill>
          <p:spPr>
            <a:xfrm>
              <a:off x="-60" y="147"/>
              <a:ext cx="14400" cy="2730"/>
            </a:xfrm>
            <a:prstGeom prst="rect">
              <a:avLst/>
            </a:prstGeom>
          </p:spPr>
        </p:pic>
        <p:sp>
          <p:nvSpPr>
            <p:cNvPr id="4" name="Text 1"/>
            <p:cNvSpPr/>
            <p:nvPr/>
          </p:nvSpPr>
          <p:spPr>
            <a:xfrm>
              <a:off x="900" y="882"/>
              <a:ext cx="12600" cy="126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Vocoder</a:t>
              </a:r>
              <a:endParaRPr lang="en-US" sz="2250" dirty="0"/>
            </a:p>
          </p:txBody>
        </p:sp>
      </p:grpSp>
      <p:pic>
        <p:nvPicPr>
          <p:cNvPr id="9" name="Image 2" descr="preencoded.png"/>
          <p:cNvPicPr>
            <a:picLocks noChangeAspect="1"/>
          </p:cNvPicPr>
          <p:nvPr>
            <p:custDataLst>
              <p:tags r:id="rId2"/>
            </p:custDataLst>
          </p:nvPr>
        </p:nvPicPr>
        <p:blipFill>
          <a:blip r:embed="rId3"/>
          <a:srcRect/>
          <a:stretch>
            <a:fillRect/>
          </a:stretch>
        </p:blipFill>
        <p:spPr>
          <a:xfrm>
            <a:off x="3485515" y="2653030"/>
            <a:ext cx="476250" cy="476250"/>
          </a:xfrm>
          <a:prstGeom prst="rect">
            <a:avLst/>
          </a:prstGeom>
        </p:spPr>
      </p:pic>
      <p:sp>
        <p:nvSpPr>
          <p:cNvPr id="10" name="Text 5"/>
          <p:cNvSpPr/>
          <p:nvPr>
            <p:custDataLst>
              <p:tags r:id="rId4"/>
            </p:custDataLst>
          </p:nvPr>
        </p:nvSpPr>
        <p:spPr>
          <a:xfrm>
            <a:off x="2866390" y="324358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Information Fidelity</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1" name="Text 6"/>
          <p:cNvSpPr/>
          <p:nvPr>
            <p:custDataLst>
              <p:tags r:id="rId5"/>
            </p:custDataLst>
          </p:nvPr>
        </p:nvSpPr>
        <p:spPr>
          <a:xfrm>
            <a:off x="2866390" y="3491230"/>
            <a:ext cx="17145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通过精确的逆向过程，Vocoder能恢复语音的所有细节，包括语调和音色，实现高质量的语音合成。</a:t>
            </a:r>
            <a:endParaRPr lang="en-US" sz="1050" dirty="0"/>
          </a:p>
        </p:txBody>
      </p:sp>
      <p:pic>
        <p:nvPicPr>
          <p:cNvPr id="12" name="Image 3" descr="preencoded.png"/>
          <p:cNvPicPr>
            <a:picLocks noChangeAspect="1"/>
          </p:cNvPicPr>
          <p:nvPr>
            <p:custDataLst>
              <p:tags r:id="rId6"/>
            </p:custDataLst>
          </p:nvPr>
        </p:nvPicPr>
        <p:blipFill>
          <a:blip r:embed="rId7"/>
          <a:srcRect/>
          <a:stretch>
            <a:fillRect/>
          </a:stretch>
        </p:blipFill>
        <p:spPr>
          <a:xfrm>
            <a:off x="5581015" y="2653030"/>
            <a:ext cx="476250" cy="476250"/>
          </a:xfrm>
          <a:prstGeom prst="rect">
            <a:avLst/>
          </a:prstGeom>
        </p:spPr>
      </p:pic>
      <p:sp>
        <p:nvSpPr>
          <p:cNvPr id="13" name="Text 7"/>
          <p:cNvSpPr/>
          <p:nvPr>
            <p:custDataLst>
              <p:tags r:id="rId8"/>
            </p:custDataLst>
          </p:nvPr>
        </p:nvSpPr>
        <p:spPr>
          <a:xfrm>
            <a:off x="4961890" y="324358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Avoid information loss</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4" name="Text 8"/>
          <p:cNvSpPr/>
          <p:nvPr>
            <p:custDataLst>
              <p:tags r:id="rId9"/>
            </p:custDataLst>
          </p:nvPr>
        </p:nvSpPr>
        <p:spPr>
          <a:xfrm>
            <a:off x="4961890" y="3491230"/>
            <a:ext cx="17145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与传统方法相比，Vocoder直接作用于语音单元，减少了中间转换步骤，有效防止了信息在多次转换中的丢失。</a:t>
            </a:r>
            <a:endParaRPr lang="en-US" sz="1050" dirty="0"/>
          </a:p>
        </p:txBody>
      </p:sp>
      <p:pic>
        <p:nvPicPr>
          <p:cNvPr id="15" name="Image 4" descr="preencoded.png"/>
          <p:cNvPicPr>
            <a:picLocks noChangeAspect="1"/>
          </p:cNvPicPr>
          <p:nvPr>
            <p:custDataLst>
              <p:tags r:id="rId10"/>
            </p:custDataLst>
          </p:nvPr>
        </p:nvPicPr>
        <p:blipFill>
          <a:blip r:embed="rId11"/>
          <a:srcRect/>
          <a:stretch>
            <a:fillRect/>
          </a:stretch>
        </p:blipFill>
        <p:spPr>
          <a:xfrm>
            <a:off x="7676515" y="2653030"/>
            <a:ext cx="476250" cy="476250"/>
          </a:xfrm>
          <a:prstGeom prst="rect">
            <a:avLst/>
          </a:prstGeom>
        </p:spPr>
      </p:pic>
      <p:sp>
        <p:nvSpPr>
          <p:cNvPr id="16" name="Text 9"/>
          <p:cNvSpPr/>
          <p:nvPr>
            <p:custDataLst>
              <p:tags r:id="rId12"/>
            </p:custDataLst>
          </p:nvPr>
        </p:nvSpPr>
        <p:spPr>
          <a:xfrm>
            <a:off x="7057390" y="324358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Optimize voice quality</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7" name="Text 10"/>
          <p:cNvSpPr/>
          <p:nvPr>
            <p:custDataLst>
              <p:tags r:id="rId13"/>
            </p:custDataLst>
          </p:nvPr>
        </p:nvSpPr>
        <p:spPr>
          <a:xfrm>
            <a:off x="7057390" y="3491230"/>
            <a:ext cx="17145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Vocoder的高效性能保证了合成语音的自然流畅，提升了SpeechLM在实际应用中的用户体验。</a:t>
            </a:r>
            <a:endParaRPr lang="en-US" sz="1050" dirty="0"/>
          </a:p>
        </p:txBody>
      </p:sp>
      <p:sp>
        <p:nvSpPr>
          <p:cNvPr id="2" name="文本框 1"/>
          <p:cNvSpPr txBox="1"/>
          <p:nvPr/>
        </p:nvSpPr>
        <p:spPr>
          <a:xfrm>
            <a:off x="2093595" y="1330325"/>
            <a:ext cx="6479540" cy="398780"/>
          </a:xfrm>
          <a:prstGeom prst="rect">
            <a:avLst/>
          </a:prstGeom>
          <a:noFill/>
        </p:spPr>
        <p:txBody>
          <a:bodyPr wrap="square" rtlCol="0" anchor="t">
            <a:spAutoFit/>
          </a:bodyPr>
          <a:p>
            <a:r>
              <a:rPr lang="zh-CN" altLang="en-US"/>
              <a:t> </a:t>
            </a:r>
            <a:r>
              <a:rPr lang="en-US" altLang="zh-CN"/>
              <a:t>Speech </a:t>
            </a:r>
            <a:r>
              <a:rPr lang="en-US" altLang="zh-CN" sz="2000"/>
              <a:t>T</a:t>
            </a:r>
            <a:r>
              <a:rPr lang="zh-CN" altLang="en-US" sz="2000"/>
              <a:t>okens </a:t>
            </a:r>
            <a:r>
              <a:rPr lang="en-US" altLang="zh-CN" sz="2000"/>
              <a:t>——&gt;</a:t>
            </a:r>
            <a:r>
              <a:rPr lang="zh-CN" altLang="en-US" sz="2000"/>
              <a:t>  </a:t>
            </a:r>
            <a:r>
              <a:rPr lang="en-US" altLang="zh-CN" sz="2000"/>
              <a:t>S</a:t>
            </a:r>
            <a:r>
              <a:rPr lang="zh-CN" altLang="en-US" sz="2000"/>
              <a:t>peech </a:t>
            </a:r>
            <a:r>
              <a:rPr lang="en-US" altLang="zh-CN" sz="2000"/>
              <a:t>W</a:t>
            </a:r>
            <a:r>
              <a:rPr lang="zh-CN" altLang="en-US" sz="2000"/>
              <a:t>aveform</a:t>
            </a:r>
            <a:endParaRPr lang="zh-CN" altLang="en-US" sz="2000"/>
          </a:p>
        </p:txBody>
      </p:sp>
      <p:pic>
        <p:nvPicPr>
          <p:cNvPr id="5" name="图片 4"/>
          <p:cNvPicPr>
            <a:picLocks noChangeAspect="1"/>
          </p:cNvPicPr>
          <p:nvPr/>
        </p:nvPicPr>
        <p:blipFill>
          <a:blip r:embed="rId14"/>
          <a:stretch>
            <a:fillRect/>
          </a:stretch>
        </p:blipFill>
        <p:spPr>
          <a:xfrm>
            <a:off x="161290" y="2785110"/>
            <a:ext cx="2606675" cy="14992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alphaModFix amt="40000"/>
          </a:blip>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Training Methods</a:t>
            </a:r>
            <a:endParaRPr lang="en-US" sz="37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2745FF">
                    <a:alpha val="30000"/>
                  </a:srgbClr>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225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1"/>
          <a:srcRect l="12500" r="12500"/>
          <a:stretch>
            <a:fillRect/>
          </a:stretch>
        </p:blipFill>
        <p:spPr>
          <a:xfrm>
            <a:off x="5335270" y="554355"/>
            <a:ext cx="3326765" cy="4436110"/>
          </a:xfrm>
          <a:prstGeom prst="rect">
            <a:avLst/>
          </a:prstGeom>
        </p:spPr>
      </p:pic>
      <p:sp>
        <p:nvSpPr>
          <p:cNvPr id="5" name="Text 1"/>
          <p:cNvSpPr/>
          <p:nvPr/>
        </p:nvSpPr>
        <p:spPr>
          <a:xfrm>
            <a:off x="332105" y="554355"/>
            <a:ext cx="4845050" cy="145288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Cold start  Vs.  continued pre-training:</a:t>
            </a:r>
            <a:endParaRPr lang="en-US" sz="2000" dirty="0"/>
          </a:p>
        </p:txBody>
      </p:sp>
      <p:sp>
        <p:nvSpPr>
          <p:cNvPr id="7" name="Text 3"/>
          <p:cNvSpPr/>
          <p:nvPr/>
        </p:nvSpPr>
        <p:spPr>
          <a:xfrm>
            <a:off x="571500" y="211455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sym typeface="+mn-ea"/>
              </a:rPr>
              <a:t>Cold start</a:t>
            </a:r>
            <a:endParaRPr lang="en-US" sz="1200" dirty="0"/>
          </a:p>
        </p:txBody>
      </p:sp>
      <p:sp>
        <p:nvSpPr>
          <p:cNvPr id="8" name="Text 4"/>
          <p:cNvSpPr/>
          <p:nvPr/>
        </p:nvSpPr>
        <p:spPr>
          <a:xfrm>
            <a:off x="571500" y="2362200"/>
            <a:ext cx="4143375"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从零开始训练模型，无需依赖任何预训练权重，确保模型完全适应新任务特性。</a:t>
            </a:r>
            <a:endParaRPr lang="en-US" sz="1050" dirty="0"/>
          </a:p>
        </p:txBody>
      </p:sp>
      <p:sp>
        <p:nvSpPr>
          <p:cNvPr id="9" name="Text 5"/>
          <p:cNvSpPr/>
          <p:nvPr/>
        </p:nvSpPr>
        <p:spPr>
          <a:xfrm>
            <a:off x="571500" y="297180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sym typeface="+mn-ea"/>
              </a:rPr>
              <a:t>Continued pre-training</a:t>
            </a:r>
            <a:endParaRPr lang="en-US" sz="1200" dirty="0"/>
          </a:p>
        </p:txBody>
      </p:sp>
      <p:sp>
        <p:nvSpPr>
          <p:cNvPr id="10" name="Text 6"/>
          <p:cNvSpPr/>
          <p:nvPr/>
        </p:nvSpPr>
        <p:spPr>
          <a:xfrm>
            <a:off x="571500" y="3219450"/>
            <a:ext cx="4143375"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利用已有的文本语言模型权重作为初始化，加速学习过程，尤其在小数据集上效果显著。</a:t>
            </a:r>
            <a:endParaRPr lang="en-US" sz="1050" dirty="0"/>
          </a:p>
        </p:txBody>
      </p:sp>
      <p:sp>
        <p:nvSpPr>
          <p:cNvPr id="11" name="Text 7"/>
          <p:cNvSpPr/>
          <p:nvPr/>
        </p:nvSpPr>
        <p:spPr>
          <a:xfrm>
            <a:off x="571500" y="382905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Trade-offs</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2" name="Text 8"/>
          <p:cNvSpPr/>
          <p:nvPr/>
        </p:nvSpPr>
        <p:spPr>
          <a:xfrm>
            <a:off x="571500" y="4076700"/>
            <a:ext cx="4143375"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冷启动灵活性高，但训练成本大；继续预训练节省时间，可能受限于原有任务偏见。</a:t>
            </a:r>
            <a:endParaRPr lang="en-US" sz="10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571500" y="767080"/>
            <a:ext cx="8001000" cy="80010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Dataset: </a:t>
            </a:r>
            <a:endPar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marL="0" indent="0" algn="l">
              <a:lnSpc>
                <a:spcPts val="3150"/>
              </a:lnSpc>
              <a:buNone/>
            </a:pPr>
            <a:r>
              <a:rPr 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常用的语音预训练数据集，如LibriSpeech、VoxPopuli等。</a:t>
            </a:r>
            <a:endParaRPr lang="en-US" sz="2000" dirty="0"/>
          </a:p>
        </p:txBody>
      </p:sp>
      <p:sp>
        <p:nvSpPr>
          <p:cNvPr id="6" name="Text 3"/>
          <p:cNvSpPr/>
          <p:nvPr>
            <p:custDataLst>
              <p:tags r:id="rId1"/>
            </p:custDataLst>
          </p:nvPr>
        </p:nvSpPr>
        <p:spPr>
          <a:xfrm>
            <a:off x="571500" y="2495550"/>
            <a:ext cx="24130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2745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200" dirty="0"/>
          </a:p>
        </p:txBody>
      </p:sp>
      <p:sp>
        <p:nvSpPr>
          <p:cNvPr id="7" name="Text 4"/>
          <p:cNvSpPr/>
          <p:nvPr>
            <p:custDataLst>
              <p:tags r:id="rId2"/>
            </p:custDataLst>
          </p:nvPr>
        </p:nvSpPr>
        <p:spPr>
          <a:xfrm>
            <a:off x="571500" y="2824163"/>
            <a:ext cx="24130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LibriSpeech</a:t>
            </a:r>
            <a:endParaRPr lang="en-US" sz="1200" dirty="0"/>
          </a:p>
        </p:txBody>
      </p:sp>
      <p:sp>
        <p:nvSpPr>
          <p:cNvPr id="8" name="Text 5"/>
          <p:cNvSpPr/>
          <p:nvPr>
            <p:custDataLst>
              <p:tags r:id="rId3"/>
            </p:custDataLst>
          </p:nvPr>
        </p:nvSpPr>
        <p:spPr>
          <a:xfrm>
            <a:off x="571500" y="3071813"/>
            <a:ext cx="2413000"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源自公共领域音频书籍，提供高质量英语语音数据，是评估ASR系统的标准基准。</a:t>
            </a:r>
            <a:endParaRPr lang="en-US" sz="1050" dirty="0"/>
          </a:p>
        </p:txBody>
      </p:sp>
      <p:sp>
        <p:nvSpPr>
          <p:cNvPr id="9" name="Text 6"/>
          <p:cNvSpPr/>
          <p:nvPr>
            <p:custDataLst>
              <p:tags r:id="rId4"/>
            </p:custDataLst>
          </p:nvPr>
        </p:nvSpPr>
        <p:spPr>
          <a:xfrm>
            <a:off x="3365500" y="2495550"/>
            <a:ext cx="24130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2745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200" dirty="0"/>
          </a:p>
        </p:txBody>
      </p:sp>
      <p:sp>
        <p:nvSpPr>
          <p:cNvPr id="10" name="Text 7"/>
          <p:cNvSpPr/>
          <p:nvPr>
            <p:custDataLst>
              <p:tags r:id="rId5"/>
            </p:custDataLst>
          </p:nvPr>
        </p:nvSpPr>
        <p:spPr>
          <a:xfrm>
            <a:off x="3365500" y="2824163"/>
            <a:ext cx="24130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VoxPopuli</a:t>
            </a:r>
            <a:endParaRPr lang="en-US" sz="1200" dirty="0"/>
          </a:p>
        </p:txBody>
      </p:sp>
      <p:sp>
        <p:nvSpPr>
          <p:cNvPr id="11" name="Text 8"/>
          <p:cNvSpPr/>
          <p:nvPr>
            <p:custDataLst>
              <p:tags r:id="rId6"/>
            </p:custDataLst>
          </p:nvPr>
        </p:nvSpPr>
        <p:spPr>
          <a:xfrm>
            <a:off x="3365500" y="3071813"/>
            <a:ext cx="2413000"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涵盖73种语言，促进多语言语音识别与合成研究，加速全球语音技术发展。</a:t>
            </a:r>
            <a:endParaRPr lang="en-US" sz="1050" dirty="0"/>
          </a:p>
        </p:txBody>
      </p:sp>
      <p:sp>
        <p:nvSpPr>
          <p:cNvPr id="12" name="Text 9"/>
          <p:cNvSpPr/>
          <p:nvPr>
            <p:custDataLst>
              <p:tags r:id="rId7"/>
            </p:custDataLst>
          </p:nvPr>
        </p:nvSpPr>
        <p:spPr>
          <a:xfrm>
            <a:off x="6159500" y="2495550"/>
            <a:ext cx="24130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2745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200" dirty="0"/>
          </a:p>
        </p:txBody>
      </p:sp>
      <p:sp>
        <p:nvSpPr>
          <p:cNvPr id="13" name="Text 10"/>
          <p:cNvSpPr/>
          <p:nvPr>
            <p:custDataLst>
              <p:tags r:id="rId8"/>
            </p:custDataLst>
          </p:nvPr>
        </p:nvSpPr>
        <p:spPr>
          <a:xfrm>
            <a:off x="6159500" y="2824163"/>
            <a:ext cx="24130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数据集选择</a:t>
            </a:r>
            <a:endParaRPr lang="en-US" sz="1200" dirty="0"/>
          </a:p>
        </p:txBody>
      </p:sp>
      <p:sp>
        <p:nvSpPr>
          <p:cNvPr id="14" name="Text 11"/>
          <p:cNvSpPr/>
          <p:nvPr>
            <p:custDataLst>
              <p:tags r:id="rId9"/>
            </p:custDataLst>
          </p:nvPr>
        </p:nvSpPr>
        <p:spPr>
          <a:xfrm>
            <a:off x="6159500" y="3071813"/>
            <a:ext cx="2413000"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选择合适的数据集对模型性能至关重要，需考虑语言多样性与数据质量。</a:t>
            </a:r>
            <a:endParaRPr lang="en-US" sz="10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0" descr="preencoded.png"/>
          <p:cNvPicPr>
            <a:picLocks noChangeAspect="1"/>
          </p:cNvPicPr>
          <p:nvPr/>
        </p:nvPicPr>
        <p:blipFill>
          <a:blip r:embed="rId1"/>
          <a:srcRect/>
          <a:stretch>
            <a:fillRect/>
          </a:stretch>
        </p:blipFill>
        <p:spPr>
          <a:xfrm>
            <a:off x="0" y="71120"/>
            <a:ext cx="2877185" cy="5012690"/>
          </a:xfrm>
          <a:prstGeom prst="rect">
            <a:avLst/>
          </a:prstGeom>
        </p:spPr>
      </p:pic>
      <p:sp>
        <p:nvSpPr>
          <p:cNvPr id="4" name="Text 1"/>
          <p:cNvSpPr/>
          <p:nvPr/>
        </p:nvSpPr>
        <p:spPr>
          <a:xfrm>
            <a:off x="571500" y="3433763"/>
            <a:ext cx="1857375"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content</a:t>
            </a:r>
            <a:endParaRPr lang="en-US" sz="3750" dirty="0"/>
          </a:p>
        </p:txBody>
      </p:sp>
      <p:sp>
        <p:nvSpPr>
          <p:cNvPr id="6" name="Text 3"/>
          <p:cNvSpPr/>
          <p:nvPr>
            <p:custDataLst>
              <p:tags r:id="rId2"/>
            </p:custDataLst>
          </p:nvPr>
        </p:nvSpPr>
        <p:spPr>
          <a:xfrm>
            <a:off x="3524250" y="1394619"/>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2745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875" dirty="0"/>
          </a:p>
        </p:txBody>
      </p:sp>
      <p:sp>
        <p:nvSpPr>
          <p:cNvPr id="7" name="Text 4"/>
          <p:cNvSpPr/>
          <p:nvPr>
            <p:custDataLst>
              <p:tags r:id="rId3"/>
            </p:custDataLst>
          </p:nvPr>
        </p:nvSpPr>
        <p:spPr>
          <a:xfrm>
            <a:off x="3990975" y="1466056"/>
            <a:ext cx="196215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Introduction</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8" name="Text 5"/>
          <p:cNvSpPr/>
          <p:nvPr/>
        </p:nvSpPr>
        <p:spPr>
          <a:xfrm>
            <a:off x="3990975" y="1713706"/>
            <a:ext cx="196215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9" name="Text 6"/>
          <p:cNvSpPr/>
          <p:nvPr>
            <p:custDataLst>
              <p:tags r:id="rId4"/>
            </p:custDataLst>
          </p:nvPr>
        </p:nvSpPr>
        <p:spPr>
          <a:xfrm>
            <a:off x="5876925" y="1394619"/>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2745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875" dirty="0"/>
          </a:p>
        </p:txBody>
      </p:sp>
      <p:sp>
        <p:nvSpPr>
          <p:cNvPr id="10" name="Text 7"/>
          <p:cNvSpPr/>
          <p:nvPr>
            <p:custDataLst>
              <p:tags r:id="rId5"/>
            </p:custDataLst>
          </p:nvPr>
        </p:nvSpPr>
        <p:spPr>
          <a:xfrm>
            <a:off x="6343650" y="1466056"/>
            <a:ext cx="196215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Motivation</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1" name="Text 8"/>
          <p:cNvSpPr/>
          <p:nvPr/>
        </p:nvSpPr>
        <p:spPr>
          <a:xfrm>
            <a:off x="6343650" y="1713706"/>
            <a:ext cx="196215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2" name="Text 9"/>
          <p:cNvSpPr/>
          <p:nvPr>
            <p:custDataLst>
              <p:tags r:id="rId6"/>
            </p:custDataLst>
          </p:nvPr>
        </p:nvSpPr>
        <p:spPr>
          <a:xfrm>
            <a:off x="3524250" y="2023269"/>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2745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875" dirty="0"/>
          </a:p>
        </p:txBody>
      </p:sp>
      <p:sp>
        <p:nvSpPr>
          <p:cNvPr id="13" name="Text 10"/>
          <p:cNvSpPr/>
          <p:nvPr>
            <p:custDataLst>
              <p:tags r:id="rId7"/>
            </p:custDataLst>
          </p:nvPr>
        </p:nvSpPr>
        <p:spPr>
          <a:xfrm>
            <a:off x="3990975" y="2094706"/>
            <a:ext cx="196215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SpeechLM</a:t>
            </a:r>
            <a:endParaRPr lang="en-US" sz="1200" dirty="0"/>
          </a:p>
        </p:txBody>
      </p:sp>
      <p:sp>
        <p:nvSpPr>
          <p:cNvPr id="14" name="Text 11"/>
          <p:cNvSpPr/>
          <p:nvPr/>
        </p:nvSpPr>
        <p:spPr>
          <a:xfrm>
            <a:off x="3990975" y="2342356"/>
            <a:ext cx="196215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5" name="Text 12"/>
          <p:cNvSpPr/>
          <p:nvPr>
            <p:custDataLst>
              <p:tags r:id="rId8"/>
            </p:custDataLst>
          </p:nvPr>
        </p:nvSpPr>
        <p:spPr>
          <a:xfrm>
            <a:off x="5876925" y="2023269"/>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2745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875" dirty="0"/>
          </a:p>
        </p:txBody>
      </p:sp>
      <p:sp>
        <p:nvSpPr>
          <p:cNvPr id="16" name="Text 13"/>
          <p:cNvSpPr/>
          <p:nvPr>
            <p:custDataLst>
              <p:tags r:id="rId9"/>
            </p:custDataLst>
          </p:nvPr>
        </p:nvSpPr>
        <p:spPr>
          <a:xfrm>
            <a:off x="6343650" y="2094706"/>
            <a:ext cx="196215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Training Methods</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7" name="Text 14"/>
          <p:cNvSpPr/>
          <p:nvPr/>
        </p:nvSpPr>
        <p:spPr>
          <a:xfrm>
            <a:off x="6343650" y="2342356"/>
            <a:ext cx="196215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8" name="Text 15"/>
          <p:cNvSpPr/>
          <p:nvPr>
            <p:custDataLst>
              <p:tags r:id="rId10"/>
            </p:custDataLst>
          </p:nvPr>
        </p:nvSpPr>
        <p:spPr>
          <a:xfrm>
            <a:off x="3524250" y="2651919"/>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2745FF"/>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875" dirty="0"/>
          </a:p>
        </p:txBody>
      </p:sp>
      <p:sp>
        <p:nvSpPr>
          <p:cNvPr id="19" name="Text 16"/>
          <p:cNvSpPr/>
          <p:nvPr>
            <p:custDataLst>
              <p:tags r:id="rId11"/>
            </p:custDataLst>
          </p:nvPr>
        </p:nvSpPr>
        <p:spPr>
          <a:xfrm>
            <a:off x="3990975" y="2723356"/>
            <a:ext cx="196215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sym typeface="+mn-ea"/>
              </a:rPr>
              <a:t>Applications of SpeechLMs</a:t>
            </a:r>
            <a:endParaRPr lang="en-US" sz="1200" dirty="0"/>
          </a:p>
        </p:txBody>
      </p:sp>
      <p:sp>
        <p:nvSpPr>
          <p:cNvPr id="20" name="Text 17"/>
          <p:cNvSpPr/>
          <p:nvPr/>
        </p:nvSpPr>
        <p:spPr>
          <a:xfrm>
            <a:off x="3990975" y="2971006"/>
            <a:ext cx="196215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21" name="Text 18"/>
          <p:cNvSpPr/>
          <p:nvPr>
            <p:custDataLst>
              <p:tags r:id="rId12"/>
            </p:custDataLst>
          </p:nvPr>
        </p:nvSpPr>
        <p:spPr>
          <a:xfrm>
            <a:off x="5876925" y="2651919"/>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2745FF"/>
                </a:solidFill>
                <a:latin typeface="微软雅黑" panose="020B0503020204020204" pitchFamily="34" charset="-122"/>
                <a:ea typeface="微软雅黑" panose="020B0503020204020204" pitchFamily="34" charset="-122"/>
                <a:cs typeface="微软雅黑" panose="020B0503020204020204" pitchFamily="34" charset="-120"/>
              </a:rPr>
              <a:t>06</a:t>
            </a:r>
            <a:endParaRPr lang="en-US" sz="1875" dirty="0"/>
          </a:p>
        </p:txBody>
      </p:sp>
      <p:sp>
        <p:nvSpPr>
          <p:cNvPr id="22" name="Text 19"/>
          <p:cNvSpPr/>
          <p:nvPr>
            <p:custDataLst>
              <p:tags r:id="rId13"/>
            </p:custDataLst>
          </p:nvPr>
        </p:nvSpPr>
        <p:spPr>
          <a:xfrm>
            <a:off x="6343650" y="2723515"/>
            <a:ext cx="277495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sym typeface="+mn-ea"/>
              </a:rPr>
              <a:t>Challenges</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23" name="Text 20"/>
          <p:cNvSpPr/>
          <p:nvPr/>
        </p:nvSpPr>
        <p:spPr>
          <a:xfrm>
            <a:off x="6343650" y="2971006"/>
            <a:ext cx="196215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26" name="Text 23"/>
          <p:cNvSpPr/>
          <p:nvPr/>
        </p:nvSpPr>
        <p:spPr>
          <a:xfrm>
            <a:off x="3990975" y="3599656"/>
            <a:ext cx="196215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27" name="Text 24"/>
          <p:cNvSpPr/>
          <p:nvPr>
            <p:custDataLst>
              <p:tags r:id="rId14"/>
            </p:custDataLst>
          </p:nvPr>
        </p:nvSpPr>
        <p:spPr>
          <a:xfrm>
            <a:off x="3524250" y="330914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2745FF"/>
                </a:solidFill>
                <a:latin typeface="微软雅黑" panose="020B0503020204020204" pitchFamily="34" charset="-122"/>
                <a:ea typeface="微软雅黑" panose="020B0503020204020204" pitchFamily="34" charset="-122"/>
                <a:cs typeface="微软雅黑" panose="020B0503020204020204" pitchFamily="34" charset="-120"/>
              </a:rPr>
              <a:t>07</a:t>
            </a:r>
            <a:endParaRPr lang="en-US" sz="1875" dirty="0"/>
          </a:p>
        </p:txBody>
      </p:sp>
      <p:sp>
        <p:nvSpPr>
          <p:cNvPr id="28" name="Text 25"/>
          <p:cNvSpPr/>
          <p:nvPr>
            <p:custDataLst>
              <p:tags r:id="rId15"/>
            </p:custDataLst>
          </p:nvPr>
        </p:nvSpPr>
        <p:spPr>
          <a:xfrm>
            <a:off x="3990975" y="3380581"/>
            <a:ext cx="196215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Future Research Directions</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29" name="Text 26"/>
          <p:cNvSpPr/>
          <p:nvPr/>
        </p:nvSpPr>
        <p:spPr>
          <a:xfrm>
            <a:off x="6343650" y="3599656"/>
            <a:ext cx="1962150" cy="209550"/>
          </a:xfrm>
          <a:prstGeom prst="rect">
            <a:avLst/>
          </a:prstGeom>
          <a:noFill/>
        </p:spPr>
        <p:txBody>
          <a:bodyPr vert="horz" wrap="square" lIns="0" tIns="0" rIns="0" bIns="0" rtlCol="0" anchor="ctr"/>
          <a:lstStyle/>
          <a:p>
            <a:pPr marL="0" indent="0" algn="l">
              <a:lnSpc>
                <a:spcPts val="1650"/>
              </a:lnSpc>
              <a:buNone/>
            </a:pPr>
            <a:endParaRPr lang="en-US" sz="10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571500" y="732790"/>
            <a:ext cx="8001000" cy="164846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Joint Training:</a:t>
            </a:r>
            <a:endPar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marL="0" indent="0" algn="l">
              <a:lnSpc>
                <a:spcPts val="3150"/>
              </a:lnSpc>
              <a:buNone/>
            </a:pPr>
            <a:r>
              <a:rPr 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如何通过语音和文本数据的联合训练来提升模型的语音理解和生成能力。</a:t>
            </a:r>
            <a:endParaRPr lang="en-US" sz="2000" dirty="0"/>
          </a:p>
        </p:txBody>
      </p:sp>
      <p:pic>
        <p:nvPicPr>
          <p:cNvPr id="6" name="Image 1" descr="preencoded.png"/>
          <p:cNvPicPr>
            <a:picLocks noChangeAspect="1"/>
          </p:cNvPicPr>
          <p:nvPr/>
        </p:nvPicPr>
        <p:blipFill>
          <a:blip r:embed="rId1"/>
          <a:srcRect/>
          <a:stretch>
            <a:fillRect/>
          </a:stretch>
        </p:blipFill>
        <p:spPr>
          <a:xfrm>
            <a:off x="1190625" y="2495550"/>
            <a:ext cx="476250" cy="476250"/>
          </a:xfrm>
          <a:prstGeom prst="rect">
            <a:avLst/>
          </a:prstGeom>
        </p:spPr>
      </p:pic>
      <p:sp>
        <p:nvSpPr>
          <p:cNvPr id="7" name="Text 3"/>
          <p:cNvSpPr/>
          <p:nvPr/>
        </p:nvSpPr>
        <p:spPr>
          <a:xfrm>
            <a:off x="571500" y="30861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数据融合优势</a:t>
            </a:r>
            <a:endParaRPr lang="en-US" sz="1200" dirty="0"/>
          </a:p>
        </p:txBody>
      </p:sp>
      <p:sp>
        <p:nvSpPr>
          <p:cNvPr id="8" name="Text 4"/>
          <p:cNvSpPr/>
          <p:nvPr/>
        </p:nvSpPr>
        <p:spPr>
          <a:xfrm>
            <a:off x="571500" y="3333750"/>
            <a:ext cx="17145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结合语音与文本数据，模型能更全面理解语言，提升多模态交互能力。</a:t>
            </a:r>
            <a:endParaRPr lang="en-US" sz="1050" dirty="0"/>
          </a:p>
        </p:txBody>
      </p:sp>
      <p:pic>
        <p:nvPicPr>
          <p:cNvPr id="9" name="Image 2" descr="preencoded.png"/>
          <p:cNvPicPr>
            <a:picLocks noChangeAspect="1"/>
          </p:cNvPicPr>
          <p:nvPr/>
        </p:nvPicPr>
        <p:blipFill>
          <a:blip r:embed="rId2"/>
          <a:srcRect/>
          <a:stretch>
            <a:fillRect/>
          </a:stretch>
        </p:blipFill>
        <p:spPr>
          <a:xfrm>
            <a:off x="3286125" y="2495550"/>
            <a:ext cx="476250" cy="476250"/>
          </a:xfrm>
          <a:prstGeom prst="rect">
            <a:avLst/>
          </a:prstGeom>
        </p:spPr>
      </p:pic>
      <p:sp>
        <p:nvSpPr>
          <p:cNvPr id="10" name="Text 5"/>
          <p:cNvSpPr/>
          <p:nvPr/>
        </p:nvSpPr>
        <p:spPr>
          <a:xfrm>
            <a:off x="2667000" y="30861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互补学习</a:t>
            </a:r>
            <a:endParaRPr lang="en-US" sz="1200" dirty="0"/>
          </a:p>
        </p:txBody>
      </p:sp>
      <p:sp>
        <p:nvSpPr>
          <p:cNvPr id="11" name="Text 6"/>
          <p:cNvSpPr/>
          <p:nvPr/>
        </p:nvSpPr>
        <p:spPr>
          <a:xfrm>
            <a:off x="2667000" y="3333750"/>
            <a:ext cx="17145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文本增强语音理解深度，语音提供情感与节奏线索，互补提升模型性能。</a:t>
            </a:r>
            <a:endParaRPr lang="en-US" sz="1050" dirty="0"/>
          </a:p>
        </p:txBody>
      </p:sp>
      <p:pic>
        <p:nvPicPr>
          <p:cNvPr id="12" name="Image 3" descr="preencoded.png"/>
          <p:cNvPicPr>
            <a:picLocks noChangeAspect="1"/>
          </p:cNvPicPr>
          <p:nvPr/>
        </p:nvPicPr>
        <p:blipFill>
          <a:blip r:embed="rId3"/>
          <a:srcRect/>
          <a:stretch>
            <a:fillRect/>
          </a:stretch>
        </p:blipFill>
        <p:spPr>
          <a:xfrm>
            <a:off x="5381625" y="2495550"/>
            <a:ext cx="476250" cy="476250"/>
          </a:xfrm>
          <a:prstGeom prst="rect">
            <a:avLst/>
          </a:prstGeom>
        </p:spPr>
      </p:pic>
      <p:sp>
        <p:nvSpPr>
          <p:cNvPr id="13" name="Text 7"/>
          <p:cNvSpPr/>
          <p:nvPr/>
        </p:nvSpPr>
        <p:spPr>
          <a:xfrm>
            <a:off x="4762500" y="30861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跨模态迁移</a:t>
            </a:r>
            <a:endParaRPr lang="en-US" sz="1200" dirty="0"/>
          </a:p>
        </p:txBody>
      </p:sp>
      <p:sp>
        <p:nvSpPr>
          <p:cNvPr id="14" name="Text 8"/>
          <p:cNvSpPr/>
          <p:nvPr/>
        </p:nvSpPr>
        <p:spPr>
          <a:xfrm>
            <a:off x="4762500" y="3333750"/>
            <a:ext cx="17145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利用文本预训练权重，加速语音模型学习，实现知识的有效迁移。</a:t>
            </a:r>
            <a:endParaRPr lang="en-US" sz="1050" dirty="0"/>
          </a:p>
        </p:txBody>
      </p:sp>
      <p:pic>
        <p:nvPicPr>
          <p:cNvPr id="15" name="Image 4" descr="preencoded.png"/>
          <p:cNvPicPr>
            <a:picLocks noChangeAspect="1"/>
          </p:cNvPicPr>
          <p:nvPr/>
        </p:nvPicPr>
        <p:blipFill>
          <a:blip r:embed="rId4"/>
          <a:srcRect/>
          <a:stretch>
            <a:fillRect/>
          </a:stretch>
        </p:blipFill>
        <p:spPr>
          <a:xfrm>
            <a:off x="7477125" y="2495550"/>
            <a:ext cx="476250" cy="476250"/>
          </a:xfrm>
          <a:prstGeom prst="rect">
            <a:avLst/>
          </a:prstGeom>
        </p:spPr>
      </p:pic>
      <p:sp>
        <p:nvSpPr>
          <p:cNvPr id="16" name="Text 9"/>
          <p:cNvSpPr/>
          <p:nvPr/>
        </p:nvSpPr>
        <p:spPr>
          <a:xfrm>
            <a:off x="6858000" y="30861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增强泛化能力</a:t>
            </a:r>
            <a:endParaRPr lang="en-US" sz="1200" dirty="0"/>
          </a:p>
        </p:txBody>
      </p:sp>
      <p:sp>
        <p:nvSpPr>
          <p:cNvPr id="17" name="Text 10"/>
          <p:cNvSpPr/>
          <p:nvPr/>
        </p:nvSpPr>
        <p:spPr>
          <a:xfrm>
            <a:off x="6858000" y="3333750"/>
            <a:ext cx="17145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多样化的数据输入使模型在不同场景下表现更稳定，提高泛化能力。</a:t>
            </a:r>
            <a:endParaRPr lang="en-US" sz="10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alphaModFix amt="40000"/>
          </a:blip>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Applications of SpeechLMs </a:t>
            </a:r>
            <a:endParaRPr lang="en-US" sz="37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2745FF">
                    <a:alpha val="30000"/>
                  </a:srgbClr>
                </a:solidFill>
                <a:latin typeface="微软雅黑" panose="020B0503020204020204" pitchFamily="34" charset="-122"/>
                <a:ea typeface="微软雅黑" panose="020B0503020204020204" pitchFamily="34" charset="-122"/>
                <a:cs typeface="微软雅黑" panose="020B0503020204020204" pitchFamily="34" charset="-120"/>
              </a:rPr>
              <a:t>06</a:t>
            </a:r>
            <a:endParaRPr lang="en-US" sz="225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342900" y="228600"/>
            <a:ext cx="2286000" cy="1666875"/>
            <a:chOff x="720" y="480"/>
            <a:chExt cx="4800" cy="3500"/>
          </a:xfrm>
        </p:grpSpPr>
        <p:sp>
          <p:nvSpPr>
            <p:cNvPr id="15" name="任意多边形: 形状 3"/>
            <p:cNvSpPr/>
            <p:nvPr>
              <p:custDataLst>
                <p:tags r:id="rId2"/>
              </p:custDataLst>
            </p:nvPr>
          </p:nvSpPr>
          <p:spPr>
            <a:xfrm flipH="1" flipV="1">
              <a:off x="720" y="480"/>
              <a:ext cx="4800" cy="2400"/>
            </a:xfrm>
            <a:custGeom>
              <a:avLst/>
              <a:gdLst>
                <a:gd name="connsiteX0" fmla="*/ 3081866 w 3172179"/>
                <a:gd name="connsiteY0" fmla="*/ 0 h 1574799"/>
                <a:gd name="connsiteX1" fmla="*/ 3172179 w 3172179"/>
                <a:gd name="connsiteY1" fmla="*/ 0 h 1574799"/>
                <a:gd name="connsiteX2" fmla="*/ 3172179 w 3172179"/>
                <a:gd name="connsiteY2" fmla="*/ 1574799 h 1574799"/>
                <a:gd name="connsiteX3" fmla="*/ 0 w 3172179"/>
                <a:gd name="connsiteY3" fmla="*/ 1574799 h 1574799"/>
                <a:gd name="connsiteX4" fmla="*/ 0 w 3172179"/>
                <a:gd name="connsiteY4" fmla="*/ 1484488 h 1574799"/>
                <a:gd name="connsiteX5" fmla="*/ 3081866 w 3172179"/>
                <a:gd name="connsiteY5" fmla="*/ 1484488 h 157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2179" h="1574799">
                  <a:moveTo>
                    <a:pt x="3081866" y="0"/>
                  </a:moveTo>
                  <a:lnTo>
                    <a:pt x="3172179" y="0"/>
                  </a:lnTo>
                  <a:lnTo>
                    <a:pt x="3172179" y="1574799"/>
                  </a:lnTo>
                  <a:lnTo>
                    <a:pt x="0" y="1574799"/>
                  </a:lnTo>
                  <a:lnTo>
                    <a:pt x="0" y="1484488"/>
                  </a:lnTo>
                  <a:lnTo>
                    <a:pt x="3081866" y="1484488"/>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20" name="矩形 19"/>
            <p:cNvSpPr/>
            <p:nvPr>
              <p:custDataLst>
                <p:tags r:id="rId3"/>
              </p:custDataLst>
            </p:nvPr>
          </p:nvSpPr>
          <p:spPr>
            <a:xfrm>
              <a:off x="720" y="3120"/>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21" name="矩形 20"/>
            <p:cNvSpPr/>
            <p:nvPr>
              <p:custDataLst>
                <p:tags r:id="rId4"/>
              </p:custDataLst>
            </p:nvPr>
          </p:nvSpPr>
          <p:spPr>
            <a:xfrm>
              <a:off x="720" y="3480"/>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22" name="矩形 21"/>
            <p:cNvSpPr/>
            <p:nvPr>
              <p:custDataLst>
                <p:tags r:id="rId5"/>
              </p:custDataLst>
            </p:nvPr>
          </p:nvSpPr>
          <p:spPr>
            <a:xfrm>
              <a:off x="720" y="3840"/>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grpSp>
      <p:grpSp>
        <p:nvGrpSpPr>
          <p:cNvPr id="7" name="组合 6"/>
          <p:cNvGrpSpPr/>
          <p:nvPr>
            <p:custDataLst>
              <p:tags r:id="rId6"/>
            </p:custDataLst>
          </p:nvPr>
        </p:nvGrpSpPr>
        <p:grpSpPr>
          <a:xfrm>
            <a:off x="6515100" y="3250883"/>
            <a:ext cx="2286000" cy="1664018"/>
            <a:chOff x="13680" y="6826"/>
            <a:chExt cx="4800" cy="3494"/>
          </a:xfrm>
        </p:grpSpPr>
        <p:sp>
          <p:nvSpPr>
            <p:cNvPr id="13" name="任意多边形: 形状 2"/>
            <p:cNvSpPr/>
            <p:nvPr>
              <p:custDataLst>
                <p:tags r:id="rId7"/>
              </p:custDataLst>
            </p:nvPr>
          </p:nvSpPr>
          <p:spPr>
            <a:xfrm>
              <a:off x="13680" y="7920"/>
              <a:ext cx="4800" cy="2400"/>
            </a:xfrm>
            <a:custGeom>
              <a:avLst/>
              <a:gdLst>
                <a:gd name="connsiteX0" fmla="*/ 3081866 w 3172179"/>
                <a:gd name="connsiteY0" fmla="*/ 0 h 1574799"/>
                <a:gd name="connsiteX1" fmla="*/ 3172179 w 3172179"/>
                <a:gd name="connsiteY1" fmla="*/ 0 h 1574799"/>
                <a:gd name="connsiteX2" fmla="*/ 3172179 w 3172179"/>
                <a:gd name="connsiteY2" fmla="*/ 1574799 h 1574799"/>
                <a:gd name="connsiteX3" fmla="*/ 0 w 3172179"/>
                <a:gd name="connsiteY3" fmla="*/ 1574799 h 1574799"/>
                <a:gd name="connsiteX4" fmla="*/ 0 w 3172179"/>
                <a:gd name="connsiteY4" fmla="*/ 1484488 h 1574799"/>
                <a:gd name="connsiteX5" fmla="*/ 3081866 w 3172179"/>
                <a:gd name="connsiteY5" fmla="*/ 1484488 h 157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2179" h="1574799">
                  <a:moveTo>
                    <a:pt x="3081866" y="0"/>
                  </a:moveTo>
                  <a:lnTo>
                    <a:pt x="3172179" y="0"/>
                  </a:lnTo>
                  <a:lnTo>
                    <a:pt x="3172179" y="1574799"/>
                  </a:lnTo>
                  <a:lnTo>
                    <a:pt x="0" y="1574799"/>
                  </a:lnTo>
                  <a:lnTo>
                    <a:pt x="0" y="1484488"/>
                  </a:lnTo>
                  <a:lnTo>
                    <a:pt x="3081866" y="1484488"/>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24" name="矩形 23"/>
            <p:cNvSpPr/>
            <p:nvPr>
              <p:custDataLst>
                <p:tags r:id="rId8"/>
              </p:custDataLst>
            </p:nvPr>
          </p:nvSpPr>
          <p:spPr>
            <a:xfrm>
              <a:off x="18340" y="6826"/>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25" name="矩形 24"/>
            <p:cNvSpPr/>
            <p:nvPr>
              <p:custDataLst>
                <p:tags r:id="rId9"/>
              </p:custDataLst>
            </p:nvPr>
          </p:nvSpPr>
          <p:spPr>
            <a:xfrm>
              <a:off x="18340" y="7186"/>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26" name="矩形 25"/>
            <p:cNvSpPr/>
            <p:nvPr>
              <p:custDataLst>
                <p:tags r:id="rId10"/>
              </p:custDataLst>
            </p:nvPr>
          </p:nvSpPr>
          <p:spPr>
            <a:xfrm>
              <a:off x="18340" y="7546"/>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grpSp>
      <p:sp>
        <p:nvSpPr>
          <p:cNvPr id="55" name="矩形 1"/>
          <p:cNvSpPr>
            <a:spLocks noChangeAspect="1"/>
          </p:cNvSpPr>
          <p:nvPr>
            <p:custDataLst>
              <p:tags r:id="rId11"/>
            </p:custDataLst>
          </p:nvPr>
        </p:nvSpPr>
        <p:spPr>
          <a:xfrm flipH="1">
            <a:off x="1394860" y="579288"/>
            <a:ext cx="1887304" cy="1592311"/>
          </a:xfrm>
          <a:custGeom>
            <a:avLst/>
            <a:gdLst>
              <a:gd name="connsiteX0" fmla="*/ 0 w 1604962"/>
              <a:gd name="connsiteY0" fmla="*/ 0 h 1654380"/>
              <a:gd name="connsiteX1" fmla="*/ 1604962 w 1604962"/>
              <a:gd name="connsiteY1" fmla="*/ 0 h 1654380"/>
              <a:gd name="connsiteX2" fmla="*/ 1604962 w 1604962"/>
              <a:gd name="connsiteY2" fmla="*/ 1654380 h 1654380"/>
              <a:gd name="connsiteX3" fmla="*/ 0 w 1604962"/>
              <a:gd name="connsiteY3" fmla="*/ 1654380 h 1654380"/>
              <a:gd name="connsiteX4" fmla="*/ 0 w 1604962"/>
              <a:gd name="connsiteY4" fmla="*/ 0 h 1654380"/>
              <a:gd name="connsiteX0-1" fmla="*/ 0 w 1604962"/>
              <a:gd name="connsiteY0-2" fmla="*/ 0 h 1654380"/>
              <a:gd name="connsiteX1-3" fmla="*/ 1604962 w 1604962"/>
              <a:gd name="connsiteY1-4" fmla="*/ 0 h 1654380"/>
              <a:gd name="connsiteX2-5" fmla="*/ 1603215 w 1604962"/>
              <a:gd name="connsiteY2-6" fmla="*/ 896825 h 1654380"/>
              <a:gd name="connsiteX3-7" fmla="*/ 1604962 w 1604962"/>
              <a:gd name="connsiteY3-8" fmla="*/ 1654380 h 1654380"/>
              <a:gd name="connsiteX4-9" fmla="*/ 0 w 1604962"/>
              <a:gd name="connsiteY4-10" fmla="*/ 1654380 h 1654380"/>
              <a:gd name="connsiteX5" fmla="*/ 0 w 1604962"/>
              <a:gd name="connsiteY5" fmla="*/ 0 h 1654380"/>
              <a:gd name="connsiteX0-11" fmla="*/ 1603215 w 1694655"/>
              <a:gd name="connsiteY0-12" fmla="*/ 896825 h 1654380"/>
              <a:gd name="connsiteX1-13" fmla="*/ 1604962 w 1694655"/>
              <a:gd name="connsiteY1-14" fmla="*/ 1654380 h 1654380"/>
              <a:gd name="connsiteX2-15" fmla="*/ 0 w 1694655"/>
              <a:gd name="connsiteY2-16" fmla="*/ 1654380 h 1654380"/>
              <a:gd name="connsiteX3-17" fmla="*/ 0 w 1694655"/>
              <a:gd name="connsiteY3-18" fmla="*/ 0 h 1654380"/>
              <a:gd name="connsiteX4-19" fmla="*/ 1604962 w 1694655"/>
              <a:gd name="connsiteY4-20" fmla="*/ 0 h 1654380"/>
              <a:gd name="connsiteX5-21" fmla="*/ 1694655 w 1694655"/>
              <a:gd name="connsiteY5-22" fmla="*/ 988265 h 1654380"/>
              <a:gd name="connsiteX0-23" fmla="*/ 1603215 w 1604962"/>
              <a:gd name="connsiteY0-24" fmla="*/ 896825 h 1654380"/>
              <a:gd name="connsiteX1-25" fmla="*/ 1604962 w 1604962"/>
              <a:gd name="connsiteY1-26" fmla="*/ 1654380 h 1654380"/>
              <a:gd name="connsiteX2-27" fmla="*/ 0 w 1604962"/>
              <a:gd name="connsiteY2-28" fmla="*/ 1654380 h 1654380"/>
              <a:gd name="connsiteX3-29" fmla="*/ 0 w 1604962"/>
              <a:gd name="connsiteY3-30" fmla="*/ 0 h 1654380"/>
              <a:gd name="connsiteX4-31" fmla="*/ 1604962 w 1604962"/>
              <a:gd name="connsiteY4-32" fmla="*/ 0 h 1654380"/>
              <a:gd name="connsiteX5-33" fmla="*/ 1599405 w 1604962"/>
              <a:gd name="connsiteY5-34" fmla="*/ 902540 h 1654380"/>
              <a:gd name="connsiteX0-35" fmla="*/ 1603215 w 1604962"/>
              <a:gd name="connsiteY0-36" fmla="*/ 896825 h 1654380"/>
              <a:gd name="connsiteX1-37" fmla="*/ 1604962 w 1604962"/>
              <a:gd name="connsiteY1-38" fmla="*/ 1654380 h 1654380"/>
              <a:gd name="connsiteX2-39" fmla="*/ 0 w 1604962"/>
              <a:gd name="connsiteY2-40" fmla="*/ 1654380 h 1654380"/>
              <a:gd name="connsiteX3-41" fmla="*/ 0 w 1604962"/>
              <a:gd name="connsiteY3-42" fmla="*/ 0 h 1654380"/>
              <a:gd name="connsiteX4-43" fmla="*/ 1604962 w 1604962"/>
              <a:gd name="connsiteY4-44" fmla="*/ 0 h 1654380"/>
              <a:gd name="connsiteX5-45" fmla="*/ 1599405 w 1604962"/>
              <a:gd name="connsiteY5-46" fmla="*/ 902540 h 1654380"/>
              <a:gd name="connsiteX0-47" fmla="*/ 1603215 w 1604962"/>
              <a:gd name="connsiteY0-48" fmla="*/ 896825 h 1654380"/>
              <a:gd name="connsiteX1-49" fmla="*/ 1604962 w 1604962"/>
              <a:gd name="connsiteY1-50" fmla="*/ 1654380 h 1654380"/>
              <a:gd name="connsiteX2-51" fmla="*/ 0 w 1604962"/>
              <a:gd name="connsiteY2-52" fmla="*/ 1654380 h 1654380"/>
              <a:gd name="connsiteX3-53" fmla="*/ 0 w 1604962"/>
              <a:gd name="connsiteY3-54" fmla="*/ 0 h 1654380"/>
              <a:gd name="connsiteX4-55" fmla="*/ 1604962 w 1604962"/>
              <a:gd name="connsiteY4-56" fmla="*/ 0 h 1654380"/>
              <a:gd name="connsiteX5-57" fmla="*/ 1604168 w 1604962"/>
              <a:gd name="connsiteY5-58" fmla="*/ 897778 h 1654380"/>
              <a:gd name="connsiteX0-59" fmla="*/ 1603215 w 1604962"/>
              <a:gd name="connsiteY0-60" fmla="*/ 896825 h 1654380"/>
              <a:gd name="connsiteX1-61" fmla="*/ 1604962 w 1604962"/>
              <a:gd name="connsiteY1-62" fmla="*/ 1654380 h 1654380"/>
              <a:gd name="connsiteX2-63" fmla="*/ 0 w 1604962"/>
              <a:gd name="connsiteY2-64" fmla="*/ 1654380 h 1654380"/>
              <a:gd name="connsiteX3-65" fmla="*/ 0 w 1604962"/>
              <a:gd name="connsiteY3-66" fmla="*/ 0 h 1654380"/>
              <a:gd name="connsiteX4-67" fmla="*/ 1604962 w 1604962"/>
              <a:gd name="connsiteY4-68" fmla="*/ 0 h 1654380"/>
              <a:gd name="connsiteX5-69" fmla="*/ 1601786 w 1604962"/>
              <a:gd name="connsiteY5-70" fmla="*/ 447722 h 1654380"/>
              <a:gd name="connsiteX0-71" fmla="*/ 1610359 w 1610395"/>
              <a:gd name="connsiteY0-72" fmla="*/ 1396888 h 1654380"/>
              <a:gd name="connsiteX1-73" fmla="*/ 1604962 w 1610395"/>
              <a:gd name="connsiteY1-74" fmla="*/ 1654380 h 1654380"/>
              <a:gd name="connsiteX2-75" fmla="*/ 0 w 1610395"/>
              <a:gd name="connsiteY2-76" fmla="*/ 1654380 h 1654380"/>
              <a:gd name="connsiteX3-77" fmla="*/ 0 w 1610395"/>
              <a:gd name="connsiteY3-78" fmla="*/ 0 h 1654380"/>
              <a:gd name="connsiteX4-79" fmla="*/ 1604962 w 1610395"/>
              <a:gd name="connsiteY4-80" fmla="*/ 0 h 1654380"/>
              <a:gd name="connsiteX5-81" fmla="*/ 1601786 w 1610395"/>
              <a:gd name="connsiteY5-82" fmla="*/ 447722 h 1654380"/>
              <a:gd name="connsiteX0-83" fmla="*/ 1603215 w 1604962"/>
              <a:gd name="connsiteY0-84" fmla="*/ 1201625 h 1654380"/>
              <a:gd name="connsiteX1-85" fmla="*/ 1604962 w 1604962"/>
              <a:gd name="connsiteY1-86" fmla="*/ 1654380 h 1654380"/>
              <a:gd name="connsiteX2-87" fmla="*/ 0 w 1604962"/>
              <a:gd name="connsiteY2-88" fmla="*/ 1654380 h 1654380"/>
              <a:gd name="connsiteX3-89" fmla="*/ 0 w 1604962"/>
              <a:gd name="connsiteY3-90" fmla="*/ 0 h 1654380"/>
              <a:gd name="connsiteX4-91" fmla="*/ 1604962 w 1604962"/>
              <a:gd name="connsiteY4-92" fmla="*/ 0 h 1654380"/>
              <a:gd name="connsiteX5-93" fmla="*/ 1601786 w 1604962"/>
              <a:gd name="connsiteY5-94" fmla="*/ 447722 h 1654380"/>
              <a:gd name="connsiteX0-95" fmla="*/ 1603215 w 1604962"/>
              <a:gd name="connsiteY0-96" fmla="*/ 1230200 h 1654380"/>
              <a:gd name="connsiteX1-97" fmla="*/ 1604962 w 1604962"/>
              <a:gd name="connsiteY1-98" fmla="*/ 1654380 h 1654380"/>
              <a:gd name="connsiteX2-99" fmla="*/ 0 w 1604962"/>
              <a:gd name="connsiteY2-100" fmla="*/ 1654380 h 1654380"/>
              <a:gd name="connsiteX3-101" fmla="*/ 0 w 1604962"/>
              <a:gd name="connsiteY3-102" fmla="*/ 0 h 1654380"/>
              <a:gd name="connsiteX4-103" fmla="*/ 1604962 w 1604962"/>
              <a:gd name="connsiteY4-104" fmla="*/ 0 h 1654380"/>
              <a:gd name="connsiteX5-105" fmla="*/ 1601786 w 1604962"/>
              <a:gd name="connsiteY5-106" fmla="*/ 447722 h 1654380"/>
              <a:gd name="connsiteX0-107" fmla="*/ 1603215 w 1604962"/>
              <a:gd name="connsiteY0-108" fmla="*/ 1230200 h 1654380"/>
              <a:gd name="connsiteX1-109" fmla="*/ 1604962 w 1604962"/>
              <a:gd name="connsiteY1-110" fmla="*/ 1654380 h 1654380"/>
              <a:gd name="connsiteX2-111" fmla="*/ 0 w 1604962"/>
              <a:gd name="connsiteY2-112" fmla="*/ 1654380 h 1654380"/>
              <a:gd name="connsiteX3-113" fmla="*/ 0 w 1604962"/>
              <a:gd name="connsiteY3-114" fmla="*/ 0 h 1654380"/>
              <a:gd name="connsiteX4-115" fmla="*/ 1604962 w 1604962"/>
              <a:gd name="connsiteY4-116" fmla="*/ 0 h 1654380"/>
              <a:gd name="connsiteX5-117" fmla="*/ 1601786 w 1604962"/>
              <a:gd name="connsiteY5-118" fmla="*/ 483441 h 1654380"/>
              <a:gd name="connsiteX0-119" fmla="*/ 1605597 w 1605714"/>
              <a:gd name="connsiteY0-120" fmla="*/ 1313544 h 1654380"/>
              <a:gd name="connsiteX1-121" fmla="*/ 1604962 w 1605714"/>
              <a:gd name="connsiteY1-122" fmla="*/ 1654380 h 1654380"/>
              <a:gd name="connsiteX2-123" fmla="*/ 0 w 1605714"/>
              <a:gd name="connsiteY2-124" fmla="*/ 1654380 h 1654380"/>
              <a:gd name="connsiteX3-125" fmla="*/ 0 w 1605714"/>
              <a:gd name="connsiteY3-126" fmla="*/ 0 h 1654380"/>
              <a:gd name="connsiteX4-127" fmla="*/ 1604962 w 1605714"/>
              <a:gd name="connsiteY4-128" fmla="*/ 0 h 1654380"/>
              <a:gd name="connsiteX5-129" fmla="*/ 1601786 w 1605714"/>
              <a:gd name="connsiteY5-130" fmla="*/ 483441 h 1654380"/>
              <a:gd name="connsiteX0-131" fmla="*/ 1605597 w 1606814"/>
              <a:gd name="connsiteY0-132" fmla="*/ 1313544 h 1654380"/>
              <a:gd name="connsiteX1-133" fmla="*/ 1604962 w 1606814"/>
              <a:gd name="connsiteY1-134" fmla="*/ 1654380 h 1654380"/>
              <a:gd name="connsiteX2-135" fmla="*/ 0 w 1606814"/>
              <a:gd name="connsiteY2-136" fmla="*/ 1654380 h 1654380"/>
              <a:gd name="connsiteX3-137" fmla="*/ 0 w 1606814"/>
              <a:gd name="connsiteY3-138" fmla="*/ 0 h 1654380"/>
              <a:gd name="connsiteX4-139" fmla="*/ 1604962 w 1606814"/>
              <a:gd name="connsiteY4-140" fmla="*/ 0 h 1654380"/>
              <a:gd name="connsiteX5-141" fmla="*/ 1606548 w 1606814"/>
              <a:gd name="connsiteY5-142" fmla="*/ 481060 h 16543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606814" h="1654380">
                <a:moveTo>
                  <a:pt x="1605597" y="1313544"/>
                </a:moveTo>
                <a:cubicBezTo>
                  <a:pt x="1606179" y="1566062"/>
                  <a:pt x="1604380" y="1401862"/>
                  <a:pt x="1604962" y="1654380"/>
                </a:cubicBezTo>
                <a:lnTo>
                  <a:pt x="0" y="1654380"/>
                </a:lnTo>
                <a:lnTo>
                  <a:pt x="0" y="0"/>
                </a:lnTo>
                <a:lnTo>
                  <a:pt x="1604962" y="0"/>
                </a:lnTo>
                <a:cubicBezTo>
                  <a:pt x="1604380" y="298942"/>
                  <a:pt x="1607765" y="39878"/>
                  <a:pt x="1606548" y="481060"/>
                </a:cubicBezTo>
              </a:path>
            </a:pathLst>
          </a:cu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dirty="0"/>
          </a:p>
        </p:txBody>
      </p:sp>
      <p:sp>
        <p:nvSpPr>
          <p:cNvPr id="56" name="文本框 55"/>
          <p:cNvSpPr txBox="1"/>
          <p:nvPr>
            <p:custDataLst>
              <p:tags r:id="rId12"/>
            </p:custDataLst>
          </p:nvPr>
        </p:nvSpPr>
        <p:spPr>
          <a:xfrm>
            <a:off x="1155343" y="970421"/>
            <a:ext cx="470717" cy="917605"/>
          </a:xfrm>
          <a:prstGeom prst="rect">
            <a:avLst/>
          </a:prstGeom>
          <a:noFill/>
        </p:spPr>
        <p:txBody>
          <a:bodyPr wrap="square" rtlCol="0" anchor="ctr" anchorCtr="1">
            <a:normAutofit/>
          </a:bodyPr>
          <a:p>
            <a:r>
              <a:rPr lang="en-US" altLang="zh-CN" sz="4500" b="1" dirty="0">
                <a:solidFill>
                  <a:schemeClr val="accent1"/>
                </a:solidFill>
                <a:latin typeface="Arial" panose="020B0604020202020204" pitchFamily="34" charset="0"/>
                <a:cs typeface="Arial" panose="020B0604020202020204" pitchFamily="34" charset="0"/>
              </a:rPr>
              <a:t>1</a:t>
            </a:r>
            <a:endParaRPr lang="en-US" altLang="zh-CN" sz="4500" b="1" dirty="0">
              <a:solidFill>
                <a:schemeClr val="accent1"/>
              </a:solidFill>
              <a:latin typeface="Arial" panose="020B0604020202020204" pitchFamily="34" charset="0"/>
              <a:cs typeface="Arial" panose="020B0604020202020204" pitchFamily="34" charset="0"/>
            </a:endParaRPr>
          </a:p>
        </p:txBody>
      </p:sp>
      <p:sp>
        <p:nvSpPr>
          <p:cNvPr id="57" name="矩形 56"/>
          <p:cNvSpPr>
            <a:spLocks noChangeAspect="1"/>
          </p:cNvSpPr>
          <p:nvPr>
            <p:custDataLst>
              <p:tags r:id="rId13"/>
            </p:custDataLst>
          </p:nvPr>
        </p:nvSpPr>
        <p:spPr>
          <a:xfrm flipH="1" flipV="1">
            <a:off x="3177931" y="2055722"/>
            <a:ext cx="207914" cy="207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dirty="0"/>
          </a:p>
        </p:txBody>
      </p:sp>
      <p:sp>
        <p:nvSpPr>
          <p:cNvPr id="59" name="文本框 58"/>
          <p:cNvSpPr txBox="1"/>
          <p:nvPr>
            <p:custDataLst>
              <p:tags r:id="rId14"/>
            </p:custDataLst>
          </p:nvPr>
        </p:nvSpPr>
        <p:spPr>
          <a:xfrm>
            <a:off x="1546776" y="587049"/>
            <a:ext cx="1638917" cy="1587875"/>
          </a:xfrm>
          <a:prstGeom prst="rect">
            <a:avLst/>
          </a:prstGeom>
          <a:noFill/>
        </p:spPr>
        <p:txBody>
          <a:bodyPr wrap="square" rtlCol="0" anchor="ctr" anchorCtr="0">
            <a:normAutofit/>
          </a:bodyPr>
          <a:p>
            <a:pPr marL="0" lvl="0" indent="0" algn="l" fontAlgn="auto">
              <a:lnSpc>
                <a:spcPct val="120000"/>
              </a:lnSpc>
              <a:spcBef>
                <a:spcPts val="0"/>
              </a:spcBef>
              <a:spcAft>
                <a:spcPts val="800"/>
              </a:spcAft>
              <a:buSzPct val="100000"/>
              <a:buNone/>
            </a:pPr>
            <a:r>
              <a:rPr lang="en-US" sz="1400" spc="80" dirty="0">
                <a:solidFill>
                  <a:schemeClr val="tx1">
                    <a:lumMod val="85000"/>
                    <a:lumOff val="15000"/>
                  </a:schemeClr>
                </a:solidFill>
                <a:uFillTx/>
                <a:latin typeface="Arial" panose="020B0604020202020204" pitchFamily="34" charset="0"/>
                <a:ea typeface="微软雅黑" panose="020B0503020204020204" pitchFamily="34" charset="-122"/>
              </a:rPr>
              <a:t>Voice dialogue system:SpeechLMs用于人机对话，实现实时语音交互。</a:t>
            </a:r>
            <a:endParaRPr lang="en-US" sz="1400" spc="80" dirty="0">
              <a:solidFill>
                <a:schemeClr val="tx1">
                  <a:lumMod val="85000"/>
                  <a:lumOff val="15000"/>
                </a:schemeClr>
              </a:solidFill>
              <a:uFillTx/>
              <a:latin typeface="Arial" panose="020B0604020202020204" pitchFamily="34" charset="0"/>
              <a:ea typeface="微软雅黑" panose="020B0503020204020204" pitchFamily="34" charset="-122"/>
            </a:endParaRPr>
          </a:p>
        </p:txBody>
      </p:sp>
      <p:sp>
        <p:nvSpPr>
          <p:cNvPr id="9" name="文本框 8"/>
          <p:cNvSpPr txBox="1"/>
          <p:nvPr>
            <p:custDataLst>
              <p:tags r:id="rId15"/>
            </p:custDataLst>
          </p:nvPr>
        </p:nvSpPr>
        <p:spPr>
          <a:xfrm>
            <a:off x="3926269" y="970421"/>
            <a:ext cx="470717" cy="917605"/>
          </a:xfrm>
          <a:prstGeom prst="rect">
            <a:avLst/>
          </a:prstGeom>
          <a:noFill/>
        </p:spPr>
        <p:txBody>
          <a:bodyPr wrap="square" rtlCol="0" anchor="ctr" anchorCtr="1">
            <a:normAutofit/>
          </a:bodyPr>
          <a:p>
            <a:r>
              <a:rPr lang="en-US" altLang="zh-CN" sz="4500" b="1" dirty="0">
                <a:solidFill>
                  <a:schemeClr val="accent1"/>
                </a:solidFill>
                <a:latin typeface="Arial" panose="020B0604020202020204" pitchFamily="34" charset="0"/>
                <a:cs typeface="Arial" panose="020B0604020202020204" pitchFamily="34" charset="0"/>
              </a:rPr>
              <a:t>2</a:t>
            </a:r>
            <a:endParaRPr lang="en-US" altLang="zh-CN" sz="4500" b="1" dirty="0">
              <a:solidFill>
                <a:schemeClr val="accent1"/>
              </a:solidFill>
              <a:latin typeface="Arial" panose="020B0604020202020204" pitchFamily="34" charset="0"/>
              <a:cs typeface="Arial" panose="020B0604020202020204" pitchFamily="34" charset="0"/>
            </a:endParaRPr>
          </a:p>
        </p:txBody>
      </p:sp>
      <p:sp>
        <p:nvSpPr>
          <p:cNvPr id="10" name="矩形 9"/>
          <p:cNvSpPr>
            <a:spLocks noChangeAspect="1"/>
          </p:cNvSpPr>
          <p:nvPr>
            <p:custDataLst>
              <p:tags r:id="rId16"/>
            </p:custDataLst>
          </p:nvPr>
        </p:nvSpPr>
        <p:spPr>
          <a:xfrm flipH="1" flipV="1">
            <a:off x="5948856" y="2055722"/>
            <a:ext cx="207914" cy="207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dirty="0"/>
          </a:p>
        </p:txBody>
      </p:sp>
      <p:sp>
        <p:nvSpPr>
          <p:cNvPr id="23" name="文本框 22"/>
          <p:cNvSpPr txBox="1"/>
          <p:nvPr>
            <p:custDataLst>
              <p:tags r:id="rId17"/>
            </p:custDataLst>
          </p:nvPr>
        </p:nvSpPr>
        <p:spPr>
          <a:xfrm>
            <a:off x="1279374" y="3046871"/>
            <a:ext cx="470717" cy="917605"/>
          </a:xfrm>
          <a:prstGeom prst="rect">
            <a:avLst/>
          </a:prstGeom>
          <a:noFill/>
        </p:spPr>
        <p:txBody>
          <a:bodyPr wrap="square" rtlCol="0" anchor="ctr" anchorCtr="1">
            <a:normAutofit/>
          </a:bodyPr>
          <a:p>
            <a:r>
              <a:rPr lang="en-US" altLang="zh-CN" sz="4500" b="1" dirty="0">
                <a:solidFill>
                  <a:schemeClr val="accent1"/>
                </a:solidFill>
                <a:latin typeface="Arial" panose="020B0604020202020204" pitchFamily="34" charset="0"/>
                <a:cs typeface="Arial" panose="020B0604020202020204" pitchFamily="34" charset="0"/>
              </a:rPr>
              <a:t>3</a:t>
            </a:r>
            <a:endParaRPr lang="en-US" altLang="zh-CN" sz="4500" b="1" dirty="0">
              <a:solidFill>
                <a:schemeClr val="accent1"/>
              </a:solidFill>
              <a:latin typeface="Arial" panose="020B0604020202020204" pitchFamily="34" charset="0"/>
              <a:cs typeface="Arial" panose="020B0604020202020204" pitchFamily="34" charset="0"/>
            </a:endParaRPr>
          </a:p>
        </p:txBody>
      </p:sp>
      <p:sp>
        <p:nvSpPr>
          <p:cNvPr id="27" name="矩形 26"/>
          <p:cNvSpPr>
            <a:spLocks noChangeAspect="1"/>
          </p:cNvSpPr>
          <p:nvPr>
            <p:custDataLst>
              <p:tags r:id="rId18"/>
            </p:custDataLst>
          </p:nvPr>
        </p:nvSpPr>
        <p:spPr>
          <a:xfrm flipH="1" flipV="1">
            <a:off x="3338156" y="4106772"/>
            <a:ext cx="207914" cy="207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dirty="0"/>
          </a:p>
        </p:txBody>
      </p:sp>
      <p:grpSp>
        <p:nvGrpSpPr>
          <p:cNvPr id="14" name="组合 13"/>
          <p:cNvGrpSpPr/>
          <p:nvPr>
            <p:custDataLst>
              <p:tags r:id="rId19"/>
            </p:custDataLst>
          </p:nvPr>
        </p:nvGrpSpPr>
        <p:grpSpPr>
          <a:xfrm>
            <a:off x="1546860" y="2667635"/>
            <a:ext cx="1887220" cy="1598930"/>
            <a:chOff x="10184" y="2322"/>
            <a:chExt cx="2972" cy="2518"/>
          </a:xfrm>
        </p:grpSpPr>
        <p:sp>
          <p:nvSpPr>
            <p:cNvPr id="12" name="矩形 1"/>
            <p:cNvSpPr>
              <a:spLocks noChangeAspect="1"/>
            </p:cNvSpPr>
            <p:nvPr>
              <p:custDataLst>
                <p:tags r:id="rId20"/>
              </p:custDataLst>
            </p:nvPr>
          </p:nvSpPr>
          <p:spPr>
            <a:xfrm flipH="1">
              <a:off x="10184" y="2322"/>
              <a:ext cx="2972" cy="2508"/>
            </a:xfrm>
            <a:custGeom>
              <a:avLst/>
              <a:gdLst>
                <a:gd name="connsiteX0" fmla="*/ 0 w 1604962"/>
                <a:gd name="connsiteY0" fmla="*/ 0 h 1654380"/>
                <a:gd name="connsiteX1" fmla="*/ 1604962 w 1604962"/>
                <a:gd name="connsiteY1" fmla="*/ 0 h 1654380"/>
                <a:gd name="connsiteX2" fmla="*/ 1604962 w 1604962"/>
                <a:gd name="connsiteY2" fmla="*/ 1654380 h 1654380"/>
                <a:gd name="connsiteX3" fmla="*/ 0 w 1604962"/>
                <a:gd name="connsiteY3" fmla="*/ 1654380 h 1654380"/>
                <a:gd name="connsiteX4" fmla="*/ 0 w 1604962"/>
                <a:gd name="connsiteY4" fmla="*/ 0 h 1654380"/>
                <a:gd name="connsiteX0-1" fmla="*/ 0 w 1604962"/>
                <a:gd name="connsiteY0-2" fmla="*/ 0 h 1654380"/>
                <a:gd name="connsiteX1-3" fmla="*/ 1604962 w 1604962"/>
                <a:gd name="connsiteY1-4" fmla="*/ 0 h 1654380"/>
                <a:gd name="connsiteX2-5" fmla="*/ 1603215 w 1604962"/>
                <a:gd name="connsiteY2-6" fmla="*/ 896825 h 1654380"/>
                <a:gd name="connsiteX3-7" fmla="*/ 1604962 w 1604962"/>
                <a:gd name="connsiteY3-8" fmla="*/ 1654380 h 1654380"/>
                <a:gd name="connsiteX4-9" fmla="*/ 0 w 1604962"/>
                <a:gd name="connsiteY4-10" fmla="*/ 1654380 h 1654380"/>
                <a:gd name="connsiteX5" fmla="*/ 0 w 1604962"/>
                <a:gd name="connsiteY5" fmla="*/ 0 h 1654380"/>
                <a:gd name="connsiteX0-11" fmla="*/ 1603215 w 1694655"/>
                <a:gd name="connsiteY0-12" fmla="*/ 896825 h 1654380"/>
                <a:gd name="connsiteX1-13" fmla="*/ 1604962 w 1694655"/>
                <a:gd name="connsiteY1-14" fmla="*/ 1654380 h 1654380"/>
                <a:gd name="connsiteX2-15" fmla="*/ 0 w 1694655"/>
                <a:gd name="connsiteY2-16" fmla="*/ 1654380 h 1654380"/>
                <a:gd name="connsiteX3-17" fmla="*/ 0 w 1694655"/>
                <a:gd name="connsiteY3-18" fmla="*/ 0 h 1654380"/>
                <a:gd name="connsiteX4-19" fmla="*/ 1604962 w 1694655"/>
                <a:gd name="connsiteY4-20" fmla="*/ 0 h 1654380"/>
                <a:gd name="connsiteX5-21" fmla="*/ 1694655 w 1694655"/>
                <a:gd name="connsiteY5-22" fmla="*/ 988265 h 1654380"/>
                <a:gd name="connsiteX0-23" fmla="*/ 1603215 w 1604962"/>
                <a:gd name="connsiteY0-24" fmla="*/ 896825 h 1654380"/>
                <a:gd name="connsiteX1-25" fmla="*/ 1604962 w 1604962"/>
                <a:gd name="connsiteY1-26" fmla="*/ 1654380 h 1654380"/>
                <a:gd name="connsiteX2-27" fmla="*/ 0 w 1604962"/>
                <a:gd name="connsiteY2-28" fmla="*/ 1654380 h 1654380"/>
                <a:gd name="connsiteX3-29" fmla="*/ 0 w 1604962"/>
                <a:gd name="connsiteY3-30" fmla="*/ 0 h 1654380"/>
                <a:gd name="connsiteX4-31" fmla="*/ 1604962 w 1604962"/>
                <a:gd name="connsiteY4-32" fmla="*/ 0 h 1654380"/>
                <a:gd name="connsiteX5-33" fmla="*/ 1599405 w 1604962"/>
                <a:gd name="connsiteY5-34" fmla="*/ 902540 h 1654380"/>
                <a:gd name="connsiteX0-35" fmla="*/ 1603215 w 1604962"/>
                <a:gd name="connsiteY0-36" fmla="*/ 896825 h 1654380"/>
                <a:gd name="connsiteX1-37" fmla="*/ 1604962 w 1604962"/>
                <a:gd name="connsiteY1-38" fmla="*/ 1654380 h 1654380"/>
                <a:gd name="connsiteX2-39" fmla="*/ 0 w 1604962"/>
                <a:gd name="connsiteY2-40" fmla="*/ 1654380 h 1654380"/>
                <a:gd name="connsiteX3-41" fmla="*/ 0 w 1604962"/>
                <a:gd name="connsiteY3-42" fmla="*/ 0 h 1654380"/>
                <a:gd name="connsiteX4-43" fmla="*/ 1604962 w 1604962"/>
                <a:gd name="connsiteY4-44" fmla="*/ 0 h 1654380"/>
                <a:gd name="connsiteX5-45" fmla="*/ 1599405 w 1604962"/>
                <a:gd name="connsiteY5-46" fmla="*/ 902540 h 1654380"/>
                <a:gd name="connsiteX0-47" fmla="*/ 1603215 w 1604962"/>
                <a:gd name="connsiteY0-48" fmla="*/ 896825 h 1654380"/>
                <a:gd name="connsiteX1-49" fmla="*/ 1604962 w 1604962"/>
                <a:gd name="connsiteY1-50" fmla="*/ 1654380 h 1654380"/>
                <a:gd name="connsiteX2-51" fmla="*/ 0 w 1604962"/>
                <a:gd name="connsiteY2-52" fmla="*/ 1654380 h 1654380"/>
                <a:gd name="connsiteX3-53" fmla="*/ 0 w 1604962"/>
                <a:gd name="connsiteY3-54" fmla="*/ 0 h 1654380"/>
                <a:gd name="connsiteX4-55" fmla="*/ 1604962 w 1604962"/>
                <a:gd name="connsiteY4-56" fmla="*/ 0 h 1654380"/>
                <a:gd name="connsiteX5-57" fmla="*/ 1604168 w 1604962"/>
                <a:gd name="connsiteY5-58" fmla="*/ 897778 h 1654380"/>
                <a:gd name="connsiteX0-59" fmla="*/ 1603215 w 1604962"/>
                <a:gd name="connsiteY0-60" fmla="*/ 896825 h 1654380"/>
                <a:gd name="connsiteX1-61" fmla="*/ 1604962 w 1604962"/>
                <a:gd name="connsiteY1-62" fmla="*/ 1654380 h 1654380"/>
                <a:gd name="connsiteX2-63" fmla="*/ 0 w 1604962"/>
                <a:gd name="connsiteY2-64" fmla="*/ 1654380 h 1654380"/>
                <a:gd name="connsiteX3-65" fmla="*/ 0 w 1604962"/>
                <a:gd name="connsiteY3-66" fmla="*/ 0 h 1654380"/>
                <a:gd name="connsiteX4-67" fmla="*/ 1604962 w 1604962"/>
                <a:gd name="connsiteY4-68" fmla="*/ 0 h 1654380"/>
                <a:gd name="connsiteX5-69" fmla="*/ 1601786 w 1604962"/>
                <a:gd name="connsiteY5-70" fmla="*/ 447722 h 1654380"/>
                <a:gd name="connsiteX0-71" fmla="*/ 1610359 w 1610395"/>
                <a:gd name="connsiteY0-72" fmla="*/ 1396888 h 1654380"/>
                <a:gd name="connsiteX1-73" fmla="*/ 1604962 w 1610395"/>
                <a:gd name="connsiteY1-74" fmla="*/ 1654380 h 1654380"/>
                <a:gd name="connsiteX2-75" fmla="*/ 0 w 1610395"/>
                <a:gd name="connsiteY2-76" fmla="*/ 1654380 h 1654380"/>
                <a:gd name="connsiteX3-77" fmla="*/ 0 w 1610395"/>
                <a:gd name="connsiteY3-78" fmla="*/ 0 h 1654380"/>
                <a:gd name="connsiteX4-79" fmla="*/ 1604962 w 1610395"/>
                <a:gd name="connsiteY4-80" fmla="*/ 0 h 1654380"/>
                <a:gd name="connsiteX5-81" fmla="*/ 1601786 w 1610395"/>
                <a:gd name="connsiteY5-82" fmla="*/ 447722 h 1654380"/>
                <a:gd name="connsiteX0-83" fmla="*/ 1603215 w 1604962"/>
                <a:gd name="connsiteY0-84" fmla="*/ 1201625 h 1654380"/>
                <a:gd name="connsiteX1-85" fmla="*/ 1604962 w 1604962"/>
                <a:gd name="connsiteY1-86" fmla="*/ 1654380 h 1654380"/>
                <a:gd name="connsiteX2-87" fmla="*/ 0 w 1604962"/>
                <a:gd name="connsiteY2-88" fmla="*/ 1654380 h 1654380"/>
                <a:gd name="connsiteX3-89" fmla="*/ 0 w 1604962"/>
                <a:gd name="connsiteY3-90" fmla="*/ 0 h 1654380"/>
                <a:gd name="connsiteX4-91" fmla="*/ 1604962 w 1604962"/>
                <a:gd name="connsiteY4-92" fmla="*/ 0 h 1654380"/>
                <a:gd name="connsiteX5-93" fmla="*/ 1601786 w 1604962"/>
                <a:gd name="connsiteY5-94" fmla="*/ 447722 h 1654380"/>
                <a:gd name="connsiteX0-95" fmla="*/ 1603215 w 1604962"/>
                <a:gd name="connsiteY0-96" fmla="*/ 1230200 h 1654380"/>
                <a:gd name="connsiteX1-97" fmla="*/ 1604962 w 1604962"/>
                <a:gd name="connsiteY1-98" fmla="*/ 1654380 h 1654380"/>
                <a:gd name="connsiteX2-99" fmla="*/ 0 w 1604962"/>
                <a:gd name="connsiteY2-100" fmla="*/ 1654380 h 1654380"/>
                <a:gd name="connsiteX3-101" fmla="*/ 0 w 1604962"/>
                <a:gd name="connsiteY3-102" fmla="*/ 0 h 1654380"/>
                <a:gd name="connsiteX4-103" fmla="*/ 1604962 w 1604962"/>
                <a:gd name="connsiteY4-104" fmla="*/ 0 h 1654380"/>
                <a:gd name="connsiteX5-105" fmla="*/ 1601786 w 1604962"/>
                <a:gd name="connsiteY5-106" fmla="*/ 447722 h 1654380"/>
                <a:gd name="connsiteX0-107" fmla="*/ 1603215 w 1604962"/>
                <a:gd name="connsiteY0-108" fmla="*/ 1230200 h 1654380"/>
                <a:gd name="connsiteX1-109" fmla="*/ 1604962 w 1604962"/>
                <a:gd name="connsiteY1-110" fmla="*/ 1654380 h 1654380"/>
                <a:gd name="connsiteX2-111" fmla="*/ 0 w 1604962"/>
                <a:gd name="connsiteY2-112" fmla="*/ 1654380 h 1654380"/>
                <a:gd name="connsiteX3-113" fmla="*/ 0 w 1604962"/>
                <a:gd name="connsiteY3-114" fmla="*/ 0 h 1654380"/>
                <a:gd name="connsiteX4-115" fmla="*/ 1604962 w 1604962"/>
                <a:gd name="connsiteY4-116" fmla="*/ 0 h 1654380"/>
                <a:gd name="connsiteX5-117" fmla="*/ 1601786 w 1604962"/>
                <a:gd name="connsiteY5-118" fmla="*/ 483441 h 1654380"/>
                <a:gd name="connsiteX0-119" fmla="*/ 1605597 w 1605714"/>
                <a:gd name="connsiteY0-120" fmla="*/ 1313544 h 1654380"/>
                <a:gd name="connsiteX1-121" fmla="*/ 1604962 w 1605714"/>
                <a:gd name="connsiteY1-122" fmla="*/ 1654380 h 1654380"/>
                <a:gd name="connsiteX2-123" fmla="*/ 0 w 1605714"/>
                <a:gd name="connsiteY2-124" fmla="*/ 1654380 h 1654380"/>
                <a:gd name="connsiteX3-125" fmla="*/ 0 w 1605714"/>
                <a:gd name="connsiteY3-126" fmla="*/ 0 h 1654380"/>
                <a:gd name="connsiteX4-127" fmla="*/ 1604962 w 1605714"/>
                <a:gd name="connsiteY4-128" fmla="*/ 0 h 1654380"/>
                <a:gd name="connsiteX5-129" fmla="*/ 1601786 w 1605714"/>
                <a:gd name="connsiteY5-130" fmla="*/ 483441 h 1654380"/>
                <a:gd name="connsiteX0-131" fmla="*/ 1605597 w 1606814"/>
                <a:gd name="connsiteY0-132" fmla="*/ 1313544 h 1654380"/>
                <a:gd name="connsiteX1-133" fmla="*/ 1604962 w 1606814"/>
                <a:gd name="connsiteY1-134" fmla="*/ 1654380 h 1654380"/>
                <a:gd name="connsiteX2-135" fmla="*/ 0 w 1606814"/>
                <a:gd name="connsiteY2-136" fmla="*/ 1654380 h 1654380"/>
                <a:gd name="connsiteX3-137" fmla="*/ 0 w 1606814"/>
                <a:gd name="connsiteY3-138" fmla="*/ 0 h 1654380"/>
                <a:gd name="connsiteX4-139" fmla="*/ 1604962 w 1606814"/>
                <a:gd name="connsiteY4-140" fmla="*/ 0 h 1654380"/>
                <a:gd name="connsiteX5-141" fmla="*/ 1606548 w 1606814"/>
                <a:gd name="connsiteY5-142" fmla="*/ 481060 h 16543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606814" h="1654380">
                  <a:moveTo>
                    <a:pt x="1605597" y="1313544"/>
                  </a:moveTo>
                  <a:cubicBezTo>
                    <a:pt x="1606179" y="1566062"/>
                    <a:pt x="1604380" y="1401862"/>
                    <a:pt x="1604962" y="1654380"/>
                  </a:cubicBezTo>
                  <a:lnTo>
                    <a:pt x="0" y="1654380"/>
                  </a:lnTo>
                  <a:lnTo>
                    <a:pt x="0" y="0"/>
                  </a:lnTo>
                  <a:lnTo>
                    <a:pt x="1604962" y="0"/>
                  </a:lnTo>
                  <a:cubicBezTo>
                    <a:pt x="1604380" y="298942"/>
                    <a:pt x="1607765" y="39878"/>
                    <a:pt x="1606548" y="481060"/>
                  </a:cubicBezTo>
                </a:path>
              </a:pathLst>
            </a:cu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dirty="0"/>
            </a:p>
          </p:txBody>
        </p:sp>
        <p:sp>
          <p:nvSpPr>
            <p:cNvPr id="28" name="文本框 27"/>
            <p:cNvSpPr txBox="1"/>
            <p:nvPr>
              <p:custDataLst>
                <p:tags r:id="rId21"/>
              </p:custDataLst>
            </p:nvPr>
          </p:nvSpPr>
          <p:spPr>
            <a:xfrm>
              <a:off x="10424" y="2340"/>
              <a:ext cx="2581" cy="2501"/>
            </a:xfrm>
            <a:prstGeom prst="rect">
              <a:avLst/>
            </a:prstGeom>
            <a:noFill/>
          </p:spPr>
          <p:txBody>
            <a:bodyPr wrap="square" rtlCol="0" anchor="ctr" anchorCtr="0">
              <a:normAutofit fontScale="90000" lnSpcReduction="10000"/>
            </a:bodyPr>
            <a:p>
              <a:pPr marL="0" lvl="0" indent="0" algn="l" fontAlgn="auto">
                <a:lnSpc>
                  <a:spcPct val="120000"/>
                </a:lnSpc>
                <a:spcBef>
                  <a:spcPts val="0"/>
                </a:spcBef>
                <a:spcAft>
                  <a:spcPts val="800"/>
                </a:spcAft>
                <a:buSzPct val="100000"/>
                <a:buNone/>
              </a:pPr>
              <a:r>
                <a:rPr lang="en-US" sz="1600" spc="80" dirty="0">
                  <a:solidFill>
                    <a:schemeClr val="tx1">
                      <a:lumMod val="85000"/>
                      <a:lumOff val="15000"/>
                    </a:schemeClr>
                  </a:solidFill>
                  <a:uFillTx/>
                  <a:latin typeface="Arial" panose="020B0604020202020204" pitchFamily="34" charset="0"/>
                  <a:ea typeface="微软雅黑" panose="020B0503020204020204" pitchFamily="34" charset="-122"/>
                  <a:sym typeface="+mn-ea"/>
                </a:rPr>
                <a:t>TTS: 从文本生成语音，SpeechLMs在语音自然度和音色丰富度方面表现优异。</a:t>
              </a:r>
              <a:endParaRPr lang="en-US" sz="1600" spc="80" dirty="0">
                <a:solidFill>
                  <a:schemeClr val="tx1">
                    <a:lumMod val="85000"/>
                    <a:lumOff val="15000"/>
                  </a:schemeClr>
                </a:solidFill>
                <a:uFillTx/>
                <a:latin typeface="Arial" panose="020B0604020202020204" pitchFamily="34" charset="0"/>
                <a:ea typeface="微软雅黑" panose="020B0503020204020204" pitchFamily="34" charset="-122"/>
              </a:endParaRPr>
            </a:p>
          </p:txBody>
        </p:sp>
      </p:grpSp>
      <p:sp>
        <p:nvSpPr>
          <p:cNvPr id="2" name="Right Triangle 13"/>
          <p:cNvSpPr/>
          <p:nvPr>
            <p:custDataLst>
              <p:tags r:id="rId22"/>
            </p:custDataLst>
          </p:nvPr>
        </p:nvSpPr>
        <p:spPr>
          <a:xfrm>
            <a:off x="6735107" y="-48260"/>
            <a:ext cx="2408894" cy="2166125"/>
          </a:xfrm>
          <a:custGeom>
            <a:avLst/>
            <a:gdLst>
              <a:gd name="connsiteX0" fmla="*/ 0 w 3211859"/>
              <a:gd name="connsiteY0" fmla="*/ 0 h 2888166"/>
              <a:gd name="connsiteX1" fmla="*/ 3211859 w 3211859"/>
              <a:gd name="connsiteY1" fmla="*/ 0 h 2888166"/>
              <a:gd name="connsiteX2" fmla="*/ 3211859 w 3211859"/>
              <a:gd name="connsiteY2" fmla="*/ 2888166 h 2888166"/>
            </a:gdLst>
            <a:ahLst/>
            <a:cxnLst>
              <a:cxn ang="0">
                <a:pos x="connsiteX0" y="connsiteY0"/>
              </a:cxn>
              <a:cxn ang="0">
                <a:pos x="connsiteX1" y="connsiteY1"/>
              </a:cxn>
              <a:cxn ang="0">
                <a:pos x="connsiteX2" y="connsiteY2"/>
              </a:cxn>
            </a:cxnLst>
            <a:rect l="l" t="t" r="r" b="b"/>
            <a:pathLst>
              <a:path w="3211859" h="2888166">
                <a:moveTo>
                  <a:pt x="0" y="0"/>
                </a:moveTo>
                <a:lnTo>
                  <a:pt x="3211859" y="0"/>
                </a:lnTo>
                <a:lnTo>
                  <a:pt x="3211859" y="2888166"/>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3" name="直角三角形 2"/>
          <p:cNvSpPr/>
          <p:nvPr>
            <p:custDataLst>
              <p:tags r:id="rId23"/>
            </p:custDataLst>
          </p:nvPr>
        </p:nvSpPr>
        <p:spPr>
          <a:xfrm>
            <a:off x="0" y="2977376"/>
            <a:ext cx="2408894" cy="2166125"/>
          </a:xfrm>
          <a:prstGeom prst="rtTriangl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grpSp>
        <p:nvGrpSpPr>
          <p:cNvPr id="5" name="组合 4"/>
          <p:cNvGrpSpPr/>
          <p:nvPr>
            <p:custDataLst>
              <p:tags r:id="rId24"/>
            </p:custDataLst>
          </p:nvPr>
        </p:nvGrpSpPr>
        <p:grpSpPr>
          <a:xfrm>
            <a:off x="4193540" y="586740"/>
            <a:ext cx="1887220" cy="1595120"/>
            <a:chOff x="5864" y="2322"/>
            <a:chExt cx="2972" cy="2512"/>
          </a:xfrm>
        </p:grpSpPr>
        <p:sp>
          <p:nvSpPr>
            <p:cNvPr id="11" name="文本框 10"/>
            <p:cNvSpPr txBox="1"/>
            <p:nvPr>
              <p:custDataLst>
                <p:tags r:id="rId25"/>
              </p:custDataLst>
            </p:nvPr>
          </p:nvSpPr>
          <p:spPr>
            <a:xfrm>
              <a:off x="6060" y="2334"/>
              <a:ext cx="2581" cy="2501"/>
            </a:xfrm>
            <a:prstGeom prst="rect">
              <a:avLst/>
            </a:prstGeom>
            <a:noFill/>
          </p:spPr>
          <p:txBody>
            <a:bodyPr wrap="square" rtlCol="0" anchor="ctr" anchorCtr="0">
              <a:normAutofit lnSpcReduction="10000"/>
            </a:bodyPr>
            <a:p>
              <a:pPr marL="0" lvl="0" indent="0" algn="l" fontAlgn="auto">
                <a:lnSpc>
                  <a:spcPct val="120000"/>
                </a:lnSpc>
                <a:spcBef>
                  <a:spcPts val="0"/>
                </a:spcBef>
                <a:spcAft>
                  <a:spcPts val="800"/>
                </a:spcAft>
                <a:buSzPct val="100000"/>
                <a:buNone/>
              </a:pPr>
              <a:r>
                <a:rPr lang="en-US" sz="1400" spc="80" dirty="0">
                  <a:solidFill>
                    <a:schemeClr val="tx1">
                      <a:lumMod val="85000"/>
                      <a:lumOff val="15000"/>
                    </a:schemeClr>
                  </a:solidFill>
                  <a:uFillTx/>
                  <a:latin typeface="Arial" panose="020B0604020202020204" pitchFamily="34" charset="0"/>
                  <a:ea typeface="微软雅黑" panose="020B0503020204020204" pitchFamily="34" charset="-122"/>
                </a:rPr>
                <a:t>ASR: 将语音转换为文本</a:t>
              </a:r>
              <a:r>
                <a:rPr lang="zh-CN" altLang="en-US" sz="1400" spc="80" dirty="0">
                  <a:solidFill>
                    <a:schemeClr val="tx1">
                      <a:lumMod val="85000"/>
                      <a:lumOff val="15000"/>
                    </a:schemeClr>
                  </a:solidFill>
                  <a:uFillTx/>
                  <a:latin typeface="Arial" panose="020B0604020202020204" pitchFamily="34" charset="0"/>
                  <a:ea typeface="微软雅黑" panose="020B0503020204020204" pitchFamily="34" charset="-122"/>
                </a:rPr>
                <a:t>，</a:t>
              </a:r>
              <a:r>
                <a:rPr lang="en-US" sz="1400" spc="80" dirty="0">
                  <a:solidFill>
                    <a:schemeClr val="tx1">
                      <a:lumMod val="85000"/>
                      <a:lumOff val="15000"/>
                    </a:schemeClr>
                  </a:solidFill>
                  <a:uFillTx/>
                  <a:latin typeface="Arial" panose="020B0604020202020204" pitchFamily="34" charset="0"/>
                  <a:ea typeface="微软雅黑" panose="020B0503020204020204" pitchFamily="34" charset="-122"/>
                </a:rPr>
                <a:t>SpeechLMs可以生成更加准确和自然的文本转录</a:t>
              </a:r>
              <a:r>
                <a:rPr lang="zh-CN" altLang="en-US" sz="1400" spc="80" dirty="0">
                  <a:solidFill>
                    <a:schemeClr val="tx1">
                      <a:lumMod val="85000"/>
                      <a:lumOff val="15000"/>
                    </a:schemeClr>
                  </a:solidFill>
                  <a:uFillTx/>
                  <a:latin typeface="Arial" panose="020B0604020202020204" pitchFamily="34" charset="0"/>
                  <a:ea typeface="微软雅黑" panose="020B0503020204020204" pitchFamily="34" charset="-122"/>
                </a:rPr>
                <a:t>。</a:t>
              </a:r>
              <a:endParaRPr lang="zh-CN" altLang="en-US" sz="1400" spc="80" dirty="0">
                <a:solidFill>
                  <a:schemeClr val="tx1">
                    <a:lumMod val="85000"/>
                    <a:lumOff val="15000"/>
                  </a:schemeClr>
                </a:solidFill>
                <a:uFillTx/>
                <a:latin typeface="Arial" panose="020B0604020202020204" pitchFamily="34" charset="0"/>
                <a:ea typeface="微软雅黑" panose="020B0503020204020204" pitchFamily="34" charset="-122"/>
              </a:endParaRPr>
            </a:p>
          </p:txBody>
        </p:sp>
        <p:sp>
          <p:nvSpPr>
            <p:cNvPr id="4" name="矩形 1"/>
            <p:cNvSpPr>
              <a:spLocks noChangeAspect="1"/>
            </p:cNvSpPr>
            <p:nvPr>
              <p:custDataLst>
                <p:tags r:id="rId26"/>
              </p:custDataLst>
            </p:nvPr>
          </p:nvSpPr>
          <p:spPr>
            <a:xfrm flipH="1">
              <a:off x="5864" y="2322"/>
              <a:ext cx="2972" cy="2508"/>
            </a:xfrm>
            <a:custGeom>
              <a:avLst/>
              <a:gdLst>
                <a:gd name="connsiteX0" fmla="*/ 0 w 1604962"/>
                <a:gd name="connsiteY0" fmla="*/ 0 h 1654380"/>
                <a:gd name="connsiteX1" fmla="*/ 1604962 w 1604962"/>
                <a:gd name="connsiteY1" fmla="*/ 0 h 1654380"/>
                <a:gd name="connsiteX2" fmla="*/ 1604962 w 1604962"/>
                <a:gd name="connsiteY2" fmla="*/ 1654380 h 1654380"/>
                <a:gd name="connsiteX3" fmla="*/ 0 w 1604962"/>
                <a:gd name="connsiteY3" fmla="*/ 1654380 h 1654380"/>
                <a:gd name="connsiteX4" fmla="*/ 0 w 1604962"/>
                <a:gd name="connsiteY4" fmla="*/ 0 h 1654380"/>
                <a:gd name="connsiteX0-1" fmla="*/ 0 w 1604962"/>
                <a:gd name="connsiteY0-2" fmla="*/ 0 h 1654380"/>
                <a:gd name="connsiteX1-3" fmla="*/ 1604962 w 1604962"/>
                <a:gd name="connsiteY1-4" fmla="*/ 0 h 1654380"/>
                <a:gd name="connsiteX2-5" fmla="*/ 1603215 w 1604962"/>
                <a:gd name="connsiteY2-6" fmla="*/ 896825 h 1654380"/>
                <a:gd name="connsiteX3-7" fmla="*/ 1604962 w 1604962"/>
                <a:gd name="connsiteY3-8" fmla="*/ 1654380 h 1654380"/>
                <a:gd name="connsiteX4-9" fmla="*/ 0 w 1604962"/>
                <a:gd name="connsiteY4-10" fmla="*/ 1654380 h 1654380"/>
                <a:gd name="connsiteX5" fmla="*/ 0 w 1604962"/>
                <a:gd name="connsiteY5" fmla="*/ 0 h 1654380"/>
                <a:gd name="connsiteX0-11" fmla="*/ 1603215 w 1694655"/>
                <a:gd name="connsiteY0-12" fmla="*/ 896825 h 1654380"/>
                <a:gd name="connsiteX1-13" fmla="*/ 1604962 w 1694655"/>
                <a:gd name="connsiteY1-14" fmla="*/ 1654380 h 1654380"/>
                <a:gd name="connsiteX2-15" fmla="*/ 0 w 1694655"/>
                <a:gd name="connsiteY2-16" fmla="*/ 1654380 h 1654380"/>
                <a:gd name="connsiteX3-17" fmla="*/ 0 w 1694655"/>
                <a:gd name="connsiteY3-18" fmla="*/ 0 h 1654380"/>
                <a:gd name="connsiteX4-19" fmla="*/ 1604962 w 1694655"/>
                <a:gd name="connsiteY4-20" fmla="*/ 0 h 1654380"/>
                <a:gd name="connsiteX5-21" fmla="*/ 1694655 w 1694655"/>
                <a:gd name="connsiteY5-22" fmla="*/ 988265 h 1654380"/>
                <a:gd name="connsiteX0-23" fmla="*/ 1603215 w 1604962"/>
                <a:gd name="connsiteY0-24" fmla="*/ 896825 h 1654380"/>
                <a:gd name="connsiteX1-25" fmla="*/ 1604962 w 1604962"/>
                <a:gd name="connsiteY1-26" fmla="*/ 1654380 h 1654380"/>
                <a:gd name="connsiteX2-27" fmla="*/ 0 w 1604962"/>
                <a:gd name="connsiteY2-28" fmla="*/ 1654380 h 1654380"/>
                <a:gd name="connsiteX3-29" fmla="*/ 0 w 1604962"/>
                <a:gd name="connsiteY3-30" fmla="*/ 0 h 1654380"/>
                <a:gd name="connsiteX4-31" fmla="*/ 1604962 w 1604962"/>
                <a:gd name="connsiteY4-32" fmla="*/ 0 h 1654380"/>
                <a:gd name="connsiteX5-33" fmla="*/ 1599405 w 1604962"/>
                <a:gd name="connsiteY5-34" fmla="*/ 902540 h 1654380"/>
                <a:gd name="connsiteX0-35" fmla="*/ 1603215 w 1604962"/>
                <a:gd name="connsiteY0-36" fmla="*/ 896825 h 1654380"/>
                <a:gd name="connsiteX1-37" fmla="*/ 1604962 w 1604962"/>
                <a:gd name="connsiteY1-38" fmla="*/ 1654380 h 1654380"/>
                <a:gd name="connsiteX2-39" fmla="*/ 0 w 1604962"/>
                <a:gd name="connsiteY2-40" fmla="*/ 1654380 h 1654380"/>
                <a:gd name="connsiteX3-41" fmla="*/ 0 w 1604962"/>
                <a:gd name="connsiteY3-42" fmla="*/ 0 h 1654380"/>
                <a:gd name="connsiteX4-43" fmla="*/ 1604962 w 1604962"/>
                <a:gd name="connsiteY4-44" fmla="*/ 0 h 1654380"/>
                <a:gd name="connsiteX5-45" fmla="*/ 1599405 w 1604962"/>
                <a:gd name="connsiteY5-46" fmla="*/ 902540 h 1654380"/>
                <a:gd name="connsiteX0-47" fmla="*/ 1603215 w 1604962"/>
                <a:gd name="connsiteY0-48" fmla="*/ 896825 h 1654380"/>
                <a:gd name="connsiteX1-49" fmla="*/ 1604962 w 1604962"/>
                <a:gd name="connsiteY1-50" fmla="*/ 1654380 h 1654380"/>
                <a:gd name="connsiteX2-51" fmla="*/ 0 w 1604962"/>
                <a:gd name="connsiteY2-52" fmla="*/ 1654380 h 1654380"/>
                <a:gd name="connsiteX3-53" fmla="*/ 0 w 1604962"/>
                <a:gd name="connsiteY3-54" fmla="*/ 0 h 1654380"/>
                <a:gd name="connsiteX4-55" fmla="*/ 1604962 w 1604962"/>
                <a:gd name="connsiteY4-56" fmla="*/ 0 h 1654380"/>
                <a:gd name="connsiteX5-57" fmla="*/ 1604168 w 1604962"/>
                <a:gd name="connsiteY5-58" fmla="*/ 897778 h 1654380"/>
                <a:gd name="connsiteX0-59" fmla="*/ 1603215 w 1604962"/>
                <a:gd name="connsiteY0-60" fmla="*/ 896825 h 1654380"/>
                <a:gd name="connsiteX1-61" fmla="*/ 1604962 w 1604962"/>
                <a:gd name="connsiteY1-62" fmla="*/ 1654380 h 1654380"/>
                <a:gd name="connsiteX2-63" fmla="*/ 0 w 1604962"/>
                <a:gd name="connsiteY2-64" fmla="*/ 1654380 h 1654380"/>
                <a:gd name="connsiteX3-65" fmla="*/ 0 w 1604962"/>
                <a:gd name="connsiteY3-66" fmla="*/ 0 h 1654380"/>
                <a:gd name="connsiteX4-67" fmla="*/ 1604962 w 1604962"/>
                <a:gd name="connsiteY4-68" fmla="*/ 0 h 1654380"/>
                <a:gd name="connsiteX5-69" fmla="*/ 1601786 w 1604962"/>
                <a:gd name="connsiteY5-70" fmla="*/ 447722 h 1654380"/>
                <a:gd name="connsiteX0-71" fmla="*/ 1610359 w 1610395"/>
                <a:gd name="connsiteY0-72" fmla="*/ 1396888 h 1654380"/>
                <a:gd name="connsiteX1-73" fmla="*/ 1604962 w 1610395"/>
                <a:gd name="connsiteY1-74" fmla="*/ 1654380 h 1654380"/>
                <a:gd name="connsiteX2-75" fmla="*/ 0 w 1610395"/>
                <a:gd name="connsiteY2-76" fmla="*/ 1654380 h 1654380"/>
                <a:gd name="connsiteX3-77" fmla="*/ 0 w 1610395"/>
                <a:gd name="connsiteY3-78" fmla="*/ 0 h 1654380"/>
                <a:gd name="connsiteX4-79" fmla="*/ 1604962 w 1610395"/>
                <a:gd name="connsiteY4-80" fmla="*/ 0 h 1654380"/>
                <a:gd name="connsiteX5-81" fmla="*/ 1601786 w 1610395"/>
                <a:gd name="connsiteY5-82" fmla="*/ 447722 h 1654380"/>
                <a:gd name="connsiteX0-83" fmla="*/ 1603215 w 1604962"/>
                <a:gd name="connsiteY0-84" fmla="*/ 1201625 h 1654380"/>
                <a:gd name="connsiteX1-85" fmla="*/ 1604962 w 1604962"/>
                <a:gd name="connsiteY1-86" fmla="*/ 1654380 h 1654380"/>
                <a:gd name="connsiteX2-87" fmla="*/ 0 w 1604962"/>
                <a:gd name="connsiteY2-88" fmla="*/ 1654380 h 1654380"/>
                <a:gd name="connsiteX3-89" fmla="*/ 0 w 1604962"/>
                <a:gd name="connsiteY3-90" fmla="*/ 0 h 1654380"/>
                <a:gd name="connsiteX4-91" fmla="*/ 1604962 w 1604962"/>
                <a:gd name="connsiteY4-92" fmla="*/ 0 h 1654380"/>
                <a:gd name="connsiteX5-93" fmla="*/ 1601786 w 1604962"/>
                <a:gd name="connsiteY5-94" fmla="*/ 447722 h 1654380"/>
                <a:gd name="connsiteX0-95" fmla="*/ 1603215 w 1604962"/>
                <a:gd name="connsiteY0-96" fmla="*/ 1230200 h 1654380"/>
                <a:gd name="connsiteX1-97" fmla="*/ 1604962 w 1604962"/>
                <a:gd name="connsiteY1-98" fmla="*/ 1654380 h 1654380"/>
                <a:gd name="connsiteX2-99" fmla="*/ 0 w 1604962"/>
                <a:gd name="connsiteY2-100" fmla="*/ 1654380 h 1654380"/>
                <a:gd name="connsiteX3-101" fmla="*/ 0 w 1604962"/>
                <a:gd name="connsiteY3-102" fmla="*/ 0 h 1654380"/>
                <a:gd name="connsiteX4-103" fmla="*/ 1604962 w 1604962"/>
                <a:gd name="connsiteY4-104" fmla="*/ 0 h 1654380"/>
                <a:gd name="connsiteX5-105" fmla="*/ 1601786 w 1604962"/>
                <a:gd name="connsiteY5-106" fmla="*/ 447722 h 1654380"/>
                <a:gd name="connsiteX0-107" fmla="*/ 1603215 w 1604962"/>
                <a:gd name="connsiteY0-108" fmla="*/ 1230200 h 1654380"/>
                <a:gd name="connsiteX1-109" fmla="*/ 1604962 w 1604962"/>
                <a:gd name="connsiteY1-110" fmla="*/ 1654380 h 1654380"/>
                <a:gd name="connsiteX2-111" fmla="*/ 0 w 1604962"/>
                <a:gd name="connsiteY2-112" fmla="*/ 1654380 h 1654380"/>
                <a:gd name="connsiteX3-113" fmla="*/ 0 w 1604962"/>
                <a:gd name="connsiteY3-114" fmla="*/ 0 h 1654380"/>
                <a:gd name="connsiteX4-115" fmla="*/ 1604962 w 1604962"/>
                <a:gd name="connsiteY4-116" fmla="*/ 0 h 1654380"/>
                <a:gd name="connsiteX5-117" fmla="*/ 1601786 w 1604962"/>
                <a:gd name="connsiteY5-118" fmla="*/ 483441 h 1654380"/>
                <a:gd name="connsiteX0-119" fmla="*/ 1605597 w 1605714"/>
                <a:gd name="connsiteY0-120" fmla="*/ 1313544 h 1654380"/>
                <a:gd name="connsiteX1-121" fmla="*/ 1604962 w 1605714"/>
                <a:gd name="connsiteY1-122" fmla="*/ 1654380 h 1654380"/>
                <a:gd name="connsiteX2-123" fmla="*/ 0 w 1605714"/>
                <a:gd name="connsiteY2-124" fmla="*/ 1654380 h 1654380"/>
                <a:gd name="connsiteX3-125" fmla="*/ 0 w 1605714"/>
                <a:gd name="connsiteY3-126" fmla="*/ 0 h 1654380"/>
                <a:gd name="connsiteX4-127" fmla="*/ 1604962 w 1605714"/>
                <a:gd name="connsiteY4-128" fmla="*/ 0 h 1654380"/>
                <a:gd name="connsiteX5-129" fmla="*/ 1601786 w 1605714"/>
                <a:gd name="connsiteY5-130" fmla="*/ 483441 h 1654380"/>
                <a:gd name="connsiteX0-131" fmla="*/ 1605597 w 1606814"/>
                <a:gd name="connsiteY0-132" fmla="*/ 1313544 h 1654380"/>
                <a:gd name="connsiteX1-133" fmla="*/ 1604962 w 1606814"/>
                <a:gd name="connsiteY1-134" fmla="*/ 1654380 h 1654380"/>
                <a:gd name="connsiteX2-135" fmla="*/ 0 w 1606814"/>
                <a:gd name="connsiteY2-136" fmla="*/ 1654380 h 1654380"/>
                <a:gd name="connsiteX3-137" fmla="*/ 0 w 1606814"/>
                <a:gd name="connsiteY3-138" fmla="*/ 0 h 1654380"/>
                <a:gd name="connsiteX4-139" fmla="*/ 1604962 w 1606814"/>
                <a:gd name="connsiteY4-140" fmla="*/ 0 h 1654380"/>
                <a:gd name="connsiteX5-141" fmla="*/ 1606548 w 1606814"/>
                <a:gd name="connsiteY5-142" fmla="*/ 481060 h 16543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606814" h="1654380">
                  <a:moveTo>
                    <a:pt x="1605597" y="1313544"/>
                  </a:moveTo>
                  <a:cubicBezTo>
                    <a:pt x="1606179" y="1566062"/>
                    <a:pt x="1604380" y="1401862"/>
                    <a:pt x="1604962" y="1654380"/>
                  </a:cubicBezTo>
                  <a:lnTo>
                    <a:pt x="0" y="1654380"/>
                  </a:lnTo>
                  <a:lnTo>
                    <a:pt x="0" y="0"/>
                  </a:lnTo>
                  <a:lnTo>
                    <a:pt x="1604962" y="0"/>
                  </a:lnTo>
                  <a:cubicBezTo>
                    <a:pt x="1604380" y="298942"/>
                    <a:pt x="1607765" y="39878"/>
                    <a:pt x="1606548" y="481060"/>
                  </a:cubicBezTo>
                </a:path>
              </a:pathLst>
            </a:cu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dirty="0"/>
            </a:p>
          </p:txBody>
        </p:sp>
      </p:grpSp>
      <p:grpSp>
        <p:nvGrpSpPr>
          <p:cNvPr id="47" name="组合 46"/>
          <p:cNvGrpSpPr/>
          <p:nvPr/>
        </p:nvGrpSpPr>
        <p:grpSpPr>
          <a:xfrm>
            <a:off x="3684905" y="2679065"/>
            <a:ext cx="2271395" cy="1697990"/>
            <a:chOff x="5803" y="4219"/>
            <a:chExt cx="3577" cy="2674"/>
          </a:xfrm>
        </p:grpSpPr>
        <p:grpSp>
          <p:nvGrpSpPr>
            <p:cNvPr id="39" name="组合 38"/>
            <p:cNvGrpSpPr/>
            <p:nvPr>
              <p:custDataLst>
                <p:tags r:id="rId27"/>
              </p:custDataLst>
            </p:nvPr>
          </p:nvGrpSpPr>
          <p:grpSpPr>
            <a:xfrm>
              <a:off x="6273" y="4219"/>
              <a:ext cx="2972" cy="2512"/>
              <a:chOff x="5864" y="2322"/>
              <a:chExt cx="2972" cy="2512"/>
            </a:xfrm>
          </p:grpSpPr>
          <p:sp>
            <p:nvSpPr>
              <p:cNvPr id="40" name="文本框 39"/>
              <p:cNvSpPr txBox="1"/>
              <p:nvPr>
                <p:custDataLst>
                  <p:tags r:id="rId28"/>
                </p:custDataLst>
              </p:nvPr>
            </p:nvSpPr>
            <p:spPr>
              <a:xfrm>
                <a:off x="6060" y="2334"/>
                <a:ext cx="2581" cy="2501"/>
              </a:xfrm>
              <a:prstGeom prst="rect">
                <a:avLst/>
              </a:prstGeom>
              <a:noFill/>
            </p:spPr>
            <p:txBody>
              <a:bodyPr wrap="square" rtlCol="0" anchor="ctr" anchorCtr="0">
                <a:normAutofit lnSpcReduction="10000"/>
              </a:bodyPr>
              <a:p>
                <a:pPr marL="0" lvl="0" indent="0" algn="l" fontAlgn="auto">
                  <a:lnSpc>
                    <a:spcPct val="120000"/>
                  </a:lnSpc>
                  <a:spcBef>
                    <a:spcPts val="0"/>
                  </a:spcBef>
                  <a:spcAft>
                    <a:spcPts val="800"/>
                  </a:spcAft>
                  <a:buSzPct val="100000"/>
                  <a:buNone/>
                </a:pPr>
                <a:r>
                  <a:rPr lang="en-US" sz="1400" spc="80" dirty="0">
                    <a:solidFill>
                      <a:schemeClr val="tx1">
                        <a:lumMod val="85000"/>
                        <a:lumOff val="15000"/>
                      </a:schemeClr>
                    </a:solidFill>
                    <a:uFillTx/>
                    <a:latin typeface="Arial" panose="020B0604020202020204" pitchFamily="34" charset="0"/>
                    <a:ea typeface="微软雅黑" panose="020B0503020204020204" pitchFamily="34" charset="-122"/>
                  </a:rPr>
                  <a:t>SpeechTranslation: 实现语音到语音或语音到文本的翻译。</a:t>
                </a:r>
                <a:endParaRPr lang="en-US" sz="1400" spc="80" dirty="0">
                  <a:solidFill>
                    <a:schemeClr val="tx1">
                      <a:lumMod val="85000"/>
                      <a:lumOff val="15000"/>
                    </a:schemeClr>
                  </a:solidFill>
                  <a:uFillTx/>
                  <a:latin typeface="Arial" panose="020B0604020202020204" pitchFamily="34" charset="0"/>
                  <a:ea typeface="微软雅黑" panose="020B0503020204020204" pitchFamily="34" charset="-122"/>
                </a:endParaRPr>
              </a:p>
            </p:txBody>
          </p:sp>
          <p:sp>
            <p:nvSpPr>
              <p:cNvPr id="41" name="矩形 1"/>
              <p:cNvSpPr>
                <a:spLocks noChangeAspect="1"/>
              </p:cNvSpPr>
              <p:nvPr>
                <p:custDataLst>
                  <p:tags r:id="rId29"/>
                </p:custDataLst>
              </p:nvPr>
            </p:nvSpPr>
            <p:spPr>
              <a:xfrm flipH="1">
                <a:off x="5864" y="2322"/>
                <a:ext cx="2972" cy="2508"/>
              </a:xfrm>
              <a:custGeom>
                <a:avLst/>
                <a:gdLst>
                  <a:gd name="connsiteX0" fmla="*/ 0 w 1604962"/>
                  <a:gd name="connsiteY0" fmla="*/ 0 h 1654380"/>
                  <a:gd name="connsiteX1" fmla="*/ 1604962 w 1604962"/>
                  <a:gd name="connsiteY1" fmla="*/ 0 h 1654380"/>
                  <a:gd name="connsiteX2" fmla="*/ 1604962 w 1604962"/>
                  <a:gd name="connsiteY2" fmla="*/ 1654380 h 1654380"/>
                  <a:gd name="connsiteX3" fmla="*/ 0 w 1604962"/>
                  <a:gd name="connsiteY3" fmla="*/ 1654380 h 1654380"/>
                  <a:gd name="connsiteX4" fmla="*/ 0 w 1604962"/>
                  <a:gd name="connsiteY4" fmla="*/ 0 h 1654380"/>
                  <a:gd name="connsiteX0-1" fmla="*/ 0 w 1604962"/>
                  <a:gd name="connsiteY0-2" fmla="*/ 0 h 1654380"/>
                  <a:gd name="connsiteX1-3" fmla="*/ 1604962 w 1604962"/>
                  <a:gd name="connsiteY1-4" fmla="*/ 0 h 1654380"/>
                  <a:gd name="connsiteX2-5" fmla="*/ 1603215 w 1604962"/>
                  <a:gd name="connsiteY2-6" fmla="*/ 896825 h 1654380"/>
                  <a:gd name="connsiteX3-7" fmla="*/ 1604962 w 1604962"/>
                  <a:gd name="connsiteY3-8" fmla="*/ 1654380 h 1654380"/>
                  <a:gd name="connsiteX4-9" fmla="*/ 0 w 1604962"/>
                  <a:gd name="connsiteY4-10" fmla="*/ 1654380 h 1654380"/>
                  <a:gd name="connsiteX5" fmla="*/ 0 w 1604962"/>
                  <a:gd name="connsiteY5" fmla="*/ 0 h 1654380"/>
                  <a:gd name="connsiteX0-11" fmla="*/ 1603215 w 1694655"/>
                  <a:gd name="connsiteY0-12" fmla="*/ 896825 h 1654380"/>
                  <a:gd name="connsiteX1-13" fmla="*/ 1604962 w 1694655"/>
                  <a:gd name="connsiteY1-14" fmla="*/ 1654380 h 1654380"/>
                  <a:gd name="connsiteX2-15" fmla="*/ 0 w 1694655"/>
                  <a:gd name="connsiteY2-16" fmla="*/ 1654380 h 1654380"/>
                  <a:gd name="connsiteX3-17" fmla="*/ 0 w 1694655"/>
                  <a:gd name="connsiteY3-18" fmla="*/ 0 h 1654380"/>
                  <a:gd name="connsiteX4-19" fmla="*/ 1604962 w 1694655"/>
                  <a:gd name="connsiteY4-20" fmla="*/ 0 h 1654380"/>
                  <a:gd name="connsiteX5-21" fmla="*/ 1694655 w 1694655"/>
                  <a:gd name="connsiteY5-22" fmla="*/ 988265 h 1654380"/>
                  <a:gd name="connsiteX0-23" fmla="*/ 1603215 w 1604962"/>
                  <a:gd name="connsiteY0-24" fmla="*/ 896825 h 1654380"/>
                  <a:gd name="connsiteX1-25" fmla="*/ 1604962 w 1604962"/>
                  <a:gd name="connsiteY1-26" fmla="*/ 1654380 h 1654380"/>
                  <a:gd name="connsiteX2-27" fmla="*/ 0 w 1604962"/>
                  <a:gd name="connsiteY2-28" fmla="*/ 1654380 h 1654380"/>
                  <a:gd name="connsiteX3-29" fmla="*/ 0 w 1604962"/>
                  <a:gd name="connsiteY3-30" fmla="*/ 0 h 1654380"/>
                  <a:gd name="connsiteX4-31" fmla="*/ 1604962 w 1604962"/>
                  <a:gd name="connsiteY4-32" fmla="*/ 0 h 1654380"/>
                  <a:gd name="connsiteX5-33" fmla="*/ 1599405 w 1604962"/>
                  <a:gd name="connsiteY5-34" fmla="*/ 902540 h 1654380"/>
                  <a:gd name="connsiteX0-35" fmla="*/ 1603215 w 1604962"/>
                  <a:gd name="connsiteY0-36" fmla="*/ 896825 h 1654380"/>
                  <a:gd name="connsiteX1-37" fmla="*/ 1604962 w 1604962"/>
                  <a:gd name="connsiteY1-38" fmla="*/ 1654380 h 1654380"/>
                  <a:gd name="connsiteX2-39" fmla="*/ 0 w 1604962"/>
                  <a:gd name="connsiteY2-40" fmla="*/ 1654380 h 1654380"/>
                  <a:gd name="connsiteX3-41" fmla="*/ 0 w 1604962"/>
                  <a:gd name="connsiteY3-42" fmla="*/ 0 h 1654380"/>
                  <a:gd name="connsiteX4-43" fmla="*/ 1604962 w 1604962"/>
                  <a:gd name="connsiteY4-44" fmla="*/ 0 h 1654380"/>
                  <a:gd name="connsiteX5-45" fmla="*/ 1599405 w 1604962"/>
                  <a:gd name="connsiteY5-46" fmla="*/ 902540 h 1654380"/>
                  <a:gd name="connsiteX0-47" fmla="*/ 1603215 w 1604962"/>
                  <a:gd name="connsiteY0-48" fmla="*/ 896825 h 1654380"/>
                  <a:gd name="connsiteX1-49" fmla="*/ 1604962 w 1604962"/>
                  <a:gd name="connsiteY1-50" fmla="*/ 1654380 h 1654380"/>
                  <a:gd name="connsiteX2-51" fmla="*/ 0 w 1604962"/>
                  <a:gd name="connsiteY2-52" fmla="*/ 1654380 h 1654380"/>
                  <a:gd name="connsiteX3-53" fmla="*/ 0 w 1604962"/>
                  <a:gd name="connsiteY3-54" fmla="*/ 0 h 1654380"/>
                  <a:gd name="connsiteX4-55" fmla="*/ 1604962 w 1604962"/>
                  <a:gd name="connsiteY4-56" fmla="*/ 0 h 1654380"/>
                  <a:gd name="connsiteX5-57" fmla="*/ 1604168 w 1604962"/>
                  <a:gd name="connsiteY5-58" fmla="*/ 897778 h 1654380"/>
                  <a:gd name="connsiteX0-59" fmla="*/ 1603215 w 1604962"/>
                  <a:gd name="connsiteY0-60" fmla="*/ 896825 h 1654380"/>
                  <a:gd name="connsiteX1-61" fmla="*/ 1604962 w 1604962"/>
                  <a:gd name="connsiteY1-62" fmla="*/ 1654380 h 1654380"/>
                  <a:gd name="connsiteX2-63" fmla="*/ 0 w 1604962"/>
                  <a:gd name="connsiteY2-64" fmla="*/ 1654380 h 1654380"/>
                  <a:gd name="connsiteX3-65" fmla="*/ 0 w 1604962"/>
                  <a:gd name="connsiteY3-66" fmla="*/ 0 h 1654380"/>
                  <a:gd name="connsiteX4-67" fmla="*/ 1604962 w 1604962"/>
                  <a:gd name="connsiteY4-68" fmla="*/ 0 h 1654380"/>
                  <a:gd name="connsiteX5-69" fmla="*/ 1601786 w 1604962"/>
                  <a:gd name="connsiteY5-70" fmla="*/ 447722 h 1654380"/>
                  <a:gd name="connsiteX0-71" fmla="*/ 1610359 w 1610395"/>
                  <a:gd name="connsiteY0-72" fmla="*/ 1396888 h 1654380"/>
                  <a:gd name="connsiteX1-73" fmla="*/ 1604962 w 1610395"/>
                  <a:gd name="connsiteY1-74" fmla="*/ 1654380 h 1654380"/>
                  <a:gd name="connsiteX2-75" fmla="*/ 0 w 1610395"/>
                  <a:gd name="connsiteY2-76" fmla="*/ 1654380 h 1654380"/>
                  <a:gd name="connsiteX3-77" fmla="*/ 0 w 1610395"/>
                  <a:gd name="connsiteY3-78" fmla="*/ 0 h 1654380"/>
                  <a:gd name="connsiteX4-79" fmla="*/ 1604962 w 1610395"/>
                  <a:gd name="connsiteY4-80" fmla="*/ 0 h 1654380"/>
                  <a:gd name="connsiteX5-81" fmla="*/ 1601786 w 1610395"/>
                  <a:gd name="connsiteY5-82" fmla="*/ 447722 h 1654380"/>
                  <a:gd name="connsiteX0-83" fmla="*/ 1603215 w 1604962"/>
                  <a:gd name="connsiteY0-84" fmla="*/ 1201625 h 1654380"/>
                  <a:gd name="connsiteX1-85" fmla="*/ 1604962 w 1604962"/>
                  <a:gd name="connsiteY1-86" fmla="*/ 1654380 h 1654380"/>
                  <a:gd name="connsiteX2-87" fmla="*/ 0 w 1604962"/>
                  <a:gd name="connsiteY2-88" fmla="*/ 1654380 h 1654380"/>
                  <a:gd name="connsiteX3-89" fmla="*/ 0 w 1604962"/>
                  <a:gd name="connsiteY3-90" fmla="*/ 0 h 1654380"/>
                  <a:gd name="connsiteX4-91" fmla="*/ 1604962 w 1604962"/>
                  <a:gd name="connsiteY4-92" fmla="*/ 0 h 1654380"/>
                  <a:gd name="connsiteX5-93" fmla="*/ 1601786 w 1604962"/>
                  <a:gd name="connsiteY5-94" fmla="*/ 447722 h 1654380"/>
                  <a:gd name="connsiteX0-95" fmla="*/ 1603215 w 1604962"/>
                  <a:gd name="connsiteY0-96" fmla="*/ 1230200 h 1654380"/>
                  <a:gd name="connsiteX1-97" fmla="*/ 1604962 w 1604962"/>
                  <a:gd name="connsiteY1-98" fmla="*/ 1654380 h 1654380"/>
                  <a:gd name="connsiteX2-99" fmla="*/ 0 w 1604962"/>
                  <a:gd name="connsiteY2-100" fmla="*/ 1654380 h 1654380"/>
                  <a:gd name="connsiteX3-101" fmla="*/ 0 w 1604962"/>
                  <a:gd name="connsiteY3-102" fmla="*/ 0 h 1654380"/>
                  <a:gd name="connsiteX4-103" fmla="*/ 1604962 w 1604962"/>
                  <a:gd name="connsiteY4-104" fmla="*/ 0 h 1654380"/>
                  <a:gd name="connsiteX5-105" fmla="*/ 1601786 w 1604962"/>
                  <a:gd name="connsiteY5-106" fmla="*/ 447722 h 1654380"/>
                  <a:gd name="connsiteX0-107" fmla="*/ 1603215 w 1604962"/>
                  <a:gd name="connsiteY0-108" fmla="*/ 1230200 h 1654380"/>
                  <a:gd name="connsiteX1-109" fmla="*/ 1604962 w 1604962"/>
                  <a:gd name="connsiteY1-110" fmla="*/ 1654380 h 1654380"/>
                  <a:gd name="connsiteX2-111" fmla="*/ 0 w 1604962"/>
                  <a:gd name="connsiteY2-112" fmla="*/ 1654380 h 1654380"/>
                  <a:gd name="connsiteX3-113" fmla="*/ 0 w 1604962"/>
                  <a:gd name="connsiteY3-114" fmla="*/ 0 h 1654380"/>
                  <a:gd name="connsiteX4-115" fmla="*/ 1604962 w 1604962"/>
                  <a:gd name="connsiteY4-116" fmla="*/ 0 h 1654380"/>
                  <a:gd name="connsiteX5-117" fmla="*/ 1601786 w 1604962"/>
                  <a:gd name="connsiteY5-118" fmla="*/ 483441 h 1654380"/>
                  <a:gd name="connsiteX0-119" fmla="*/ 1605597 w 1605714"/>
                  <a:gd name="connsiteY0-120" fmla="*/ 1313544 h 1654380"/>
                  <a:gd name="connsiteX1-121" fmla="*/ 1604962 w 1605714"/>
                  <a:gd name="connsiteY1-122" fmla="*/ 1654380 h 1654380"/>
                  <a:gd name="connsiteX2-123" fmla="*/ 0 w 1605714"/>
                  <a:gd name="connsiteY2-124" fmla="*/ 1654380 h 1654380"/>
                  <a:gd name="connsiteX3-125" fmla="*/ 0 w 1605714"/>
                  <a:gd name="connsiteY3-126" fmla="*/ 0 h 1654380"/>
                  <a:gd name="connsiteX4-127" fmla="*/ 1604962 w 1605714"/>
                  <a:gd name="connsiteY4-128" fmla="*/ 0 h 1654380"/>
                  <a:gd name="connsiteX5-129" fmla="*/ 1601786 w 1605714"/>
                  <a:gd name="connsiteY5-130" fmla="*/ 483441 h 1654380"/>
                  <a:gd name="connsiteX0-131" fmla="*/ 1605597 w 1606814"/>
                  <a:gd name="connsiteY0-132" fmla="*/ 1313544 h 1654380"/>
                  <a:gd name="connsiteX1-133" fmla="*/ 1604962 w 1606814"/>
                  <a:gd name="connsiteY1-134" fmla="*/ 1654380 h 1654380"/>
                  <a:gd name="connsiteX2-135" fmla="*/ 0 w 1606814"/>
                  <a:gd name="connsiteY2-136" fmla="*/ 1654380 h 1654380"/>
                  <a:gd name="connsiteX3-137" fmla="*/ 0 w 1606814"/>
                  <a:gd name="connsiteY3-138" fmla="*/ 0 h 1654380"/>
                  <a:gd name="connsiteX4-139" fmla="*/ 1604962 w 1606814"/>
                  <a:gd name="connsiteY4-140" fmla="*/ 0 h 1654380"/>
                  <a:gd name="connsiteX5-141" fmla="*/ 1606548 w 1606814"/>
                  <a:gd name="connsiteY5-142" fmla="*/ 481060 h 16543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606814" h="1654380">
                    <a:moveTo>
                      <a:pt x="1605597" y="1313544"/>
                    </a:moveTo>
                    <a:cubicBezTo>
                      <a:pt x="1606179" y="1566062"/>
                      <a:pt x="1604380" y="1401862"/>
                      <a:pt x="1604962" y="1654380"/>
                    </a:cubicBezTo>
                    <a:lnTo>
                      <a:pt x="0" y="1654380"/>
                    </a:lnTo>
                    <a:lnTo>
                      <a:pt x="0" y="0"/>
                    </a:lnTo>
                    <a:lnTo>
                      <a:pt x="1604962" y="0"/>
                    </a:lnTo>
                    <a:cubicBezTo>
                      <a:pt x="1604380" y="298942"/>
                      <a:pt x="1607765" y="39878"/>
                      <a:pt x="1606548" y="481060"/>
                    </a:cubicBezTo>
                  </a:path>
                </a:pathLst>
              </a:cu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dirty="0"/>
              </a:p>
            </p:txBody>
          </p:sp>
        </p:grpSp>
        <p:sp>
          <p:nvSpPr>
            <p:cNvPr id="45" name="文本框 44"/>
            <p:cNvSpPr txBox="1"/>
            <p:nvPr>
              <p:custDataLst>
                <p:tags r:id="rId30"/>
              </p:custDataLst>
            </p:nvPr>
          </p:nvSpPr>
          <p:spPr>
            <a:xfrm>
              <a:off x="5803" y="4798"/>
              <a:ext cx="741" cy="1445"/>
            </a:xfrm>
            <a:prstGeom prst="rect">
              <a:avLst/>
            </a:prstGeom>
            <a:noFill/>
          </p:spPr>
          <p:txBody>
            <a:bodyPr wrap="square" rtlCol="0" anchor="ctr" anchorCtr="1">
              <a:normAutofit/>
            </a:bodyPr>
            <a:p>
              <a:r>
                <a:rPr lang="en-US" altLang="zh-CN" sz="4500" b="1" dirty="0">
                  <a:solidFill>
                    <a:schemeClr val="accent1"/>
                  </a:solidFill>
                  <a:latin typeface="Arial" panose="020B0604020202020204" pitchFamily="34" charset="0"/>
                  <a:cs typeface="Arial" panose="020B0604020202020204" pitchFamily="34" charset="0"/>
                </a:rPr>
                <a:t>4</a:t>
              </a:r>
              <a:endParaRPr lang="en-US" altLang="zh-CN" sz="4500" b="1" dirty="0">
                <a:solidFill>
                  <a:schemeClr val="accent1"/>
                </a:solidFill>
                <a:latin typeface="Arial" panose="020B0604020202020204" pitchFamily="34" charset="0"/>
                <a:cs typeface="Arial" panose="020B0604020202020204" pitchFamily="34" charset="0"/>
              </a:endParaRPr>
            </a:p>
          </p:txBody>
        </p:sp>
        <p:sp>
          <p:nvSpPr>
            <p:cNvPr id="46" name="矩形 45"/>
            <p:cNvSpPr>
              <a:spLocks noChangeAspect="1"/>
            </p:cNvSpPr>
            <p:nvPr>
              <p:custDataLst>
                <p:tags r:id="rId31"/>
              </p:custDataLst>
            </p:nvPr>
          </p:nvSpPr>
          <p:spPr>
            <a:xfrm flipH="1" flipV="1">
              <a:off x="9054" y="6567"/>
              <a:ext cx="327" cy="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dirty="0"/>
            </a:p>
          </p:txBody>
        </p:sp>
      </p:grpSp>
      <p:grpSp>
        <p:nvGrpSpPr>
          <p:cNvPr id="48" name="组合 47"/>
          <p:cNvGrpSpPr/>
          <p:nvPr/>
        </p:nvGrpSpPr>
        <p:grpSpPr>
          <a:xfrm>
            <a:off x="6060440" y="2686685"/>
            <a:ext cx="2271395" cy="1697990"/>
            <a:chOff x="5803" y="4219"/>
            <a:chExt cx="3577" cy="2674"/>
          </a:xfrm>
        </p:grpSpPr>
        <p:grpSp>
          <p:nvGrpSpPr>
            <p:cNvPr id="49" name="组合 48"/>
            <p:cNvGrpSpPr/>
            <p:nvPr>
              <p:custDataLst>
                <p:tags r:id="rId32"/>
              </p:custDataLst>
            </p:nvPr>
          </p:nvGrpSpPr>
          <p:grpSpPr>
            <a:xfrm>
              <a:off x="6273" y="4219"/>
              <a:ext cx="2972" cy="2512"/>
              <a:chOff x="5864" y="2322"/>
              <a:chExt cx="2972" cy="2512"/>
            </a:xfrm>
          </p:grpSpPr>
          <p:sp>
            <p:nvSpPr>
              <p:cNvPr id="50" name="文本框 49"/>
              <p:cNvSpPr txBox="1"/>
              <p:nvPr>
                <p:custDataLst>
                  <p:tags r:id="rId33"/>
                </p:custDataLst>
              </p:nvPr>
            </p:nvSpPr>
            <p:spPr>
              <a:xfrm>
                <a:off x="6060" y="2334"/>
                <a:ext cx="2581" cy="2501"/>
              </a:xfrm>
              <a:prstGeom prst="rect">
                <a:avLst/>
              </a:prstGeom>
              <a:noFill/>
            </p:spPr>
            <p:txBody>
              <a:bodyPr wrap="square" rtlCol="0" anchor="ctr" anchorCtr="0">
                <a:normAutofit lnSpcReduction="10000"/>
              </a:bodyPr>
              <a:p>
                <a:pPr marL="0" lvl="0" indent="0" algn="l" fontAlgn="auto">
                  <a:lnSpc>
                    <a:spcPct val="120000"/>
                  </a:lnSpc>
                  <a:spcBef>
                    <a:spcPts val="0"/>
                  </a:spcBef>
                  <a:spcAft>
                    <a:spcPts val="800"/>
                  </a:spcAft>
                  <a:buSzPct val="100000"/>
                  <a:buNone/>
                </a:pPr>
                <a:r>
                  <a:rPr lang="en-US" sz="1400" spc="80" dirty="0">
                    <a:solidFill>
                      <a:schemeClr val="tx1">
                        <a:lumMod val="85000"/>
                        <a:lumOff val="15000"/>
                      </a:schemeClr>
                    </a:solidFill>
                    <a:uFillTx/>
                    <a:latin typeface="Arial" panose="020B0604020202020204" pitchFamily="34" charset="0"/>
                    <a:ea typeface="微软雅黑" panose="020B0503020204020204" pitchFamily="34" charset="-122"/>
                  </a:rPr>
                  <a:t>情感识别、说话人分离: SpeechLMs在理解语音情感、区分多说话人等任务上的应用。</a:t>
                </a:r>
                <a:endParaRPr lang="en-US" sz="1400" spc="80" dirty="0">
                  <a:solidFill>
                    <a:schemeClr val="tx1">
                      <a:lumMod val="85000"/>
                      <a:lumOff val="15000"/>
                    </a:schemeClr>
                  </a:solidFill>
                  <a:uFillTx/>
                  <a:latin typeface="Arial" panose="020B0604020202020204" pitchFamily="34" charset="0"/>
                  <a:ea typeface="微软雅黑" panose="020B0503020204020204" pitchFamily="34" charset="-122"/>
                </a:endParaRPr>
              </a:p>
            </p:txBody>
          </p:sp>
          <p:sp>
            <p:nvSpPr>
              <p:cNvPr id="51" name="矩形 1"/>
              <p:cNvSpPr>
                <a:spLocks noChangeAspect="1"/>
              </p:cNvSpPr>
              <p:nvPr>
                <p:custDataLst>
                  <p:tags r:id="rId34"/>
                </p:custDataLst>
              </p:nvPr>
            </p:nvSpPr>
            <p:spPr>
              <a:xfrm flipH="1">
                <a:off x="5864" y="2322"/>
                <a:ext cx="2972" cy="2508"/>
              </a:xfrm>
              <a:custGeom>
                <a:avLst/>
                <a:gdLst>
                  <a:gd name="connsiteX0" fmla="*/ 0 w 1604962"/>
                  <a:gd name="connsiteY0" fmla="*/ 0 h 1654380"/>
                  <a:gd name="connsiteX1" fmla="*/ 1604962 w 1604962"/>
                  <a:gd name="connsiteY1" fmla="*/ 0 h 1654380"/>
                  <a:gd name="connsiteX2" fmla="*/ 1604962 w 1604962"/>
                  <a:gd name="connsiteY2" fmla="*/ 1654380 h 1654380"/>
                  <a:gd name="connsiteX3" fmla="*/ 0 w 1604962"/>
                  <a:gd name="connsiteY3" fmla="*/ 1654380 h 1654380"/>
                  <a:gd name="connsiteX4" fmla="*/ 0 w 1604962"/>
                  <a:gd name="connsiteY4" fmla="*/ 0 h 1654380"/>
                  <a:gd name="connsiteX0-1" fmla="*/ 0 w 1604962"/>
                  <a:gd name="connsiteY0-2" fmla="*/ 0 h 1654380"/>
                  <a:gd name="connsiteX1-3" fmla="*/ 1604962 w 1604962"/>
                  <a:gd name="connsiteY1-4" fmla="*/ 0 h 1654380"/>
                  <a:gd name="connsiteX2-5" fmla="*/ 1603215 w 1604962"/>
                  <a:gd name="connsiteY2-6" fmla="*/ 896825 h 1654380"/>
                  <a:gd name="connsiteX3-7" fmla="*/ 1604962 w 1604962"/>
                  <a:gd name="connsiteY3-8" fmla="*/ 1654380 h 1654380"/>
                  <a:gd name="connsiteX4-9" fmla="*/ 0 w 1604962"/>
                  <a:gd name="connsiteY4-10" fmla="*/ 1654380 h 1654380"/>
                  <a:gd name="connsiteX5" fmla="*/ 0 w 1604962"/>
                  <a:gd name="connsiteY5" fmla="*/ 0 h 1654380"/>
                  <a:gd name="connsiteX0-11" fmla="*/ 1603215 w 1694655"/>
                  <a:gd name="connsiteY0-12" fmla="*/ 896825 h 1654380"/>
                  <a:gd name="connsiteX1-13" fmla="*/ 1604962 w 1694655"/>
                  <a:gd name="connsiteY1-14" fmla="*/ 1654380 h 1654380"/>
                  <a:gd name="connsiteX2-15" fmla="*/ 0 w 1694655"/>
                  <a:gd name="connsiteY2-16" fmla="*/ 1654380 h 1654380"/>
                  <a:gd name="connsiteX3-17" fmla="*/ 0 w 1694655"/>
                  <a:gd name="connsiteY3-18" fmla="*/ 0 h 1654380"/>
                  <a:gd name="connsiteX4-19" fmla="*/ 1604962 w 1694655"/>
                  <a:gd name="connsiteY4-20" fmla="*/ 0 h 1654380"/>
                  <a:gd name="connsiteX5-21" fmla="*/ 1694655 w 1694655"/>
                  <a:gd name="connsiteY5-22" fmla="*/ 988265 h 1654380"/>
                  <a:gd name="connsiteX0-23" fmla="*/ 1603215 w 1604962"/>
                  <a:gd name="connsiteY0-24" fmla="*/ 896825 h 1654380"/>
                  <a:gd name="connsiteX1-25" fmla="*/ 1604962 w 1604962"/>
                  <a:gd name="connsiteY1-26" fmla="*/ 1654380 h 1654380"/>
                  <a:gd name="connsiteX2-27" fmla="*/ 0 w 1604962"/>
                  <a:gd name="connsiteY2-28" fmla="*/ 1654380 h 1654380"/>
                  <a:gd name="connsiteX3-29" fmla="*/ 0 w 1604962"/>
                  <a:gd name="connsiteY3-30" fmla="*/ 0 h 1654380"/>
                  <a:gd name="connsiteX4-31" fmla="*/ 1604962 w 1604962"/>
                  <a:gd name="connsiteY4-32" fmla="*/ 0 h 1654380"/>
                  <a:gd name="connsiteX5-33" fmla="*/ 1599405 w 1604962"/>
                  <a:gd name="connsiteY5-34" fmla="*/ 902540 h 1654380"/>
                  <a:gd name="connsiteX0-35" fmla="*/ 1603215 w 1604962"/>
                  <a:gd name="connsiteY0-36" fmla="*/ 896825 h 1654380"/>
                  <a:gd name="connsiteX1-37" fmla="*/ 1604962 w 1604962"/>
                  <a:gd name="connsiteY1-38" fmla="*/ 1654380 h 1654380"/>
                  <a:gd name="connsiteX2-39" fmla="*/ 0 w 1604962"/>
                  <a:gd name="connsiteY2-40" fmla="*/ 1654380 h 1654380"/>
                  <a:gd name="connsiteX3-41" fmla="*/ 0 w 1604962"/>
                  <a:gd name="connsiteY3-42" fmla="*/ 0 h 1654380"/>
                  <a:gd name="connsiteX4-43" fmla="*/ 1604962 w 1604962"/>
                  <a:gd name="connsiteY4-44" fmla="*/ 0 h 1654380"/>
                  <a:gd name="connsiteX5-45" fmla="*/ 1599405 w 1604962"/>
                  <a:gd name="connsiteY5-46" fmla="*/ 902540 h 1654380"/>
                  <a:gd name="connsiteX0-47" fmla="*/ 1603215 w 1604962"/>
                  <a:gd name="connsiteY0-48" fmla="*/ 896825 h 1654380"/>
                  <a:gd name="connsiteX1-49" fmla="*/ 1604962 w 1604962"/>
                  <a:gd name="connsiteY1-50" fmla="*/ 1654380 h 1654380"/>
                  <a:gd name="connsiteX2-51" fmla="*/ 0 w 1604962"/>
                  <a:gd name="connsiteY2-52" fmla="*/ 1654380 h 1654380"/>
                  <a:gd name="connsiteX3-53" fmla="*/ 0 w 1604962"/>
                  <a:gd name="connsiteY3-54" fmla="*/ 0 h 1654380"/>
                  <a:gd name="connsiteX4-55" fmla="*/ 1604962 w 1604962"/>
                  <a:gd name="connsiteY4-56" fmla="*/ 0 h 1654380"/>
                  <a:gd name="connsiteX5-57" fmla="*/ 1604168 w 1604962"/>
                  <a:gd name="connsiteY5-58" fmla="*/ 897778 h 1654380"/>
                  <a:gd name="connsiteX0-59" fmla="*/ 1603215 w 1604962"/>
                  <a:gd name="connsiteY0-60" fmla="*/ 896825 h 1654380"/>
                  <a:gd name="connsiteX1-61" fmla="*/ 1604962 w 1604962"/>
                  <a:gd name="connsiteY1-62" fmla="*/ 1654380 h 1654380"/>
                  <a:gd name="connsiteX2-63" fmla="*/ 0 w 1604962"/>
                  <a:gd name="connsiteY2-64" fmla="*/ 1654380 h 1654380"/>
                  <a:gd name="connsiteX3-65" fmla="*/ 0 w 1604962"/>
                  <a:gd name="connsiteY3-66" fmla="*/ 0 h 1654380"/>
                  <a:gd name="connsiteX4-67" fmla="*/ 1604962 w 1604962"/>
                  <a:gd name="connsiteY4-68" fmla="*/ 0 h 1654380"/>
                  <a:gd name="connsiteX5-69" fmla="*/ 1601786 w 1604962"/>
                  <a:gd name="connsiteY5-70" fmla="*/ 447722 h 1654380"/>
                  <a:gd name="connsiteX0-71" fmla="*/ 1610359 w 1610395"/>
                  <a:gd name="connsiteY0-72" fmla="*/ 1396888 h 1654380"/>
                  <a:gd name="connsiteX1-73" fmla="*/ 1604962 w 1610395"/>
                  <a:gd name="connsiteY1-74" fmla="*/ 1654380 h 1654380"/>
                  <a:gd name="connsiteX2-75" fmla="*/ 0 w 1610395"/>
                  <a:gd name="connsiteY2-76" fmla="*/ 1654380 h 1654380"/>
                  <a:gd name="connsiteX3-77" fmla="*/ 0 w 1610395"/>
                  <a:gd name="connsiteY3-78" fmla="*/ 0 h 1654380"/>
                  <a:gd name="connsiteX4-79" fmla="*/ 1604962 w 1610395"/>
                  <a:gd name="connsiteY4-80" fmla="*/ 0 h 1654380"/>
                  <a:gd name="connsiteX5-81" fmla="*/ 1601786 w 1610395"/>
                  <a:gd name="connsiteY5-82" fmla="*/ 447722 h 1654380"/>
                  <a:gd name="connsiteX0-83" fmla="*/ 1603215 w 1604962"/>
                  <a:gd name="connsiteY0-84" fmla="*/ 1201625 h 1654380"/>
                  <a:gd name="connsiteX1-85" fmla="*/ 1604962 w 1604962"/>
                  <a:gd name="connsiteY1-86" fmla="*/ 1654380 h 1654380"/>
                  <a:gd name="connsiteX2-87" fmla="*/ 0 w 1604962"/>
                  <a:gd name="connsiteY2-88" fmla="*/ 1654380 h 1654380"/>
                  <a:gd name="connsiteX3-89" fmla="*/ 0 w 1604962"/>
                  <a:gd name="connsiteY3-90" fmla="*/ 0 h 1654380"/>
                  <a:gd name="connsiteX4-91" fmla="*/ 1604962 w 1604962"/>
                  <a:gd name="connsiteY4-92" fmla="*/ 0 h 1654380"/>
                  <a:gd name="connsiteX5-93" fmla="*/ 1601786 w 1604962"/>
                  <a:gd name="connsiteY5-94" fmla="*/ 447722 h 1654380"/>
                  <a:gd name="connsiteX0-95" fmla="*/ 1603215 w 1604962"/>
                  <a:gd name="connsiteY0-96" fmla="*/ 1230200 h 1654380"/>
                  <a:gd name="connsiteX1-97" fmla="*/ 1604962 w 1604962"/>
                  <a:gd name="connsiteY1-98" fmla="*/ 1654380 h 1654380"/>
                  <a:gd name="connsiteX2-99" fmla="*/ 0 w 1604962"/>
                  <a:gd name="connsiteY2-100" fmla="*/ 1654380 h 1654380"/>
                  <a:gd name="connsiteX3-101" fmla="*/ 0 w 1604962"/>
                  <a:gd name="connsiteY3-102" fmla="*/ 0 h 1654380"/>
                  <a:gd name="connsiteX4-103" fmla="*/ 1604962 w 1604962"/>
                  <a:gd name="connsiteY4-104" fmla="*/ 0 h 1654380"/>
                  <a:gd name="connsiteX5-105" fmla="*/ 1601786 w 1604962"/>
                  <a:gd name="connsiteY5-106" fmla="*/ 447722 h 1654380"/>
                  <a:gd name="connsiteX0-107" fmla="*/ 1603215 w 1604962"/>
                  <a:gd name="connsiteY0-108" fmla="*/ 1230200 h 1654380"/>
                  <a:gd name="connsiteX1-109" fmla="*/ 1604962 w 1604962"/>
                  <a:gd name="connsiteY1-110" fmla="*/ 1654380 h 1654380"/>
                  <a:gd name="connsiteX2-111" fmla="*/ 0 w 1604962"/>
                  <a:gd name="connsiteY2-112" fmla="*/ 1654380 h 1654380"/>
                  <a:gd name="connsiteX3-113" fmla="*/ 0 w 1604962"/>
                  <a:gd name="connsiteY3-114" fmla="*/ 0 h 1654380"/>
                  <a:gd name="connsiteX4-115" fmla="*/ 1604962 w 1604962"/>
                  <a:gd name="connsiteY4-116" fmla="*/ 0 h 1654380"/>
                  <a:gd name="connsiteX5-117" fmla="*/ 1601786 w 1604962"/>
                  <a:gd name="connsiteY5-118" fmla="*/ 483441 h 1654380"/>
                  <a:gd name="connsiteX0-119" fmla="*/ 1605597 w 1605714"/>
                  <a:gd name="connsiteY0-120" fmla="*/ 1313544 h 1654380"/>
                  <a:gd name="connsiteX1-121" fmla="*/ 1604962 w 1605714"/>
                  <a:gd name="connsiteY1-122" fmla="*/ 1654380 h 1654380"/>
                  <a:gd name="connsiteX2-123" fmla="*/ 0 w 1605714"/>
                  <a:gd name="connsiteY2-124" fmla="*/ 1654380 h 1654380"/>
                  <a:gd name="connsiteX3-125" fmla="*/ 0 w 1605714"/>
                  <a:gd name="connsiteY3-126" fmla="*/ 0 h 1654380"/>
                  <a:gd name="connsiteX4-127" fmla="*/ 1604962 w 1605714"/>
                  <a:gd name="connsiteY4-128" fmla="*/ 0 h 1654380"/>
                  <a:gd name="connsiteX5-129" fmla="*/ 1601786 w 1605714"/>
                  <a:gd name="connsiteY5-130" fmla="*/ 483441 h 1654380"/>
                  <a:gd name="connsiteX0-131" fmla="*/ 1605597 w 1606814"/>
                  <a:gd name="connsiteY0-132" fmla="*/ 1313544 h 1654380"/>
                  <a:gd name="connsiteX1-133" fmla="*/ 1604962 w 1606814"/>
                  <a:gd name="connsiteY1-134" fmla="*/ 1654380 h 1654380"/>
                  <a:gd name="connsiteX2-135" fmla="*/ 0 w 1606814"/>
                  <a:gd name="connsiteY2-136" fmla="*/ 1654380 h 1654380"/>
                  <a:gd name="connsiteX3-137" fmla="*/ 0 w 1606814"/>
                  <a:gd name="connsiteY3-138" fmla="*/ 0 h 1654380"/>
                  <a:gd name="connsiteX4-139" fmla="*/ 1604962 w 1606814"/>
                  <a:gd name="connsiteY4-140" fmla="*/ 0 h 1654380"/>
                  <a:gd name="connsiteX5-141" fmla="*/ 1606548 w 1606814"/>
                  <a:gd name="connsiteY5-142" fmla="*/ 481060 h 16543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606814" h="1654380">
                    <a:moveTo>
                      <a:pt x="1605597" y="1313544"/>
                    </a:moveTo>
                    <a:cubicBezTo>
                      <a:pt x="1606179" y="1566062"/>
                      <a:pt x="1604380" y="1401862"/>
                      <a:pt x="1604962" y="1654380"/>
                    </a:cubicBezTo>
                    <a:lnTo>
                      <a:pt x="0" y="1654380"/>
                    </a:lnTo>
                    <a:lnTo>
                      <a:pt x="0" y="0"/>
                    </a:lnTo>
                    <a:lnTo>
                      <a:pt x="1604962" y="0"/>
                    </a:lnTo>
                    <a:cubicBezTo>
                      <a:pt x="1604380" y="298942"/>
                      <a:pt x="1607765" y="39878"/>
                      <a:pt x="1606548" y="481060"/>
                    </a:cubicBezTo>
                  </a:path>
                </a:pathLst>
              </a:cu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dirty="0"/>
              </a:p>
            </p:txBody>
          </p:sp>
        </p:grpSp>
        <p:sp>
          <p:nvSpPr>
            <p:cNvPr id="52" name="文本框 51"/>
            <p:cNvSpPr txBox="1"/>
            <p:nvPr>
              <p:custDataLst>
                <p:tags r:id="rId35"/>
              </p:custDataLst>
            </p:nvPr>
          </p:nvSpPr>
          <p:spPr>
            <a:xfrm>
              <a:off x="5803" y="4798"/>
              <a:ext cx="741" cy="1445"/>
            </a:xfrm>
            <a:prstGeom prst="rect">
              <a:avLst/>
            </a:prstGeom>
            <a:noFill/>
          </p:spPr>
          <p:txBody>
            <a:bodyPr wrap="square" rtlCol="0" anchor="ctr" anchorCtr="1">
              <a:normAutofit/>
            </a:bodyPr>
            <a:p>
              <a:r>
                <a:rPr lang="en-US" altLang="zh-CN" sz="4500" b="1" dirty="0">
                  <a:solidFill>
                    <a:schemeClr val="accent1"/>
                  </a:solidFill>
                  <a:latin typeface="Arial" panose="020B0604020202020204" pitchFamily="34" charset="0"/>
                  <a:cs typeface="Arial" panose="020B0604020202020204" pitchFamily="34" charset="0"/>
                </a:rPr>
                <a:t>5</a:t>
              </a:r>
              <a:endParaRPr lang="en-US" altLang="zh-CN" sz="4500" b="1" dirty="0">
                <a:solidFill>
                  <a:schemeClr val="accent1"/>
                </a:solidFill>
                <a:latin typeface="Arial" panose="020B0604020202020204" pitchFamily="34" charset="0"/>
                <a:cs typeface="Arial" panose="020B0604020202020204" pitchFamily="34" charset="0"/>
              </a:endParaRPr>
            </a:p>
          </p:txBody>
        </p:sp>
        <p:sp>
          <p:nvSpPr>
            <p:cNvPr id="53" name="矩形 52"/>
            <p:cNvSpPr>
              <a:spLocks noChangeAspect="1"/>
            </p:cNvSpPr>
            <p:nvPr>
              <p:custDataLst>
                <p:tags r:id="rId36"/>
              </p:custDataLst>
            </p:nvPr>
          </p:nvSpPr>
          <p:spPr>
            <a:xfrm flipH="1" flipV="1">
              <a:off x="9054" y="6567"/>
              <a:ext cx="327" cy="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dirty="0"/>
            </a:p>
          </p:txBody>
        </p:sp>
      </p:grpSp>
    </p:spTree>
    <p:custDataLst>
      <p:tags r:id="rId37"/>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alphaModFix amt="40000"/>
          </a:blip>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sym typeface="+mn-ea"/>
              </a:rPr>
              <a:t>Challenges</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2745FF">
                    <a:alpha val="30000"/>
                  </a:srgbClr>
                </a:solidFill>
                <a:latin typeface="微软雅黑" panose="020B0503020204020204" pitchFamily="34" charset="-122"/>
                <a:ea typeface="微软雅黑" panose="020B0503020204020204" pitchFamily="34" charset="-122"/>
                <a:cs typeface="微软雅黑" panose="020B0503020204020204" pitchFamily="34" charset="-120"/>
              </a:rPr>
              <a:t>07</a:t>
            </a:r>
            <a:endParaRPr lang="en-US" sz="225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571500" y="552450"/>
            <a:ext cx="8001000" cy="80010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Large-scale data requirements: </a:t>
            </a:r>
            <a:endPar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marL="0" indent="0" algn="l">
              <a:lnSpc>
                <a:spcPts val="3150"/>
              </a:lnSpc>
              <a:buNone/>
            </a:pPr>
            <a:r>
              <a:rPr 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训练SpeechLM需要大量标注的语音数据，获取和处理成本较高。</a:t>
            </a:r>
            <a:endParaRPr lang="en-US" sz="2000" dirty="0"/>
          </a:p>
        </p:txBody>
      </p:sp>
      <p:pic>
        <p:nvPicPr>
          <p:cNvPr id="6" name="Image 1" descr="preencoded.png"/>
          <p:cNvPicPr>
            <a:picLocks noChangeAspect="1"/>
          </p:cNvPicPr>
          <p:nvPr>
            <p:custDataLst>
              <p:tags r:id="rId1"/>
            </p:custDataLst>
          </p:nvPr>
        </p:nvPicPr>
        <p:blipFill>
          <a:blip r:embed="rId2"/>
          <a:srcRect t="20395" b="20395"/>
          <a:stretch>
            <a:fillRect/>
          </a:stretch>
        </p:blipFill>
        <p:spPr>
          <a:xfrm>
            <a:off x="571500" y="1952625"/>
            <a:ext cx="2413000" cy="1428750"/>
          </a:xfrm>
          <a:prstGeom prst="rect">
            <a:avLst/>
          </a:prstGeom>
        </p:spPr>
      </p:pic>
      <p:sp>
        <p:nvSpPr>
          <p:cNvPr id="7" name="Text 3"/>
          <p:cNvSpPr/>
          <p:nvPr>
            <p:custDataLst>
              <p:tags r:id="rId3"/>
            </p:custDataLst>
          </p:nvPr>
        </p:nvSpPr>
        <p:spPr>
          <a:xfrm>
            <a:off x="666750" y="3571875"/>
            <a:ext cx="2222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数据量需求</a:t>
            </a:r>
            <a:endParaRPr lang="en-US" sz="1200" dirty="0"/>
          </a:p>
        </p:txBody>
      </p:sp>
      <p:sp>
        <p:nvSpPr>
          <p:cNvPr id="8" name="Text 4"/>
          <p:cNvSpPr/>
          <p:nvPr>
            <p:custDataLst>
              <p:tags r:id="rId4"/>
            </p:custDataLst>
          </p:nvPr>
        </p:nvSpPr>
        <p:spPr>
          <a:xfrm>
            <a:off x="666750" y="3819525"/>
            <a:ext cx="22225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SpeechLMs需海量语音样本，以覆盖多样性和复杂性，确保模型泛化能力。</a:t>
            </a:r>
            <a:endParaRPr lang="en-US" sz="1050" dirty="0"/>
          </a:p>
        </p:txBody>
      </p:sp>
      <p:pic>
        <p:nvPicPr>
          <p:cNvPr id="9" name="Image 2" descr="preencoded.png"/>
          <p:cNvPicPr>
            <a:picLocks noChangeAspect="1"/>
          </p:cNvPicPr>
          <p:nvPr>
            <p:custDataLst>
              <p:tags r:id="rId5"/>
            </p:custDataLst>
          </p:nvPr>
        </p:nvPicPr>
        <p:blipFill>
          <a:blip r:embed="rId6"/>
          <a:srcRect t="20395" b="20395"/>
          <a:stretch>
            <a:fillRect/>
          </a:stretch>
        </p:blipFill>
        <p:spPr>
          <a:xfrm>
            <a:off x="3365500" y="1952625"/>
            <a:ext cx="2413000" cy="1428750"/>
          </a:xfrm>
          <a:prstGeom prst="rect">
            <a:avLst/>
          </a:prstGeom>
        </p:spPr>
      </p:pic>
      <p:sp>
        <p:nvSpPr>
          <p:cNvPr id="10" name="Text 5"/>
          <p:cNvSpPr/>
          <p:nvPr>
            <p:custDataLst>
              <p:tags r:id="rId7"/>
            </p:custDataLst>
          </p:nvPr>
        </p:nvSpPr>
        <p:spPr>
          <a:xfrm>
            <a:off x="3460750" y="3571875"/>
            <a:ext cx="2222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标注成本</a:t>
            </a:r>
            <a:endParaRPr lang="en-US" sz="1200" dirty="0"/>
          </a:p>
        </p:txBody>
      </p:sp>
      <p:sp>
        <p:nvSpPr>
          <p:cNvPr id="11" name="Text 6"/>
          <p:cNvSpPr/>
          <p:nvPr>
            <p:custDataLst>
              <p:tags r:id="rId8"/>
            </p:custDataLst>
          </p:nvPr>
        </p:nvSpPr>
        <p:spPr>
          <a:xfrm>
            <a:off x="3460750" y="3819525"/>
            <a:ext cx="2222500" cy="4191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高质量标注语音数据稀缺，人工校验耗时费力，成本高昂。</a:t>
            </a:r>
            <a:endParaRPr lang="en-US" sz="1050" dirty="0"/>
          </a:p>
        </p:txBody>
      </p:sp>
      <p:pic>
        <p:nvPicPr>
          <p:cNvPr id="12" name="Image 3" descr="preencoded.png"/>
          <p:cNvPicPr>
            <a:picLocks noChangeAspect="1"/>
          </p:cNvPicPr>
          <p:nvPr>
            <p:custDataLst>
              <p:tags r:id="rId9"/>
            </p:custDataLst>
          </p:nvPr>
        </p:nvPicPr>
        <p:blipFill>
          <a:blip r:embed="rId10"/>
          <a:srcRect t="20395" b="20395"/>
          <a:stretch>
            <a:fillRect/>
          </a:stretch>
        </p:blipFill>
        <p:spPr>
          <a:xfrm>
            <a:off x="6159500" y="1952625"/>
            <a:ext cx="2413000" cy="1428750"/>
          </a:xfrm>
          <a:prstGeom prst="rect">
            <a:avLst/>
          </a:prstGeom>
        </p:spPr>
      </p:pic>
      <p:sp>
        <p:nvSpPr>
          <p:cNvPr id="13" name="Text 7"/>
          <p:cNvSpPr/>
          <p:nvPr>
            <p:custDataLst>
              <p:tags r:id="rId11"/>
            </p:custDataLst>
          </p:nvPr>
        </p:nvSpPr>
        <p:spPr>
          <a:xfrm>
            <a:off x="6254750" y="3571875"/>
            <a:ext cx="2222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处理难度</a:t>
            </a:r>
            <a:endParaRPr lang="en-US" sz="1200" dirty="0"/>
          </a:p>
        </p:txBody>
      </p:sp>
      <p:sp>
        <p:nvSpPr>
          <p:cNvPr id="14" name="Text 8"/>
          <p:cNvSpPr/>
          <p:nvPr>
            <p:custDataLst>
              <p:tags r:id="rId12"/>
            </p:custDataLst>
          </p:nvPr>
        </p:nvSpPr>
        <p:spPr>
          <a:xfrm>
            <a:off x="6254750" y="3819525"/>
            <a:ext cx="2222500" cy="4191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语音数据预处理复杂，包括噪声过滤、标准化及分词，技术要求高。</a:t>
            </a:r>
            <a:endParaRPr lang="en-US" sz="105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1"/>
          <a:srcRect l="12500" r="12500"/>
          <a:stretch>
            <a:fillRect/>
          </a:stretch>
        </p:blipFill>
        <p:spPr>
          <a:xfrm>
            <a:off x="254635" y="506095"/>
            <a:ext cx="3333750" cy="4445000"/>
          </a:xfrm>
          <a:prstGeom prst="rect">
            <a:avLst/>
          </a:prstGeom>
        </p:spPr>
      </p:pic>
      <p:sp>
        <p:nvSpPr>
          <p:cNvPr id="5" name="Text 1"/>
          <p:cNvSpPr/>
          <p:nvPr/>
        </p:nvSpPr>
        <p:spPr>
          <a:xfrm>
            <a:off x="3954780" y="571500"/>
            <a:ext cx="4835525" cy="12001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Computing resource consumption: </a:t>
            </a:r>
            <a:endPar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marL="0" indent="0" algn="l">
              <a:lnSpc>
                <a:spcPts val="3150"/>
              </a:lnSpc>
              <a:buNone/>
            </a:pPr>
            <a:r>
              <a:rPr 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复杂模型的训练需要大量的计算资源，特别是在处理大规模语音数据时。</a:t>
            </a:r>
            <a:endParaRPr lang="en-US" sz="2000" dirty="0"/>
          </a:p>
        </p:txBody>
      </p:sp>
      <p:pic>
        <p:nvPicPr>
          <p:cNvPr id="7" name="Image 2" descr="preencoded.png"/>
          <p:cNvPicPr>
            <a:picLocks noChangeAspect="1"/>
          </p:cNvPicPr>
          <p:nvPr>
            <p:custDataLst>
              <p:tags r:id="rId2"/>
            </p:custDataLst>
          </p:nvPr>
        </p:nvPicPr>
        <p:blipFill>
          <a:blip r:embed="rId3"/>
          <a:srcRect/>
          <a:stretch>
            <a:fillRect/>
          </a:stretch>
        </p:blipFill>
        <p:spPr>
          <a:xfrm>
            <a:off x="5138579" y="2082165"/>
            <a:ext cx="476250" cy="476250"/>
          </a:xfrm>
          <a:prstGeom prst="rect">
            <a:avLst/>
          </a:prstGeom>
        </p:spPr>
      </p:pic>
      <p:sp>
        <p:nvSpPr>
          <p:cNvPr id="8" name="Text 3"/>
          <p:cNvSpPr/>
          <p:nvPr>
            <p:custDataLst>
              <p:tags r:id="rId4"/>
            </p:custDataLst>
          </p:nvPr>
        </p:nvSpPr>
        <p:spPr>
          <a:xfrm>
            <a:off x="4436110" y="2672715"/>
            <a:ext cx="1881187"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GPU需求激增</a:t>
            </a:r>
            <a:endParaRPr lang="en-US" sz="1200" dirty="0"/>
          </a:p>
        </p:txBody>
      </p:sp>
      <p:sp>
        <p:nvSpPr>
          <p:cNvPr id="9" name="Text 4"/>
          <p:cNvSpPr/>
          <p:nvPr>
            <p:custDataLst>
              <p:tags r:id="rId5"/>
            </p:custDataLst>
          </p:nvPr>
        </p:nvSpPr>
        <p:spPr>
          <a:xfrm>
            <a:off x="4436110" y="2920365"/>
            <a:ext cx="1881187"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SpeechLMs训练依赖高性能GPU，以加速深度学习运算，处理海量语音数据。</a:t>
            </a:r>
            <a:endParaRPr lang="en-US" sz="1050" dirty="0"/>
          </a:p>
        </p:txBody>
      </p:sp>
      <p:pic>
        <p:nvPicPr>
          <p:cNvPr id="10" name="Image 3" descr="preencoded.png"/>
          <p:cNvPicPr>
            <a:picLocks noChangeAspect="1"/>
          </p:cNvPicPr>
          <p:nvPr>
            <p:custDataLst>
              <p:tags r:id="rId6"/>
            </p:custDataLst>
          </p:nvPr>
        </p:nvPicPr>
        <p:blipFill>
          <a:blip r:embed="rId7"/>
          <a:srcRect/>
          <a:stretch>
            <a:fillRect/>
          </a:stretch>
        </p:blipFill>
        <p:spPr>
          <a:xfrm>
            <a:off x="7400766" y="2082165"/>
            <a:ext cx="476250" cy="476250"/>
          </a:xfrm>
          <a:prstGeom prst="rect">
            <a:avLst/>
          </a:prstGeom>
        </p:spPr>
      </p:pic>
      <p:sp>
        <p:nvSpPr>
          <p:cNvPr id="11" name="Text 5"/>
          <p:cNvSpPr/>
          <p:nvPr>
            <p:custDataLst>
              <p:tags r:id="rId8"/>
            </p:custDataLst>
          </p:nvPr>
        </p:nvSpPr>
        <p:spPr>
          <a:xfrm>
            <a:off x="6698298" y="2672715"/>
            <a:ext cx="1881187"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存储压力</a:t>
            </a:r>
            <a:endParaRPr lang="en-US" sz="1200" dirty="0"/>
          </a:p>
        </p:txBody>
      </p:sp>
      <p:sp>
        <p:nvSpPr>
          <p:cNvPr id="12" name="Text 6"/>
          <p:cNvSpPr/>
          <p:nvPr>
            <p:custDataLst>
              <p:tags r:id="rId9"/>
            </p:custDataLst>
          </p:nvPr>
        </p:nvSpPr>
        <p:spPr>
          <a:xfrm>
            <a:off x="6698298" y="2920365"/>
            <a:ext cx="1881187" cy="4191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大规模语音库占用大量存储空间，高效数据管理成为关键。</a:t>
            </a:r>
            <a:endParaRPr lang="en-US" sz="1050" dirty="0"/>
          </a:p>
        </p:txBody>
      </p:sp>
      <p:pic>
        <p:nvPicPr>
          <p:cNvPr id="13" name="Image 4" descr="preencoded.png"/>
          <p:cNvPicPr>
            <a:picLocks noChangeAspect="1"/>
          </p:cNvPicPr>
          <p:nvPr>
            <p:custDataLst>
              <p:tags r:id="rId10"/>
            </p:custDataLst>
          </p:nvPr>
        </p:nvPicPr>
        <p:blipFill>
          <a:blip r:embed="rId11"/>
          <a:srcRect/>
          <a:stretch>
            <a:fillRect/>
          </a:stretch>
        </p:blipFill>
        <p:spPr>
          <a:xfrm>
            <a:off x="5138579" y="3739515"/>
            <a:ext cx="476250" cy="476250"/>
          </a:xfrm>
          <a:prstGeom prst="rect">
            <a:avLst/>
          </a:prstGeom>
        </p:spPr>
      </p:pic>
      <p:sp>
        <p:nvSpPr>
          <p:cNvPr id="14" name="Text 7"/>
          <p:cNvSpPr/>
          <p:nvPr>
            <p:custDataLst>
              <p:tags r:id="rId12"/>
            </p:custDataLst>
          </p:nvPr>
        </p:nvSpPr>
        <p:spPr>
          <a:xfrm>
            <a:off x="4436110" y="4330065"/>
            <a:ext cx="1881187"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电力消耗</a:t>
            </a:r>
            <a:endParaRPr lang="en-US" sz="1200" dirty="0"/>
          </a:p>
        </p:txBody>
      </p:sp>
      <p:sp>
        <p:nvSpPr>
          <p:cNvPr id="15" name="Text 8"/>
          <p:cNvSpPr/>
          <p:nvPr>
            <p:custDataLst>
              <p:tags r:id="rId13"/>
            </p:custDataLst>
          </p:nvPr>
        </p:nvSpPr>
        <p:spPr>
          <a:xfrm>
            <a:off x="4436110" y="4577715"/>
            <a:ext cx="1881187" cy="4191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持续的模型训练和优化，显著增加数据中心的能源消耗。</a:t>
            </a:r>
            <a:endParaRPr lang="en-US" sz="1050" dirty="0"/>
          </a:p>
        </p:txBody>
      </p:sp>
      <p:pic>
        <p:nvPicPr>
          <p:cNvPr id="16" name="Image 5" descr="preencoded.png"/>
          <p:cNvPicPr>
            <a:picLocks noChangeAspect="1"/>
          </p:cNvPicPr>
          <p:nvPr>
            <p:custDataLst>
              <p:tags r:id="rId14"/>
            </p:custDataLst>
          </p:nvPr>
        </p:nvPicPr>
        <p:blipFill>
          <a:blip r:embed="rId15"/>
          <a:srcRect/>
          <a:stretch>
            <a:fillRect/>
          </a:stretch>
        </p:blipFill>
        <p:spPr>
          <a:xfrm>
            <a:off x="7400766" y="3739515"/>
            <a:ext cx="476250" cy="476250"/>
          </a:xfrm>
          <a:prstGeom prst="rect">
            <a:avLst/>
          </a:prstGeom>
        </p:spPr>
      </p:pic>
      <p:sp>
        <p:nvSpPr>
          <p:cNvPr id="17" name="Text 9"/>
          <p:cNvSpPr/>
          <p:nvPr>
            <p:custDataLst>
              <p:tags r:id="rId16"/>
            </p:custDataLst>
          </p:nvPr>
        </p:nvSpPr>
        <p:spPr>
          <a:xfrm>
            <a:off x="6698298" y="4330065"/>
            <a:ext cx="1881187"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冷却系统</a:t>
            </a:r>
            <a:endParaRPr lang="en-US" sz="1200" dirty="0"/>
          </a:p>
        </p:txBody>
      </p:sp>
      <p:sp>
        <p:nvSpPr>
          <p:cNvPr id="18" name="Text 10"/>
          <p:cNvSpPr/>
          <p:nvPr>
            <p:custDataLst>
              <p:tags r:id="rId17"/>
            </p:custDataLst>
          </p:nvPr>
        </p:nvSpPr>
        <p:spPr>
          <a:xfrm>
            <a:off x="6698298" y="4577715"/>
            <a:ext cx="1881187" cy="4191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密集运算产生高热量，需先进冷却技术维持硬件稳定运行。</a:t>
            </a:r>
            <a:endParaRPr lang="en-US" sz="10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571500" y="785495"/>
            <a:ext cx="8001000" cy="80010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Model delay and real-time issues:</a:t>
            </a:r>
            <a:endPar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marL="0" indent="0" algn="l">
              <a:lnSpc>
                <a:spcPts val="3150"/>
              </a:lnSpc>
              <a:buNone/>
            </a:pPr>
            <a:r>
              <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SpeechLMs在实时语音交互中的响应延迟问题。</a:t>
            </a:r>
            <a:endParaRPr lang="en-US" sz="2000" dirty="0"/>
          </a:p>
        </p:txBody>
      </p:sp>
      <p:sp>
        <p:nvSpPr>
          <p:cNvPr id="6" name="Text 3"/>
          <p:cNvSpPr/>
          <p:nvPr/>
        </p:nvSpPr>
        <p:spPr>
          <a:xfrm>
            <a:off x="571500" y="2495550"/>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实时交互瓶颈</a:t>
            </a:r>
            <a:endParaRPr lang="en-US" sz="1200" dirty="0"/>
          </a:p>
        </p:txBody>
      </p:sp>
      <p:sp>
        <p:nvSpPr>
          <p:cNvPr id="7" name="Text 4"/>
          <p:cNvSpPr/>
          <p:nvPr/>
        </p:nvSpPr>
        <p:spPr>
          <a:xfrm>
            <a:off x="571500" y="2743200"/>
            <a:ext cx="1714500"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SpeechLMs处理语音输入时，复杂的模型结构导致响应时间延长，影响用户体验。</a:t>
            </a:r>
            <a:endParaRPr lang="en-US" sz="1050" dirty="0"/>
          </a:p>
        </p:txBody>
      </p:sp>
      <p:sp>
        <p:nvSpPr>
          <p:cNvPr id="8" name="Text 5"/>
          <p:cNvSpPr/>
          <p:nvPr/>
        </p:nvSpPr>
        <p:spPr>
          <a:xfrm>
            <a:off x="2667000" y="2495550"/>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延迟影响体验</a:t>
            </a:r>
            <a:endParaRPr lang="en-US" sz="1200" dirty="0"/>
          </a:p>
        </p:txBody>
      </p:sp>
      <p:sp>
        <p:nvSpPr>
          <p:cNvPr id="9" name="Text 6"/>
          <p:cNvSpPr/>
          <p:nvPr/>
        </p:nvSpPr>
        <p:spPr>
          <a:xfrm>
            <a:off x="2667000" y="2743200"/>
            <a:ext cx="1714500"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高延迟降低交互流畅性，用户可能感到等待时间过长，影响沟通效率和满意度。</a:t>
            </a:r>
            <a:endParaRPr lang="en-US" sz="1050" dirty="0"/>
          </a:p>
        </p:txBody>
      </p:sp>
      <p:sp>
        <p:nvSpPr>
          <p:cNvPr id="10" name="Text 7"/>
          <p:cNvSpPr/>
          <p:nvPr/>
        </p:nvSpPr>
        <p:spPr>
          <a:xfrm>
            <a:off x="4762500" y="2495550"/>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优化空间有限</a:t>
            </a:r>
            <a:endParaRPr lang="en-US" sz="1200" dirty="0"/>
          </a:p>
        </p:txBody>
      </p:sp>
      <p:sp>
        <p:nvSpPr>
          <p:cNvPr id="11" name="Text 8"/>
          <p:cNvSpPr/>
          <p:nvPr/>
        </p:nvSpPr>
        <p:spPr>
          <a:xfrm>
            <a:off x="4762500" y="2743200"/>
            <a:ext cx="1714500"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尽管硬件加速和算法优化可缓解延迟，但模型本质限制了实时性的大幅提升。</a:t>
            </a:r>
            <a:endParaRPr lang="en-US" sz="1050" dirty="0"/>
          </a:p>
        </p:txBody>
      </p:sp>
      <p:sp>
        <p:nvSpPr>
          <p:cNvPr id="12" name="Text 9"/>
          <p:cNvSpPr/>
          <p:nvPr/>
        </p:nvSpPr>
        <p:spPr>
          <a:xfrm>
            <a:off x="6858000" y="2495550"/>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技术革新需求</a:t>
            </a:r>
            <a:endParaRPr lang="en-US" sz="1200" dirty="0"/>
          </a:p>
        </p:txBody>
      </p:sp>
      <p:sp>
        <p:nvSpPr>
          <p:cNvPr id="13" name="Text 10"/>
          <p:cNvSpPr/>
          <p:nvPr/>
        </p:nvSpPr>
        <p:spPr>
          <a:xfrm>
            <a:off x="6858000" y="2743200"/>
            <a:ext cx="1714500"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需探索更高效模型架构和并行计算策略，以实现低延迟的实时语音交互。</a:t>
            </a:r>
            <a:endParaRPr lang="en-US" sz="1050" dirty="0"/>
          </a:p>
        </p:txBody>
      </p:sp>
      <p:pic>
        <p:nvPicPr>
          <p:cNvPr id="2" name="Image 2" descr="preencoded.png"/>
          <p:cNvPicPr>
            <a:picLocks noChangeAspect="1"/>
          </p:cNvPicPr>
          <p:nvPr>
            <p:custDataLst>
              <p:tags r:id="rId1"/>
            </p:custDataLst>
          </p:nvPr>
        </p:nvPicPr>
        <p:blipFill>
          <a:blip r:embed="rId2"/>
          <a:srcRect/>
          <a:stretch>
            <a:fillRect/>
          </a:stretch>
        </p:blipFill>
        <p:spPr>
          <a:xfrm>
            <a:off x="840899" y="1926590"/>
            <a:ext cx="476250" cy="476250"/>
          </a:xfrm>
          <a:prstGeom prst="rect">
            <a:avLst/>
          </a:prstGeom>
        </p:spPr>
      </p:pic>
      <p:pic>
        <p:nvPicPr>
          <p:cNvPr id="3" name="Image 3" descr="preencoded.png"/>
          <p:cNvPicPr>
            <a:picLocks noChangeAspect="1"/>
          </p:cNvPicPr>
          <p:nvPr>
            <p:custDataLst>
              <p:tags r:id="rId3"/>
            </p:custDataLst>
          </p:nvPr>
        </p:nvPicPr>
        <p:blipFill>
          <a:blip r:embed="rId4"/>
          <a:srcRect/>
          <a:stretch>
            <a:fillRect/>
          </a:stretch>
        </p:blipFill>
        <p:spPr>
          <a:xfrm>
            <a:off x="7007701" y="1926590"/>
            <a:ext cx="476250" cy="476250"/>
          </a:xfrm>
          <a:prstGeom prst="rect">
            <a:avLst/>
          </a:prstGeom>
        </p:spPr>
      </p:pic>
      <p:pic>
        <p:nvPicPr>
          <p:cNvPr id="14" name="Image 4" descr="preencoded.png"/>
          <p:cNvPicPr>
            <a:picLocks noChangeAspect="1"/>
          </p:cNvPicPr>
          <p:nvPr>
            <p:custDataLst>
              <p:tags r:id="rId5"/>
            </p:custDataLst>
          </p:nvPr>
        </p:nvPicPr>
        <p:blipFill>
          <a:blip r:embed="rId6"/>
          <a:srcRect/>
          <a:stretch>
            <a:fillRect/>
          </a:stretch>
        </p:blipFill>
        <p:spPr>
          <a:xfrm>
            <a:off x="2786539" y="1926590"/>
            <a:ext cx="476250" cy="476250"/>
          </a:xfrm>
          <a:prstGeom prst="rect">
            <a:avLst/>
          </a:prstGeom>
        </p:spPr>
      </p:pic>
      <p:pic>
        <p:nvPicPr>
          <p:cNvPr id="16" name="Image 5" descr="preencoded.png"/>
          <p:cNvPicPr>
            <a:picLocks noChangeAspect="1"/>
          </p:cNvPicPr>
          <p:nvPr>
            <p:custDataLst>
              <p:tags r:id="rId7"/>
            </p:custDataLst>
          </p:nvPr>
        </p:nvPicPr>
        <p:blipFill>
          <a:blip r:embed="rId8"/>
          <a:srcRect/>
          <a:stretch>
            <a:fillRect/>
          </a:stretch>
        </p:blipFill>
        <p:spPr>
          <a:xfrm>
            <a:off x="4896961" y="1981200"/>
            <a:ext cx="476250" cy="4762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alphaModFix amt="40000"/>
          </a:blip>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sym typeface="+mn-ea"/>
              </a:rPr>
              <a:t>Future Research Directions</a:t>
            </a:r>
            <a:endParaRPr lang="en-US" sz="37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marL="0" indent="0" algn="l">
              <a:lnSpc>
                <a:spcPts val="5250"/>
              </a:lnSpc>
              <a:buNone/>
            </a:pP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2745FF">
                    <a:alpha val="30000"/>
                  </a:srgbClr>
                </a:solidFill>
                <a:latin typeface="微软雅黑" panose="020B0503020204020204" pitchFamily="34" charset="-122"/>
                <a:ea typeface="微软雅黑" panose="020B0503020204020204" pitchFamily="34" charset="-122"/>
                <a:cs typeface="微软雅黑" panose="020B0503020204020204" pitchFamily="34" charset="-120"/>
              </a:rPr>
              <a:t>08</a:t>
            </a:r>
            <a:endParaRPr lang="en-US" sz="225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0" y="537210"/>
            <a:ext cx="9150350" cy="1733550"/>
            <a:chOff x="0" y="0"/>
            <a:chExt cx="14410" cy="2730"/>
          </a:xfrm>
        </p:grpSpPr>
        <p:pic>
          <p:nvPicPr>
            <p:cNvPr id="3" name="Image 0" descr="preencoded.png"/>
            <p:cNvPicPr>
              <a:picLocks noChangeAspect="1"/>
            </p:cNvPicPr>
            <p:nvPr/>
          </p:nvPicPr>
          <p:blipFill>
            <a:blip r:embed="rId1"/>
            <a:srcRect l="11538" r="11538"/>
            <a:stretch>
              <a:fillRect/>
            </a:stretch>
          </p:blipFill>
          <p:spPr>
            <a:xfrm>
              <a:off x="0" y="0"/>
              <a:ext cx="14400" cy="2730"/>
            </a:xfrm>
            <a:prstGeom prst="rect">
              <a:avLst/>
            </a:prstGeom>
          </p:spPr>
        </p:pic>
        <p:sp>
          <p:nvSpPr>
            <p:cNvPr id="4" name="Text 1"/>
            <p:cNvSpPr/>
            <p:nvPr/>
          </p:nvSpPr>
          <p:spPr>
            <a:xfrm>
              <a:off x="900" y="537"/>
              <a:ext cx="13510" cy="1260"/>
            </a:xfrm>
            <a:prstGeom prst="rect">
              <a:avLst/>
            </a:prstGeom>
            <a:noFill/>
          </p:spPr>
          <p:txBody>
            <a:bodyPr vert="horz" wrap="square" lIns="0" tIns="0" rIns="0" bIns="0" rtlCol="0" anchor="ctr"/>
            <a:lstStyle/>
            <a:p>
              <a:pPr marL="0" indent="0" algn="l">
                <a:lnSpc>
                  <a:spcPts val="3150"/>
                </a:lnSpc>
                <a:buNone/>
              </a:pPr>
              <a:r>
                <a:rPr 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Real-time voice interaction: </a:t>
              </a:r>
              <a:endParaRPr 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marL="0" indent="0" algn="l">
                <a:lnSpc>
                  <a:spcPts val="3150"/>
                </a:lnSpc>
                <a:buNone/>
              </a:pPr>
              <a:r>
                <a:rPr 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Improve the real-time responsiveness of the model, including interrupt handling and synchronization generation.</a:t>
              </a:r>
              <a:endParaRPr 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grpSp>
      <p:sp>
        <p:nvSpPr>
          <p:cNvPr id="6" name="Text 3"/>
          <p:cNvSpPr/>
          <p:nvPr>
            <p:custDataLst>
              <p:tags r:id="rId2"/>
            </p:custDataLst>
          </p:nvPr>
        </p:nvSpPr>
        <p:spPr>
          <a:xfrm>
            <a:off x="571500" y="2495550"/>
            <a:ext cx="17145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2745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200" dirty="0"/>
          </a:p>
        </p:txBody>
      </p:sp>
      <p:sp>
        <p:nvSpPr>
          <p:cNvPr id="7" name="Text 4"/>
          <p:cNvSpPr/>
          <p:nvPr>
            <p:custDataLst>
              <p:tags r:id="rId3"/>
            </p:custDataLst>
          </p:nvPr>
        </p:nvSpPr>
        <p:spPr>
          <a:xfrm>
            <a:off x="571500" y="2824163"/>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Real-time response optimization</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8" name="Text 5"/>
          <p:cNvSpPr/>
          <p:nvPr>
            <p:custDataLst>
              <p:tags r:id="rId4"/>
            </p:custDataLst>
          </p:nvPr>
        </p:nvSpPr>
        <p:spPr>
          <a:xfrm>
            <a:off x="571500" y="3281363"/>
            <a:ext cx="1714500"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探索算法创新，缩短SpeechLMs处理时间，实现即时反馈，增强用户体验。</a:t>
            </a:r>
            <a:endParaRPr lang="en-US" sz="1050" dirty="0"/>
          </a:p>
        </p:txBody>
      </p:sp>
      <p:sp>
        <p:nvSpPr>
          <p:cNvPr id="9" name="Text 6"/>
          <p:cNvSpPr/>
          <p:nvPr>
            <p:custDataLst>
              <p:tags r:id="rId5"/>
            </p:custDataLst>
          </p:nvPr>
        </p:nvSpPr>
        <p:spPr>
          <a:xfrm>
            <a:off x="2667000" y="2495550"/>
            <a:ext cx="17145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2745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200" dirty="0"/>
          </a:p>
        </p:txBody>
      </p:sp>
      <p:sp>
        <p:nvSpPr>
          <p:cNvPr id="10" name="Text 7"/>
          <p:cNvSpPr/>
          <p:nvPr>
            <p:custDataLst>
              <p:tags r:id="rId6"/>
            </p:custDataLst>
          </p:nvPr>
        </p:nvSpPr>
        <p:spPr>
          <a:xfrm>
            <a:off x="2667000" y="2824163"/>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Interrupt handling mechanism</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1" name="Text 8"/>
          <p:cNvSpPr/>
          <p:nvPr>
            <p:custDataLst>
              <p:tags r:id="rId7"/>
            </p:custDataLst>
          </p:nvPr>
        </p:nvSpPr>
        <p:spPr>
          <a:xfrm>
            <a:off x="2667000" y="3182303"/>
            <a:ext cx="1714500"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开发智能中断检测功能，确保在用户讲话被打断时，模型能迅速恢复并准确理解后续指令。</a:t>
            </a:r>
            <a:endParaRPr lang="en-US" sz="1050" dirty="0"/>
          </a:p>
        </p:txBody>
      </p:sp>
      <p:sp>
        <p:nvSpPr>
          <p:cNvPr id="12" name="Text 9"/>
          <p:cNvSpPr/>
          <p:nvPr>
            <p:custDataLst>
              <p:tags r:id="rId8"/>
            </p:custDataLst>
          </p:nvPr>
        </p:nvSpPr>
        <p:spPr>
          <a:xfrm>
            <a:off x="4762500" y="2495550"/>
            <a:ext cx="17145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2745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200" dirty="0"/>
          </a:p>
        </p:txBody>
      </p:sp>
      <p:sp>
        <p:nvSpPr>
          <p:cNvPr id="13" name="Text 10"/>
          <p:cNvSpPr/>
          <p:nvPr>
            <p:custDataLst>
              <p:tags r:id="rId9"/>
            </p:custDataLst>
          </p:nvPr>
        </p:nvSpPr>
        <p:spPr>
          <a:xfrm>
            <a:off x="4762500" y="2824480"/>
            <a:ext cx="2085975" cy="42037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Synchronous Generation Technology</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4" name="Text 11"/>
          <p:cNvSpPr/>
          <p:nvPr>
            <p:custDataLst>
              <p:tags r:id="rId10"/>
            </p:custDataLst>
          </p:nvPr>
        </p:nvSpPr>
        <p:spPr>
          <a:xfrm>
            <a:off x="4762500" y="3281363"/>
            <a:ext cx="1714500"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研究语音流式处理方法，使模型能在接收语音的同时开始生成响应，提高交互流畅性。</a:t>
            </a:r>
            <a:endParaRPr lang="en-US" sz="1050" dirty="0"/>
          </a:p>
        </p:txBody>
      </p:sp>
      <p:sp>
        <p:nvSpPr>
          <p:cNvPr id="15" name="Text 12"/>
          <p:cNvSpPr/>
          <p:nvPr>
            <p:custDataLst>
              <p:tags r:id="rId11"/>
            </p:custDataLst>
          </p:nvPr>
        </p:nvSpPr>
        <p:spPr>
          <a:xfrm>
            <a:off x="6858000" y="2495550"/>
            <a:ext cx="17145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2745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200" dirty="0"/>
          </a:p>
        </p:txBody>
      </p:sp>
      <p:sp>
        <p:nvSpPr>
          <p:cNvPr id="16" name="Text 13"/>
          <p:cNvSpPr/>
          <p:nvPr>
            <p:custDataLst>
              <p:tags r:id="rId12"/>
            </p:custDataLst>
          </p:nvPr>
        </p:nvSpPr>
        <p:spPr>
          <a:xfrm>
            <a:off x="6858000" y="2890520"/>
            <a:ext cx="195453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Situational Awareness Upgrade</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7" name="Text 14"/>
          <p:cNvSpPr/>
          <p:nvPr>
            <p:custDataLst>
              <p:tags r:id="rId13"/>
            </p:custDataLst>
          </p:nvPr>
        </p:nvSpPr>
        <p:spPr>
          <a:xfrm>
            <a:off x="6858000" y="3281363"/>
            <a:ext cx="1714500"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增强模型的情境理解能力，使其在实时交互中能更好地适应不同场景，提供个性化服务。</a:t>
            </a:r>
            <a:endParaRPr lang="en-US" sz="105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0" descr="preencoded.png"/>
          <p:cNvPicPr>
            <a:picLocks noChangeAspect="1"/>
          </p:cNvPicPr>
          <p:nvPr/>
        </p:nvPicPr>
        <p:blipFill>
          <a:blip r:embed="rId1"/>
          <a:srcRect l="11538" r="11538"/>
          <a:stretch>
            <a:fillRect/>
          </a:stretch>
        </p:blipFill>
        <p:spPr>
          <a:xfrm>
            <a:off x="0" y="488950"/>
            <a:ext cx="9144000" cy="1733550"/>
          </a:xfrm>
          <a:prstGeom prst="rect">
            <a:avLst/>
          </a:prstGeom>
        </p:spPr>
      </p:pic>
      <p:sp>
        <p:nvSpPr>
          <p:cNvPr id="4" name="Text 1"/>
          <p:cNvSpPr/>
          <p:nvPr/>
        </p:nvSpPr>
        <p:spPr>
          <a:xfrm>
            <a:off x="523240" y="567690"/>
            <a:ext cx="8054975" cy="1654175"/>
          </a:xfrm>
          <a:prstGeom prst="rect">
            <a:avLst/>
          </a:prstGeom>
          <a:noFill/>
        </p:spPr>
        <p:txBody>
          <a:bodyPr vert="horz" wrap="square" lIns="0" tIns="0" rIns="0" bIns="0" rtlCol="0" anchor="ctr"/>
          <a:lstStyle/>
          <a:p>
            <a:pPr marL="0" indent="0" algn="l">
              <a:lnSpc>
                <a:spcPts val="3150"/>
              </a:lnSpc>
              <a:buNone/>
            </a:pPr>
            <a:r>
              <a:rPr 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Emotion and multimodal interaction: </a:t>
            </a:r>
            <a:endParaRPr 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marL="0" indent="0" algn="l">
              <a:lnSpc>
                <a:spcPts val="3150"/>
              </a:lnSpc>
              <a:buNone/>
            </a:pPr>
            <a:r>
              <a:rPr 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Enhance the model's ability to understand speech emotions and promote human-computer interaction in a more natural and complex direction.</a:t>
            </a:r>
            <a:endParaRPr 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pic>
        <p:nvPicPr>
          <p:cNvPr id="6" name="Image 1" descr="preencoded.png"/>
          <p:cNvPicPr>
            <a:picLocks noChangeAspect="1"/>
          </p:cNvPicPr>
          <p:nvPr>
            <p:custDataLst>
              <p:tags r:id="rId2"/>
            </p:custDataLst>
          </p:nvPr>
        </p:nvPicPr>
        <p:blipFill>
          <a:blip r:embed="rId3"/>
          <a:srcRect t="8333" b="8333"/>
          <a:stretch>
            <a:fillRect/>
          </a:stretch>
        </p:blipFill>
        <p:spPr>
          <a:xfrm>
            <a:off x="571500" y="2275205"/>
            <a:ext cx="1714500" cy="1428750"/>
          </a:xfrm>
          <a:prstGeom prst="rect">
            <a:avLst/>
          </a:prstGeom>
        </p:spPr>
      </p:pic>
      <p:sp>
        <p:nvSpPr>
          <p:cNvPr id="7" name="Text 3"/>
          <p:cNvSpPr/>
          <p:nvPr>
            <p:custDataLst>
              <p:tags r:id="rId4"/>
            </p:custDataLst>
          </p:nvPr>
        </p:nvSpPr>
        <p:spPr>
          <a:xfrm>
            <a:off x="666750" y="3756660"/>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情感识别的重要性</a:t>
            </a:r>
            <a:endParaRPr lang="en-US" sz="1200" dirty="0"/>
          </a:p>
        </p:txBody>
      </p:sp>
      <p:sp>
        <p:nvSpPr>
          <p:cNvPr id="8" name="Text 4"/>
          <p:cNvSpPr/>
          <p:nvPr>
            <p:custDataLst>
              <p:tags r:id="rId5"/>
            </p:custDataLst>
          </p:nvPr>
        </p:nvSpPr>
        <p:spPr>
          <a:xfrm>
            <a:off x="666750" y="4004310"/>
            <a:ext cx="15240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情感识别是实现自然人机交互的关键，它能提升用户体验，使交互更加人性化。</a:t>
            </a:r>
            <a:endParaRPr lang="en-US" sz="1050" dirty="0"/>
          </a:p>
        </p:txBody>
      </p:sp>
      <p:pic>
        <p:nvPicPr>
          <p:cNvPr id="9" name="Image 2" descr="preencoded.png"/>
          <p:cNvPicPr>
            <a:picLocks noChangeAspect="1"/>
          </p:cNvPicPr>
          <p:nvPr>
            <p:custDataLst>
              <p:tags r:id="rId6"/>
            </p:custDataLst>
          </p:nvPr>
        </p:nvPicPr>
        <p:blipFill>
          <a:blip r:embed="rId7"/>
          <a:srcRect t="8333" b="8333"/>
          <a:stretch>
            <a:fillRect/>
          </a:stretch>
        </p:blipFill>
        <p:spPr>
          <a:xfrm>
            <a:off x="2667000" y="2275205"/>
            <a:ext cx="1714500" cy="1428750"/>
          </a:xfrm>
          <a:prstGeom prst="rect">
            <a:avLst/>
          </a:prstGeom>
        </p:spPr>
      </p:pic>
      <p:sp>
        <p:nvSpPr>
          <p:cNvPr id="10" name="Text 5"/>
          <p:cNvSpPr/>
          <p:nvPr>
            <p:custDataLst>
              <p:tags r:id="rId8"/>
            </p:custDataLst>
          </p:nvPr>
        </p:nvSpPr>
        <p:spPr>
          <a:xfrm>
            <a:off x="2762250" y="3756660"/>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多模态融合优势</a:t>
            </a:r>
            <a:endParaRPr lang="en-US" sz="1200" dirty="0"/>
          </a:p>
        </p:txBody>
      </p:sp>
      <p:sp>
        <p:nvSpPr>
          <p:cNvPr id="11" name="Text 6"/>
          <p:cNvSpPr/>
          <p:nvPr>
            <p:custDataLst>
              <p:tags r:id="rId9"/>
            </p:custDataLst>
          </p:nvPr>
        </p:nvSpPr>
        <p:spPr>
          <a:xfrm>
            <a:off x="2762250" y="4004310"/>
            <a:ext cx="15240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结合视觉、语音和文本信息，多模态模型能更准确地理解人类情感，提供更贴近真实的交流体验。</a:t>
            </a:r>
            <a:endParaRPr lang="en-US" sz="1050" dirty="0"/>
          </a:p>
        </p:txBody>
      </p:sp>
      <p:pic>
        <p:nvPicPr>
          <p:cNvPr id="12" name="Image 3" descr="preencoded.png"/>
          <p:cNvPicPr>
            <a:picLocks noChangeAspect="1"/>
          </p:cNvPicPr>
          <p:nvPr>
            <p:custDataLst>
              <p:tags r:id="rId10"/>
            </p:custDataLst>
          </p:nvPr>
        </p:nvPicPr>
        <p:blipFill>
          <a:blip r:embed="rId11"/>
          <a:srcRect t="8333" b="8333"/>
          <a:stretch>
            <a:fillRect/>
          </a:stretch>
        </p:blipFill>
        <p:spPr>
          <a:xfrm>
            <a:off x="4762500" y="2275205"/>
            <a:ext cx="1714500" cy="1428750"/>
          </a:xfrm>
          <a:prstGeom prst="rect">
            <a:avLst/>
          </a:prstGeom>
        </p:spPr>
      </p:pic>
      <p:sp>
        <p:nvSpPr>
          <p:cNvPr id="13" name="Text 7"/>
          <p:cNvSpPr/>
          <p:nvPr>
            <p:custDataLst>
              <p:tags r:id="rId12"/>
            </p:custDataLst>
          </p:nvPr>
        </p:nvSpPr>
        <p:spPr>
          <a:xfrm>
            <a:off x="4857750" y="3756660"/>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情感驱动的对话</a:t>
            </a:r>
            <a:endParaRPr lang="en-US" sz="1200" dirty="0"/>
          </a:p>
        </p:txBody>
      </p:sp>
      <p:sp>
        <p:nvSpPr>
          <p:cNvPr id="14" name="Text 8"/>
          <p:cNvSpPr/>
          <p:nvPr>
            <p:custDataLst>
              <p:tags r:id="rId13"/>
            </p:custDataLst>
          </p:nvPr>
        </p:nvSpPr>
        <p:spPr>
          <a:xfrm>
            <a:off x="4857750" y="4004310"/>
            <a:ext cx="15240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开发能感知并回应情感的SpeechLMs，使机器在对话中展现出同理心，增强交互的深度和质量。</a:t>
            </a:r>
            <a:endParaRPr lang="en-US" sz="1050" dirty="0"/>
          </a:p>
        </p:txBody>
      </p:sp>
      <p:pic>
        <p:nvPicPr>
          <p:cNvPr id="15" name="Image 4" descr="preencoded.png"/>
          <p:cNvPicPr>
            <a:picLocks noChangeAspect="1"/>
          </p:cNvPicPr>
          <p:nvPr>
            <p:custDataLst>
              <p:tags r:id="rId14"/>
            </p:custDataLst>
          </p:nvPr>
        </p:nvPicPr>
        <p:blipFill>
          <a:blip r:embed="rId15"/>
          <a:srcRect t="8333" b="8333"/>
          <a:stretch>
            <a:fillRect/>
          </a:stretch>
        </p:blipFill>
        <p:spPr>
          <a:xfrm>
            <a:off x="6858000" y="2275205"/>
            <a:ext cx="1714500" cy="1428750"/>
          </a:xfrm>
          <a:prstGeom prst="rect">
            <a:avLst/>
          </a:prstGeom>
        </p:spPr>
      </p:pic>
      <p:sp>
        <p:nvSpPr>
          <p:cNvPr id="16" name="Text 9"/>
          <p:cNvSpPr/>
          <p:nvPr>
            <p:custDataLst>
              <p:tags r:id="rId16"/>
            </p:custDataLst>
          </p:nvPr>
        </p:nvSpPr>
        <p:spPr>
          <a:xfrm>
            <a:off x="6953250" y="3756660"/>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复杂场景适应性</a:t>
            </a:r>
            <a:endParaRPr lang="en-US" sz="1200" dirty="0"/>
          </a:p>
        </p:txBody>
      </p:sp>
      <p:sp>
        <p:nvSpPr>
          <p:cNvPr id="17" name="Text 10"/>
          <p:cNvSpPr/>
          <p:nvPr>
            <p:custDataLst>
              <p:tags r:id="rId17"/>
            </p:custDataLst>
          </p:nvPr>
        </p:nvSpPr>
        <p:spPr>
          <a:xfrm>
            <a:off x="6953250" y="4004310"/>
            <a:ext cx="15240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优化模型以应对复杂多变的情感表达，确保在各种情境下都能准确解读情感，促进更自然的沟通。</a:t>
            </a:r>
            <a:endParaRPr lang="en-US" sz="10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alphaModFix amt="40000"/>
          </a:blip>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Introduction</a:t>
            </a:r>
            <a:endParaRPr lang="en-US" sz="37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2745FF">
                    <a:alpha val="30000"/>
                  </a:srgbClr>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225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0" descr="preencoded.png"/>
          <p:cNvPicPr>
            <a:picLocks noChangeAspect="1"/>
          </p:cNvPicPr>
          <p:nvPr/>
        </p:nvPicPr>
        <p:blipFill>
          <a:blip r:embed="rId1"/>
          <a:srcRect l="11538" r="11538"/>
          <a:stretch>
            <a:fillRect/>
          </a:stretch>
        </p:blipFill>
        <p:spPr>
          <a:xfrm>
            <a:off x="0" y="571500"/>
            <a:ext cx="9144000" cy="1733550"/>
          </a:xfrm>
          <a:prstGeom prst="rect">
            <a:avLst/>
          </a:prstGeom>
        </p:spPr>
      </p:pic>
      <p:sp>
        <p:nvSpPr>
          <p:cNvPr id="4" name="Text 1"/>
          <p:cNvSpPr/>
          <p:nvPr/>
        </p:nvSpPr>
        <p:spPr>
          <a:xfrm>
            <a:off x="571500" y="857250"/>
            <a:ext cx="8001000" cy="800100"/>
          </a:xfrm>
          <a:prstGeom prst="rect">
            <a:avLst/>
          </a:prstGeom>
          <a:noFill/>
        </p:spPr>
        <p:txBody>
          <a:bodyPr vert="horz" wrap="square" lIns="0" tIns="0" rIns="0" bIns="0" rtlCol="0" anchor="ctr"/>
          <a:lstStyle/>
          <a:p>
            <a:pPr marL="0" indent="0" algn="l">
              <a:lnSpc>
                <a:spcPts val="3150"/>
              </a:lnSpc>
              <a:buNone/>
            </a:pPr>
            <a:r>
              <a:rPr 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Cross-language speech translation: </a:t>
            </a:r>
            <a:endParaRPr 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marL="0" indent="0" algn="l">
              <a:lnSpc>
                <a:spcPts val="3150"/>
              </a:lnSpc>
              <a:buNone/>
            </a:pPr>
            <a:r>
              <a:rPr 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Further improve the performance of speech translation models, especially in multilingual scenarios.</a:t>
            </a:r>
            <a:endParaRPr 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6" name="Text 3"/>
          <p:cNvSpPr/>
          <p:nvPr>
            <p:custDataLst>
              <p:tags r:id="rId2"/>
            </p:custDataLst>
          </p:nvPr>
        </p:nvSpPr>
        <p:spPr>
          <a:xfrm>
            <a:off x="533400" y="2807335"/>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Multilingual model optimization</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7" name="Shape 4"/>
          <p:cNvSpPr/>
          <p:nvPr>
            <p:custDataLst>
              <p:tags r:id="rId3"/>
            </p:custDataLst>
          </p:nvPr>
        </p:nvSpPr>
        <p:spPr>
          <a:xfrm>
            <a:off x="533400" y="3207385"/>
            <a:ext cx="8001000" cy="19050"/>
          </a:xfrm>
          <a:prstGeom prst="rect">
            <a:avLst/>
          </a:prstGeom>
          <a:solidFill>
            <a:srgbClr val="2745FF"/>
          </a:solidFill>
        </p:spPr>
      </p:sp>
      <p:sp>
        <p:nvSpPr>
          <p:cNvPr id="8" name="Shape 5"/>
          <p:cNvSpPr/>
          <p:nvPr>
            <p:custDataLst>
              <p:tags r:id="rId4"/>
            </p:custDataLst>
          </p:nvPr>
        </p:nvSpPr>
        <p:spPr>
          <a:xfrm>
            <a:off x="1647031" y="3169285"/>
            <a:ext cx="109538" cy="109538"/>
          </a:xfrm>
          <a:prstGeom prst="roundRect">
            <a:avLst>
              <a:gd name="adj" fmla="val 50000"/>
            </a:avLst>
          </a:prstGeom>
          <a:solidFill>
            <a:srgbClr val="2745FF"/>
          </a:solidFill>
        </p:spPr>
      </p:sp>
      <p:sp>
        <p:nvSpPr>
          <p:cNvPr id="9" name="Text 6"/>
          <p:cNvSpPr/>
          <p:nvPr>
            <p:custDataLst>
              <p:tags r:id="rId5"/>
            </p:custDataLst>
          </p:nvPr>
        </p:nvSpPr>
        <p:spPr>
          <a:xfrm>
            <a:off x="533400" y="3431223"/>
            <a:ext cx="2336800" cy="4191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开发更高效的多语言语音翻译模型，提高在不同语言间的切换速度与准确性。</a:t>
            </a:r>
            <a:endParaRPr lang="en-US" sz="1050" dirty="0"/>
          </a:p>
        </p:txBody>
      </p:sp>
      <p:sp>
        <p:nvSpPr>
          <p:cNvPr id="10" name="Text 7"/>
          <p:cNvSpPr/>
          <p:nvPr>
            <p:custDataLst>
              <p:tags r:id="rId6"/>
            </p:custDataLst>
          </p:nvPr>
        </p:nvSpPr>
        <p:spPr>
          <a:xfrm>
            <a:off x="3251200" y="2807335"/>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Improved cultural adaptability</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1" name="Shape 8"/>
          <p:cNvSpPr/>
          <p:nvPr>
            <p:custDataLst>
              <p:tags r:id="rId7"/>
            </p:custDataLst>
          </p:nvPr>
        </p:nvSpPr>
        <p:spPr>
          <a:xfrm>
            <a:off x="4364831" y="3169285"/>
            <a:ext cx="109538" cy="109538"/>
          </a:xfrm>
          <a:prstGeom prst="roundRect">
            <a:avLst>
              <a:gd name="adj" fmla="val 50000"/>
            </a:avLst>
          </a:prstGeom>
          <a:solidFill>
            <a:srgbClr val="2745FF"/>
          </a:solidFill>
        </p:spPr>
      </p:sp>
      <p:sp>
        <p:nvSpPr>
          <p:cNvPr id="12" name="Text 9"/>
          <p:cNvSpPr/>
          <p:nvPr>
            <p:custDataLst>
              <p:tags r:id="rId8"/>
            </p:custDataLst>
          </p:nvPr>
        </p:nvSpPr>
        <p:spPr>
          <a:xfrm>
            <a:off x="3251200" y="3431223"/>
            <a:ext cx="2336800" cy="4191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确保翻译不仅传达语言意义，还能体现文化差异，使交流更加自然流畅。</a:t>
            </a:r>
            <a:endParaRPr lang="en-US" sz="1050" dirty="0"/>
          </a:p>
        </p:txBody>
      </p:sp>
      <p:sp>
        <p:nvSpPr>
          <p:cNvPr id="13" name="Text 10"/>
          <p:cNvSpPr/>
          <p:nvPr>
            <p:custDataLst>
              <p:tags r:id="rId9"/>
            </p:custDataLst>
          </p:nvPr>
        </p:nvSpPr>
        <p:spPr>
          <a:xfrm>
            <a:off x="5969000" y="2807335"/>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Low-resource language support</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4" name="Shape 11"/>
          <p:cNvSpPr/>
          <p:nvPr/>
        </p:nvSpPr>
        <p:spPr>
          <a:xfrm rot="5400000">
            <a:off x="8524875" y="3164522"/>
            <a:ext cx="119063" cy="104775"/>
          </a:xfrm>
          <a:prstGeom prst="triangle">
            <a:avLst/>
          </a:prstGeom>
          <a:solidFill>
            <a:srgbClr val="2745FF"/>
          </a:solidFill>
        </p:spPr>
      </p:sp>
      <p:sp>
        <p:nvSpPr>
          <p:cNvPr id="15" name="Shape 12"/>
          <p:cNvSpPr/>
          <p:nvPr>
            <p:custDataLst>
              <p:tags r:id="rId10"/>
            </p:custDataLst>
          </p:nvPr>
        </p:nvSpPr>
        <p:spPr>
          <a:xfrm>
            <a:off x="7082631" y="3169285"/>
            <a:ext cx="109538" cy="109538"/>
          </a:xfrm>
          <a:prstGeom prst="roundRect">
            <a:avLst>
              <a:gd name="adj" fmla="val 50000"/>
            </a:avLst>
          </a:prstGeom>
          <a:solidFill>
            <a:srgbClr val="2745FF"/>
          </a:solidFill>
        </p:spPr>
      </p:sp>
      <p:sp>
        <p:nvSpPr>
          <p:cNvPr id="16" name="Text 13"/>
          <p:cNvSpPr/>
          <p:nvPr>
            <p:custDataLst>
              <p:tags r:id="rId11"/>
            </p:custDataLst>
          </p:nvPr>
        </p:nvSpPr>
        <p:spPr>
          <a:xfrm>
            <a:off x="5969000" y="3431223"/>
            <a:ext cx="2336800" cy="4191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致力于提升对低资源语言的翻译质量，扩大语音翻译技术的全球覆盖范围。</a:t>
            </a:r>
            <a:endParaRPr lang="en-US" sz="105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alphaModFix amt="40000"/>
          </a:blip>
          <a:srcRect/>
          <a:stretch>
            <a:fillRect/>
          </a:stretch>
        </p:blipFill>
        <p:spPr>
          <a:xfrm>
            <a:off x="0" y="0"/>
            <a:ext cx="9144000" cy="5143500"/>
          </a:xfrm>
          <a:prstGeom prst="rect">
            <a:avLst/>
          </a:prstGeom>
        </p:spPr>
      </p:pic>
      <p:sp>
        <p:nvSpPr>
          <p:cNvPr id="3" name="Text 0"/>
          <p:cNvSpPr/>
          <p:nvPr/>
        </p:nvSpPr>
        <p:spPr>
          <a:xfrm>
            <a:off x="571500" y="1808480"/>
            <a:ext cx="3029585"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THANKS</a:t>
            </a:r>
            <a:endParaRPr lang="en-US" sz="3750" dirty="0"/>
          </a:p>
        </p:txBody>
      </p:sp>
      <p:sp>
        <p:nvSpPr>
          <p:cNvPr id="4" name="Shape 1"/>
          <p:cNvSpPr/>
          <p:nvPr/>
        </p:nvSpPr>
        <p:spPr>
          <a:xfrm>
            <a:off x="571500" y="2679383"/>
            <a:ext cx="604838" cy="114300"/>
          </a:xfrm>
          <a:prstGeom prst="rect">
            <a:avLst/>
          </a:prstGeom>
          <a:solidFill>
            <a:srgbClr val="000000"/>
          </a:solidFill>
        </p:spPr>
      </p:sp>
      <p:pic>
        <p:nvPicPr>
          <p:cNvPr id="9" name="图片 2" descr="徽标, 公司名称&#10;&#10;描述已自动生成"/>
          <p:cNvPicPr>
            <a:picLocks noChangeAspect="1"/>
          </p:cNvPicPr>
          <p:nvPr>
            <p:custDataLst>
              <p:tags r:id="rId2"/>
            </p:custDataLst>
          </p:nvPr>
        </p:nvPicPr>
        <p:blipFill>
          <a:blip r:embed="rId3"/>
          <a:stretch>
            <a:fillRect/>
          </a:stretch>
        </p:blipFill>
        <p:spPr>
          <a:xfrm>
            <a:off x="444183" y="3371533"/>
            <a:ext cx="3282950" cy="990600"/>
          </a:xfrm>
          <a:prstGeom prst="rect">
            <a:avLst/>
          </a:prstGeom>
          <a:noFill/>
          <a:ln w="9525">
            <a:noFill/>
          </a:ln>
        </p:spPr>
      </p:pic>
      <p:grpSp>
        <p:nvGrpSpPr>
          <p:cNvPr id="18" name="组合 6"/>
          <p:cNvGrpSpPr/>
          <p:nvPr/>
        </p:nvGrpSpPr>
        <p:grpSpPr>
          <a:xfrm>
            <a:off x="4331653" y="3142615"/>
            <a:ext cx="5945187" cy="1285875"/>
            <a:chOff x="5953626" y="5249738"/>
            <a:chExt cx="5944330" cy="1285579"/>
          </a:xfrm>
        </p:grpSpPr>
        <p:pic>
          <p:nvPicPr>
            <p:cNvPr id="19" name="图片 8"/>
            <p:cNvPicPr>
              <a:picLocks noChangeAspect="1"/>
            </p:cNvPicPr>
            <p:nvPr/>
          </p:nvPicPr>
          <p:blipFill>
            <a:blip r:embed="rId4"/>
            <a:stretch>
              <a:fillRect/>
            </a:stretch>
          </p:blipFill>
          <p:spPr>
            <a:xfrm>
              <a:off x="6240506" y="5249738"/>
              <a:ext cx="1140492" cy="1270000"/>
            </a:xfrm>
            <a:prstGeom prst="rect">
              <a:avLst/>
            </a:prstGeom>
            <a:noFill/>
            <a:ln w="9525">
              <a:noFill/>
            </a:ln>
          </p:spPr>
        </p:pic>
        <p:cxnSp>
          <p:nvCxnSpPr>
            <p:cNvPr id="20" name="直接连接符 15"/>
            <p:cNvCxnSpPr/>
            <p:nvPr/>
          </p:nvCxnSpPr>
          <p:spPr>
            <a:xfrm>
              <a:off x="5953626" y="5544716"/>
              <a:ext cx="0" cy="722734"/>
            </a:xfrm>
            <a:prstGeom prst="line">
              <a:avLst/>
            </a:prstGeom>
            <a:ln w="12700">
              <a:solidFill>
                <a:srgbClr val="396AB5"/>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7380998" y="5614252"/>
              <a:ext cx="4516958" cy="9210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fontAlgn="auto"/>
              <a:r>
                <a:rPr lang="zh-CN" altLang="en-US" sz="2800" b="1" strike="noStrike" noProof="1" dirty="0">
                  <a:solidFill>
                    <a:srgbClr val="19498D"/>
                  </a:solidFill>
                  <a:latin typeface="思源黑体 CN Bold" pitchFamily="34" charset="-122"/>
                  <a:ea typeface="思源黑体 CN Bold" pitchFamily="34" charset="-122"/>
                </a:rPr>
                <a:t>中国电信</a:t>
              </a:r>
              <a:endParaRPr lang="zh-CN" altLang="en-US" sz="2800" b="1" strike="noStrike" noProof="1" dirty="0">
                <a:solidFill>
                  <a:srgbClr val="19498D"/>
                </a:solidFill>
                <a:latin typeface="思源黑体 CN Bold" pitchFamily="34" charset="-122"/>
                <a:ea typeface="思源黑体 CN Bold" pitchFamily="34" charset="-122"/>
              </a:endParaRPr>
            </a:p>
            <a:p>
              <a:pPr fontAlgn="auto"/>
              <a:r>
                <a:rPr lang="zh-CN" altLang="en-US" sz="2800" b="1" strike="noStrike" noProof="1" dirty="0">
                  <a:solidFill>
                    <a:srgbClr val="19498D"/>
                  </a:solidFill>
                  <a:latin typeface="思源黑体 CN Bold" pitchFamily="34" charset="-122"/>
                  <a:ea typeface="思源黑体 CN Bold" pitchFamily="34" charset="-122"/>
                </a:rPr>
                <a:t>人工智能研究院</a:t>
              </a:r>
              <a:endParaRPr lang="zh-CN" altLang="en-US" sz="2800" b="1" strike="noStrike" noProof="1" dirty="0">
                <a:solidFill>
                  <a:srgbClr val="19498D"/>
                </a:solidFill>
                <a:latin typeface="思源黑体 CN Bold" pitchFamily="34" charset="-122"/>
                <a:ea typeface="思源黑体 CN Bold" pitchFamily="34" charset="-122"/>
              </a:endParaRPr>
            </a:p>
            <a:p>
              <a:pPr fontAlgn="auto">
                <a:lnSpc>
                  <a:spcPts val="2300"/>
                </a:lnSpc>
              </a:pPr>
              <a:r>
                <a:rPr lang="en-US" altLang="zh-CN" sz="1600" b="1" strike="noStrike" noProof="1" dirty="0">
                  <a:solidFill>
                    <a:srgbClr val="19498D"/>
                  </a:solidFill>
                  <a:latin typeface="Gilroy ExtraBold" pitchFamily="50" charset="0"/>
                  <a:ea typeface="思源黑体 CN Heavy" pitchFamily="34" charset="-122"/>
                </a:rPr>
                <a:t>Institute of AI, China Telecom </a:t>
              </a:r>
              <a:endParaRPr lang="en-US" altLang="zh-CN" sz="1600" b="1" strike="noStrike" noProof="1" dirty="0">
                <a:solidFill>
                  <a:srgbClr val="19498D"/>
                </a:solidFill>
                <a:latin typeface="Gilroy ExtraBold" pitchFamily="50" charset="0"/>
                <a:ea typeface="思源黑体 CN Heavy" pitchFamily="34" charset="-122"/>
              </a:endParaRPr>
            </a:p>
            <a:p>
              <a:pPr fontAlgn="auto"/>
              <a:endParaRPr lang="en-US" altLang="zh-CN" sz="2200" b="1" strike="noStrike" noProof="1" dirty="0">
                <a:solidFill>
                  <a:srgbClr val="19498D"/>
                </a:solidFill>
                <a:latin typeface="思源黑体 CN Heavy" pitchFamily="34" charset="-122"/>
                <a:ea typeface="思源黑体 CN Heavy" pitchFamily="34"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378460" y="251460"/>
            <a:ext cx="6706235" cy="12001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The rise of Large Language Models (LLMs)</a:t>
            </a:r>
            <a:endPar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pic>
        <p:nvPicPr>
          <p:cNvPr id="7" name="Image 2" descr="preencoded.png"/>
          <p:cNvPicPr>
            <a:picLocks noChangeAspect="1"/>
          </p:cNvPicPr>
          <p:nvPr>
            <p:custDataLst>
              <p:tags r:id="rId1"/>
            </p:custDataLst>
          </p:nvPr>
        </p:nvPicPr>
        <p:blipFill>
          <a:blip r:embed="rId2"/>
          <a:srcRect/>
          <a:stretch>
            <a:fillRect/>
          </a:stretch>
        </p:blipFill>
        <p:spPr>
          <a:xfrm>
            <a:off x="5106829" y="1697990"/>
            <a:ext cx="476250" cy="476250"/>
          </a:xfrm>
          <a:prstGeom prst="rect">
            <a:avLst/>
          </a:prstGeom>
        </p:spPr>
      </p:pic>
      <p:sp>
        <p:nvSpPr>
          <p:cNvPr id="8" name="Text 3"/>
          <p:cNvSpPr/>
          <p:nvPr>
            <p:custDataLst>
              <p:tags r:id="rId3"/>
            </p:custDataLst>
          </p:nvPr>
        </p:nvSpPr>
        <p:spPr>
          <a:xfrm>
            <a:off x="4404360" y="2174240"/>
            <a:ext cx="1881187" cy="209550"/>
          </a:xfrm>
          <a:prstGeom prst="rect">
            <a:avLst/>
          </a:prstGeom>
          <a:noFill/>
        </p:spPr>
        <p:txBody>
          <a:bodyPr vert="horz" wrap="square" lIns="0" tIns="0" rIns="0" bIns="0" rtlCol="0" anchor="ctr"/>
          <a:lstStyle/>
          <a:p>
            <a:pPr marL="0" indent="0" algn="ctr">
              <a:lnSpc>
                <a:spcPts val="1650"/>
              </a:lnSpc>
              <a:buNone/>
            </a:pPr>
            <a:r>
              <a:rPr lang="zh-CN" alt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Development of LLMs</a:t>
            </a:r>
            <a:endParaRPr lang="zh-CN" alt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9" name="Text 4"/>
          <p:cNvSpPr/>
          <p:nvPr>
            <p:custDataLst>
              <p:tags r:id="rId4"/>
            </p:custDataLst>
          </p:nvPr>
        </p:nvSpPr>
        <p:spPr>
          <a:xfrm>
            <a:off x="4404360" y="2383790"/>
            <a:ext cx="1881187"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近年来，LLMs凭借其深度学习架构，如Transformer，显著提升了自然语言处理的精度与效率。</a:t>
            </a:r>
            <a:endParaRPr lang="en-US" sz="1050" dirty="0"/>
          </a:p>
        </p:txBody>
      </p:sp>
      <p:pic>
        <p:nvPicPr>
          <p:cNvPr id="10" name="Image 3" descr="preencoded.png"/>
          <p:cNvPicPr>
            <a:picLocks noChangeAspect="1"/>
          </p:cNvPicPr>
          <p:nvPr>
            <p:custDataLst>
              <p:tags r:id="rId5"/>
            </p:custDataLst>
          </p:nvPr>
        </p:nvPicPr>
        <p:blipFill>
          <a:blip r:embed="rId6"/>
          <a:srcRect/>
          <a:stretch>
            <a:fillRect/>
          </a:stretch>
        </p:blipFill>
        <p:spPr>
          <a:xfrm>
            <a:off x="7369016" y="1697990"/>
            <a:ext cx="476250" cy="476250"/>
          </a:xfrm>
          <a:prstGeom prst="rect">
            <a:avLst/>
          </a:prstGeom>
        </p:spPr>
      </p:pic>
      <p:sp>
        <p:nvSpPr>
          <p:cNvPr id="11" name="Text 5"/>
          <p:cNvSpPr/>
          <p:nvPr>
            <p:custDataLst>
              <p:tags r:id="rId7"/>
            </p:custDataLst>
          </p:nvPr>
        </p:nvSpPr>
        <p:spPr>
          <a:xfrm>
            <a:off x="6666548" y="2219960"/>
            <a:ext cx="1881187"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A leap forward in text generation</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2" name="Text 6"/>
          <p:cNvSpPr/>
          <p:nvPr>
            <p:custDataLst>
              <p:tags r:id="rId8"/>
            </p:custDataLst>
          </p:nvPr>
        </p:nvSpPr>
        <p:spPr>
          <a:xfrm>
            <a:off x="6603365" y="2562860"/>
            <a:ext cx="212852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LLMs在文本生成任务中展现惊人能力，能创作高质量文章、诗歌甚至代码，引领AI创新潮流。</a:t>
            </a:r>
            <a:endParaRPr lang="en-US" sz="1050" dirty="0"/>
          </a:p>
        </p:txBody>
      </p:sp>
      <p:pic>
        <p:nvPicPr>
          <p:cNvPr id="13" name="Image 4" descr="preencoded.png"/>
          <p:cNvPicPr>
            <a:picLocks noChangeAspect="1"/>
          </p:cNvPicPr>
          <p:nvPr>
            <p:custDataLst>
              <p:tags r:id="rId9"/>
            </p:custDataLst>
          </p:nvPr>
        </p:nvPicPr>
        <p:blipFill>
          <a:blip r:embed="rId10"/>
          <a:srcRect/>
          <a:stretch>
            <a:fillRect/>
          </a:stretch>
        </p:blipFill>
        <p:spPr>
          <a:xfrm>
            <a:off x="6380480" y="3103880"/>
            <a:ext cx="476250" cy="476250"/>
          </a:xfrm>
          <a:prstGeom prst="rect">
            <a:avLst/>
          </a:prstGeom>
        </p:spPr>
      </p:pic>
      <p:sp>
        <p:nvSpPr>
          <p:cNvPr id="14" name="Text 7"/>
          <p:cNvSpPr/>
          <p:nvPr>
            <p:custDataLst>
              <p:tags r:id="rId11"/>
            </p:custDataLst>
          </p:nvPr>
        </p:nvSpPr>
        <p:spPr>
          <a:xfrm>
            <a:off x="5090795" y="3580130"/>
            <a:ext cx="315976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Behind the outstanding performance</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5" name="Text 8"/>
          <p:cNvSpPr/>
          <p:nvPr>
            <p:custDataLst>
              <p:tags r:id="rId12"/>
            </p:custDataLst>
          </p:nvPr>
        </p:nvSpPr>
        <p:spPr>
          <a:xfrm>
            <a:off x="5582920" y="3789680"/>
            <a:ext cx="188087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得益于海量数据训练与复杂模型结构，LLMs能理解并生成连贯、富有创意的文本，超越传统NLP模型。</a:t>
            </a:r>
            <a:endParaRPr lang="en-US" sz="1050" dirty="0"/>
          </a:p>
        </p:txBody>
      </p:sp>
      <p:pic>
        <p:nvPicPr>
          <p:cNvPr id="20" name="图片 19"/>
          <p:cNvPicPr/>
          <p:nvPr/>
        </p:nvPicPr>
        <p:blipFill>
          <a:blip r:embed="rId13"/>
          <a:stretch>
            <a:fillRect/>
          </a:stretch>
        </p:blipFill>
        <p:spPr>
          <a:xfrm>
            <a:off x="128905" y="1451610"/>
            <a:ext cx="4106545" cy="32461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C:/Users/Lenovo/Desktop/ad4ba8c8b538486e8ecfaad7955c49a5.jpegad4ba8c8b538486e8ecfaad7955c49a5"/>
          <p:cNvPicPr>
            <a:picLocks noChangeAspect="1"/>
          </p:cNvPicPr>
          <p:nvPr/>
        </p:nvPicPr>
        <p:blipFill>
          <a:blip r:embed="rId1"/>
          <a:srcRect l="29505" r="29505"/>
          <a:stretch>
            <a:fillRect/>
          </a:stretch>
        </p:blipFill>
        <p:spPr>
          <a:xfrm>
            <a:off x="253365" y="297815"/>
            <a:ext cx="3486150" cy="4711065"/>
          </a:xfrm>
          <a:prstGeom prst="rect">
            <a:avLst/>
          </a:prstGeom>
        </p:spPr>
      </p:pic>
      <p:sp>
        <p:nvSpPr>
          <p:cNvPr id="5" name="Text 1"/>
          <p:cNvSpPr/>
          <p:nvPr/>
        </p:nvSpPr>
        <p:spPr>
          <a:xfrm>
            <a:off x="4429125" y="399415"/>
            <a:ext cx="4038600" cy="12001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The Importance of Voice Interaction</a:t>
            </a:r>
            <a:endPar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7" name="Text 3"/>
          <p:cNvSpPr/>
          <p:nvPr>
            <p:custDataLst>
              <p:tags r:id="rId2"/>
            </p:custDataLst>
          </p:nvPr>
        </p:nvSpPr>
        <p:spPr>
          <a:xfrm>
            <a:off x="4429125" y="1865630"/>
            <a:ext cx="1881187"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2745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200" dirty="0"/>
          </a:p>
        </p:txBody>
      </p:sp>
      <p:sp>
        <p:nvSpPr>
          <p:cNvPr id="8" name="Text 4"/>
          <p:cNvSpPr/>
          <p:nvPr>
            <p:custDataLst>
              <p:tags r:id="rId3"/>
            </p:custDataLst>
          </p:nvPr>
        </p:nvSpPr>
        <p:spPr>
          <a:xfrm>
            <a:off x="4429125" y="2194243"/>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Natural communication method</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9" name="Text 5"/>
          <p:cNvSpPr/>
          <p:nvPr>
            <p:custDataLst>
              <p:tags r:id="rId4"/>
            </p:custDataLst>
          </p:nvPr>
        </p:nvSpPr>
        <p:spPr>
          <a:xfrm>
            <a:off x="4429125" y="2518093"/>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语音是人类最自然的沟通工具，使机器能像人一样倾听和回应，增强用户体验。</a:t>
            </a:r>
            <a:endParaRPr lang="en-US" sz="1050" dirty="0"/>
          </a:p>
        </p:txBody>
      </p:sp>
      <p:sp>
        <p:nvSpPr>
          <p:cNvPr id="10" name="Text 6"/>
          <p:cNvSpPr/>
          <p:nvPr>
            <p:custDataLst>
              <p:tags r:id="rId5"/>
            </p:custDataLst>
          </p:nvPr>
        </p:nvSpPr>
        <p:spPr>
          <a:xfrm>
            <a:off x="6691313" y="1865630"/>
            <a:ext cx="1881187"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2745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200" dirty="0"/>
          </a:p>
        </p:txBody>
      </p:sp>
      <p:sp>
        <p:nvSpPr>
          <p:cNvPr id="11" name="Text 7"/>
          <p:cNvSpPr/>
          <p:nvPr>
            <p:custDataLst>
              <p:tags r:id="rId6"/>
            </p:custDataLst>
          </p:nvPr>
        </p:nvSpPr>
        <p:spPr>
          <a:xfrm>
            <a:off x="6691313" y="2194243"/>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Situational Awareness</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2" name="Text 8"/>
          <p:cNvSpPr/>
          <p:nvPr>
            <p:custDataLst>
              <p:tags r:id="rId7"/>
            </p:custDataLst>
          </p:nvPr>
        </p:nvSpPr>
        <p:spPr>
          <a:xfrm>
            <a:off x="6691313" y="2441893"/>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语音交互能捕捉语气、情绪，让机器理解更深层的意图，提供个性化服务。</a:t>
            </a:r>
            <a:endParaRPr lang="en-US" sz="1050" dirty="0"/>
          </a:p>
        </p:txBody>
      </p:sp>
      <p:sp>
        <p:nvSpPr>
          <p:cNvPr id="13" name="Text 9"/>
          <p:cNvSpPr/>
          <p:nvPr>
            <p:custDataLst>
              <p:tags r:id="rId8"/>
            </p:custDataLst>
          </p:nvPr>
        </p:nvSpPr>
        <p:spPr>
          <a:xfrm>
            <a:off x="4429125" y="3261043"/>
            <a:ext cx="1881187"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2745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200" dirty="0"/>
          </a:p>
        </p:txBody>
      </p:sp>
      <p:sp>
        <p:nvSpPr>
          <p:cNvPr id="14" name="Text 10"/>
          <p:cNvSpPr/>
          <p:nvPr>
            <p:custDataLst>
              <p:tags r:id="rId9"/>
            </p:custDataLst>
          </p:nvPr>
        </p:nvSpPr>
        <p:spPr>
          <a:xfrm>
            <a:off x="4429125" y="3589655"/>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Accessible Design</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5" name="Text 11"/>
          <p:cNvSpPr/>
          <p:nvPr>
            <p:custDataLst>
              <p:tags r:id="rId10"/>
            </p:custDataLst>
          </p:nvPr>
        </p:nvSpPr>
        <p:spPr>
          <a:xfrm>
            <a:off x="4429125" y="3837305"/>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语音接口对视觉障碍者友好，拓宽了技术的包容性和可访问性边界。</a:t>
            </a:r>
            <a:endParaRPr lang="en-US" sz="1050" dirty="0"/>
          </a:p>
        </p:txBody>
      </p:sp>
      <p:sp>
        <p:nvSpPr>
          <p:cNvPr id="16" name="Text 12"/>
          <p:cNvSpPr/>
          <p:nvPr>
            <p:custDataLst>
              <p:tags r:id="rId11"/>
            </p:custDataLst>
          </p:nvPr>
        </p:nvSpPr>
        <p:spPr>
          <a:xfrm>
            <a:off x="6691313" y="3261043"/>
            <a:ext cx="1881187"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2745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200" dirty="0"/>
          </a:p>
        </p:txBody>
      </p:sp>
      <p:sp>
        <p:nvSpPr>
          <p:cNvPr id="17" name="Text 13"/>
          <p:cNvSpPr/>
          <p:nvPr>
            <p:custDataLst>
              <p:tags r:id="rId12"/>
            </p:custDataLst>
          </p:nvPr>
        </p:nvSpPr>
        <p:spPr>
          <a:xfrm>
            <a:off x="6691630" y="3589655"/>
            <a:ext cx="245300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Instant feedback mechanism</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8" name="Text 14"/>
          <p:cNvSpPr/>
          <p:nvPr>
            <p:custDataLst>
              <p:tags r:id="rId13"/>
            </p:custDataLst>
          </p:nvPr>
        </p:nvSpPr>
        <p:spPr>
          <a:xfrm>
            <a:off x="6691313" y="3837305"/>
            <a:ext cx="1881187"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即时的语音反馈缩短了操作周期，提升了交互效率和流畅感。</a:t>
            </a:r>
            <a:endParaRPr lang="en-US" sz="10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0" descr="preencoded.png"/>
          <p:cNvPicPr>
            <a:picLocks noChangeAspect="1"/>
          </p:cNvPicPr>
          <p:nvPr/>
        </p:nvPicPr>
        <p:blipFill>
          <a:blip r:embed="rId1">
            <a:alphaModFix amt="5000"/>
          </a:blip>
          <a:srcRect/>
          <a:stretch>
            <a:fillRect/>
          </a:stretch>
        </p:blipFill>
        <p:spPr>
          <a:xfrm>
            <a:off x="12496800" y="1390650"/>
            <a:ext cx="9144000" cy="5143500"/>
          </a:xfrm>
          <a:prstGeom prst="rect">
            <a:avLst/>
          </a:prstGeom>
        </p:spPr>
      </p:pic>
      <p:sp>
        <p:nvSpPr>
          <p:cNvPr id="4" name="Text 1"/>
          <p:cNvSpPr/>
          <p:nvPr/>
        </p:nvSpPr>
        <p:spPr>
          <a:xfrm>
            <a:off x="571500" y="514350"/>
            <a:ext cx="8001000" cy="12001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sym typeface="+mn-ea"/>
              </a:rPr>
              <a:t>Framework-</a:t>
            </a:r>
            <a:r>
              <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"Automatic Speech Recognition (ASR) + LLM + Text-to-Speech (TTS)"</a:t>
            </a:r>
            <a:endPar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7" name="Text 3"/>
          <p:cNvSpPr/>
          <p:nvPr>
            <p:custDataLst>
              <p:tags r:id="rId2"/>
            </p:custDataLst>
          </p:nvPr>
        </p:nvSpPr>
        <p:spPr>
          <a:xfrm>
            <a:off x="666750" y="3771900"/>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Information loss</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8" name="Text 4"/>
          <p:cNvSpPr/>
          <p:nvPr>
            <p:custDataLst>
              <p:tags r:id="rId3"/>
            </p:custDataLst>
          </p:nvPr>
        </p:nvSpPr>
        <p:spPr>
          <a:xfrm>
            <a:off x="666750" y="4019550"/>
            <a:ext cx="15240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ASR转录时，语音的韵律、重音等非文字信息被忽略，导致原始语音的丰富性受损。</a:t>
            </a:r>
            <a:endParaRPr lang="en-US" sz="1050" dirty="0"/>
          </a:p>
        </p:txBody>
      </p:sp>
      <p:sp>
        <p:nvSpPr>
          <p:cNvPr id="10" name="Text 5"/>
          <p:cNvSpPr/>
          <p:nvPr>
            <p:custDataLst>
              <p:tags r:id="rId4"/>
            </p:custDataLst>
          </p:nvPr>
        </p:nvSpPr>
        <p:spPr>
          <a:xfrm>
            <a:off x="2762250" y="3771900"/>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Cumulative error</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1" name="Text 6"/>
          <p:cNvSpPr/>
          <p:nvPr>
            <p:custDataLst>
              <p:tags r:id="rId5"/>
            </p:custDataLst>
          </p:nvPr>
        </p:nvSpPr>
        <p:spPr>
          <a:xfrm>
            <a:off x="2762250" y="4019550"/>
            <a:ext cx="15240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从语音到文本再到语音的多次转换，每次转换都可能引入误差，最终影响语音质量。</a:t>
            </a:r>
            <a:endParaRPr lang="en-US" sz="1050" dirty="0"/>
          </a:p>
        </p:txBody>
      </p:sp>
      <p:sp>
        <p:nvSpPr>
          <p:cNvPr id="13" name="Text 7"/>
          <p:cNvSpPr/>
          <p:nvPr>
            <p:custDataLst>
              <p:tags r:id="rId6"/>
            </p:custDataLst>
          </p:nvPr>
        </p:nvSpPr>
        <p:spPr>
          <a:xfrm>
            <a:off x="4857750" y="3771900"/>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Contextual gap</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4" name="Text 8"/>
          <p:cNvSpPr/>
          <p:nvPr>
            <p:custDataLst>
              <p:tags r:id="rId7"/>
            </p:custDataLst>
          </p:nvPr>
        </p:nvSpPr>
        <p:spPr>
          <a:xfrm>
            <a:off x="4857750" y="4019550"/>
            <a:ext cx="15240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传统方法难以保持语音转换过程中的连贯性和情境感知，影响自然度和理解力。</a:t>
            </a:r>
            <a:endParaRPr lang="en-US" sz="1050" dirty="0"/>
          </a:p>
        </p:txBody>
      </p:sp>
      <p:sp>
        <p:nvSpPr>
          <p:cNvPr id="16" name="Text 9"/>
          <p:cNvSpPr/>
          <p:nvPr>
            <p:custDataLst>
              <p:tags r:id="rId8"/>
            </p:custDataLst>
          </p:nvPr>
        </p:nvSpPr>
        <p:spPr>
          <a:xfrm>
            <a:off x="6953250" y="3771900"/>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Missing feedback loop</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7" name="Text 10"/>
          <p:cNvSpPr/>
          <p:nvPr>
            <p:custDataLst>
              <p:tags r:id="rId9"/>
            </p:custDataLst>
          </p:nvPr>
        </p:nvSpPr>
        <p:spPr>
          <a:xfrm>
            <a:off x="6953250" y="4019550"/>
            <a:ext cx="15240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缺乏有效的机制来修正或优化中间步骤的错误，累积效应显著降低整体性能。</a:t>
            </a:r>
            <a:endParaRPr lang="en-US" sz="1050" dirty="0"/>
          </a:p>
        </p:txBody>
      </p:sp>
      <p:pic>
        <p:nvPicPr>
          <p:cNvPr id="20" name="图片 19"/>
          <p:cNvPicPr>
            <a:picLocks noChangeAspect="1"/>
          </p:cNvPicPr>
          <p:nvPr/>
        </p:nvPicPr>
        <p:blipFill>
          <a:blip r:embed="rId10"/>
          <a:stretch>
            <a:fillRect/>
          </a:stretch>
        </p:blipFill>
        <p:spPr>
          <a:xfrm>
            <a:off x="400050" y="1825625"/>
            <a:ext cx="8560435" cy="15938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alphaModFix amt="40000"/>
          </a:blip>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Motivation</a:t>
            </a:r>
            <a:endParaRPr lang="en-US" sz="37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2745FF">
                    <a:alpha val="30000"/>
                  </a:srgbClr>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22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571500"/>
            <a:ext cx="9144000" cy="1733550"/>
            <a:chOff x="0" y="0"/>
            <a:chExt cx="14400" cy="2730"/>
          </a:xfrm>
        </p:grpSpPr>
        <p:pic>
          <p:nvPicPr>
            <p:cNvPr id="3" name="Image 0" descr="preencoded.png"/>
            <p:cNvPicPr>
              <a:picLocks noChangeAspect="1"/>
            </p:cNvPicPr>
            <p:nvPr/>
          </p:nvPicPr>
          <p:blipFill>
            <a:blip r:embed="rId1"/>
            <a:srcRect l="11538" r="11538"/>
            <a:stretch>
              <a:fillRect/>
            </a:stretch>
          </p:blipFill>
          <p:spPr>
            <a:xfrm>
              <a:off x="0" y="0"/>
              <a:ext cx="14400" cy="2730"/>
            </a:xfrm>
            <a:prstGeom prst="rect">
              <a:avLst/>
            </a:prstGeom>
          </p:spPr>
        </p:pic>
        <p:sp>
          <p:nvSpPr>
            <p:cNvPr id="4" name="Text 1"/>
            <p:cNvSpPr/>
            <p:nvPr/>
          </p:nvSpPr>
          <p:spPr>
            <a:xfrm>
              <a:off x="900" y="735"/>
              <a:ext cx="12600" cy="126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Limitations of Traditional LLMs</a:t>
              </a:r>
              <a:endPar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grpSp>
      <p:sp>
        <p:nvSpPr>
          <p:cNvPr id="6" name="Text 3"/>
          <p:cNvSpPr/>
          <p:nvPr/>
        </p:nvSpPr>
        <p:spPr>
          <a:xfrm>
            <a:off x="533400" y="2754630"/>
            <a:ext cx="165735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Text Model Limitations</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7" name="Shape 4"/>
          <p:cNvSpPr/>
          <p:nvPr/>
        </p:nvSpPr>
        <p:spPr>
          <a:xfrm>
            <a:off x="533400" y="3154680"/>
            <a:ext cx="8001000" cy="19050"/>
          </a:xfrm>
          <a:prstGeom prst="rect">
            <a:avLst/>
          </a:prstGeom>
          <a:solidFill>
            <a:srgbClr val="2745FF"/>
          </a:solidFill>
        </p:spPr>
      </p:sp>
      <p:sp>
        <p:nvSpPr>
          <p:cNvPr id="8" name="Shape 5"/>
          <p:cNvSpPr/>
          <p:nvPr/>
        </p:nvSpPr>
        <p:spPr>
          <a:xfrm>
            <a:off x="1307306" y="3116580"/>
            <a:ext cx="109538" cy="109538"/>
          </a:xfrm>
          <a:prstGeom prst="roundRect">
            <a:avLst>
              <a:gd name="adj" fmla="val 50000"/>
            </a:avLst>
          </a:prstGeom>
          <a:solidFill>
            <a:srgbClr val="2745FF"/>
          </a:solidFill>
        </p:spPr>
      </p:sp>
      <p:sp>
        <p:nvSpPr>
          <p:cNvPr id="9" name="Text 6"/>
          <p:cNvSpPr/>
          <p:nvPr/>
        </p:nvSpPr>
        <p:spPr>
          <a:xfrm>
            <a:off x="533400" y="3378518"/>
            <a:ext cx="165735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传统LLMs聚焦文本，忽视语音的非语义特征，如音调、音色，导致信息缺失。</a:t>
            </a:r>
            <a:endParaRPr lang="en-US" sz="1050" dirty="0"/>
          </a:p>
        </p:txBody>
      </p:sp>
      <p:sp>
        <p:nvSpPr>
          <p:cNvPr id="10" name="Text 7"/>
          <p:cNvSpPr/>
          <p:nvPr/>
        </p:nvSpPr>
        <p:spPr>
          <a:xfrm>
            <a:off x="2571750" y="2754630"/>
            <a:ext cx="165735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Paralinguistic information value</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1" name="Shape 8"/>
          <p:cNvSpPr/>
          <p:nvPr/>
        </p:nvSpPr>
        <p:spPr>
          <a:xfrm>
            <a:off x="3345656" y="3116580"/>
            <a:ext cx="109538" cy="109538"/>
          </a:xfrm>
          <a:prstGeom prst="roundRect">
            <a:avLst>
              <a:gd name="adj" fmla="val 50000"/>
            </a:avLst>
          </a:prstGeom>
          <a:solidFill>
            <a:srgbClr val="2745FF"/>
          </a:solidFill>
        </p:spPr>
      </p:sp>
      <p:sp>
        <p:nvSpPr>
          <p:cNvPr id="12" name="Text 9"/>
          <p:cNvSpPr/>
          <p:nvPr/>
        </p:nvSpPr>
        <p:spPr>
          <a:xfrm>
            <a:off x="2571750" y="3378518"/>
            <a:ext cx="165735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音调、音色等副语言信息承载情绪与个性，是完整沟通不可或缺的部分。</a:t>
            </a:r>
            <a:endParaRPr lang="en-US" sz="1050" dirty="0"/>
          </a:p>
        </p:txBody>
      </p:sp>
      <p:sp>
        <p:nvSpPr>
          <p:cNvPr id="13" name="Text 10"/>
          <p:cNvSpPr/>
          <p:nvPr/>
        </p:nvSpPr>
        <p:spPr>
          <a:xfrm>
            <a:off x="4610100" y="2754630"/>
            <a:ext cx="165735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Information integrity requirements</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4" name="Shape 11"/>
          <p:cNvSpPr/>
          <p:nvPr/>
        </p:nvSpPr>
        <p:spPr>
          <a:xfrm>
            <a:off x="5384006" y="3116580"/>
            <a:ext cx="109538" cy="109538"/>
          </a:xfrm>
          <a:prstGeom prst="roundRect">
            <a:avLst>
              <a:gd name="adj" fmla="val 50000"/>
            </a:avLst>
          </a:prstGeom>
          <a:solidFill>
            <a:srgbClr val="2745FF"/>
          </a:solidFill>
        </p:spPr>
      </p:sp>
      <p:sp>
        <p:nvSpPr>
          <p:cNvPr id="15" name="Text 12"/>
          <p:cNvSpPr/>
          <p:nvPr/>
        </p:nvSpPr>
        <p:spPr>
          <a:xfrm>
            <a:off x="4610100" y="3378518"/>
            <a:ext cx="165735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为了实现自然流畅的人机交互，模型需捕捉并保留所有语音细节。</a:t>
            </a:r>
            <a:endParaRPr lang="en-US" sz="1050" dirty="0"/>
          </a:p>
        </p:txBody>
      </p:sp>
      <p:sp>
        <p:nvSpPr>
          <p:cNvPr id="16" name="Text 13"/>
          <p:cNvSpPr/>
          <p:nvPr/>
        </p:nvSpPr>
        <p:spPr>
          <a:xfrm>
            <a:off x="6648450" y="2754630"/>
            <a:ext cx="165735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SpeechLMs Advantages</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7" name="Shape 14"/>
          <p:cNvSpPr/>
          <p:nvPr/>
        </p:nvSpPr>
        <p:spPr>
          <a:xfrm rot="5400000">
            <a:off x="8524875" y="3111817"/>
            <a:ext cx="119063" cy="104775"/>
          </a:xfrm>
          <a:prstGeom prst="triangle">
            <a:avLst/>
          </a:prstGeom>
          <a:solidFill>
            <a:srgbClr val="2745FF"/>
          </a:solidFill>
        </p:spPr>
      </p:sp>
      <p:sp>
        <p:nvSpPr>
          <p:cNvPr id="18" name="Shape 15"/>
          <p:cNvSpPr/>
          <p:nvPr/>
        </p:nvSpPr>
        <p:spPr>
          <a:xfrm>
            <a:off x="7422356" y="3116580"/>
            <a:ext cx="109538" cy="109538"/>
          </a:xfrm>
          <a:prstGeom prst="roundRect">
            <a:avLst>
              <a:gd name="adj" fmla="val 50000"/>
            </a:avLst>
          </a:prstGeom>
          <a:solidFill>
            <a:srgbClr val="2745FF"/>
          </a:solidFill>
        </p:spPr>
      </p:sp>
      <p:sp>
        <p:nvSpPr>
          <p:cNvPr id="19" name="Text 16"/>
          <p:cNvSpPr/>
          <p:nvPr/>
        </p:nvSpPr>
        <p:spPr>
          <a:xfrm>
            <a:off x="6648450" y="3378518"/>
            <a:ext cx="165735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SpeechLMs直接处理语音，确保语义与副语言信息的完整保留，提升交互质量。</a:t>
            </a:r>
            <a:endParaRPr lang="en-US"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1"/>
          <a:srcRect l="12500" r="12500"/>
          <a:stretch>
            <a:fillRect/>
          </a:stretch>
        </p:blipFill>
        <p:spPr>
          <a:xfrm>
            <a:off x="151130" y="309245"/>
            <a:ext cx="3548380" cy="4731385"/>
          </a:xfrm>
          <a:prstGeom prst="rect">
            <a:avLst/>
          </a:prstGeom>
        </p:spPr>
      </p:pic>
      <p:sp>
        <p:nvSpPr>
          <p:cNvPr id="5" name="Text 1"/>
          <p:cNvSpPr/>
          <p:nvPr/>
        </p:nvSpPr>
        <p:spPr>
          <a:xfrm>
            <a:off x="4429125" y="535940"/>
            <a:ext cx="4038600" cy="112141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Text-based models and the information loss problem</a:t>
            </a:r>
            <a:endParaRPr lang="en-US" sz="22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7" name="Text 3"/>
          <p:cNvSpPr/>
          <p:nvPr>
            <p:custDataLst>
              <p:tags r:id="rId2"/>
            </p:custDataLst>
          </p:nvPr>
        </p:nvSpPr>
        <p:spPr>
          <a:xfrm>
            <a:off x="4438015" y="200025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Multidimensional characteristics of speech</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8" name="Text 4"/>
          <p:cNvSpPr/>
          <p:nvPr>
            <p:custDataLst>
              <p:tags r:id="rId3"/>
            </p:custDataLst>
          </p:nvPr>
        </p:nvSpPr>
        <p:spPr>
          <a:xfrm>
            <a:off x="4438015" y="2247900"/>
            <a:ext cx="4143375"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语音不仅是语言的载体，还蕴含着音调、音色等副语言信息，这些是文字所不能表达的微妙之处。</a:t>
            </a:r>
            <a:endParaRPr lang="en-US" sz="1050" dirty="0"/>
          </a:p>
        </p:txBody>
      </p:sp>
      <p:sp>
        <p:nvSpPr>
          <p:cNvPr id="9" name="Text 5"/>
          <p:cNvSpPr/>
          <p:nvPr>
            <p:custDataLst>
              <p:tags r:id="rId4"/>
            </p:custDataLst>
          </p:nvPr>
        </p:nvSpPr>
        <p:spPr>
          <a:xfrm>
            <a:off x="4438015" y="285750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Missing information</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0" name="Text 6"/>
          <p:cNvSpPr/>
          <p:nvPr>
            <p:custDataLst>
              <p:tags r:id="rId5"/>
            </p:custDataLst>
          </p:nvPr>
        </p:nvSpPr>
        <p:spPr>
          <a:xfrm>
            <a:off x="4438015" y="3105150"/>
            <a:ext cx="4143375"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传统文本模型忽视了语音的非语义层面，这导致在转换过程中，情感色彩和个性特征等信息被过滤掉。</a:t>
            </a:r>
            <a:endParaRPr lang="en-US" sz="1050" dirty="0"/>
          </a:p>
        </p:txBody>
      </p:sp>
      <p:sp>
        <p:nvSpPr>
          <p:cNvPr id="11" name="Text 7"/>
          <p:cNvSpPr/>
          <p:nvPr>
            <p:custDataLst>
              <p:tags r:id="rId6"/>
            </p:custDataLst>
          </p:nvPr>
        </p:nvSpPr>
        <p:spPr>
          <a:xfrm>
            <a:off x="4438015" y="371475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The impact of information loss</a:t>
            </a:r>
            <a:endParaRPr 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2" name="Text 8"/>
          <p:cNvSpPr/>
          <p:nvPr>
            <p:custDataLst>
              <p:tags r:id="rId7"/>
            </p:custDataLst>
          </p:nvPr>
        </p:nvSpPr>
        <p:spPr>
          <a:xfrm>
            <a:off x="4438015" y="3962400"/>
            <a:ext cx="4143375"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信息的丢失影响了人机交互的真实感与自然度，限制了语音技术在情感交流和个性化服务中的应用潜力。</a:t>
            </a:r>
            <a:endParaRPr lang="en-US" sz="1050" dirty="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DIAGRAM_VIRTUALLY_FRAME" val="{&quot;height&quot;:174.75000000000003,&quot;left&quot;:277.5,&quot;top&quot;:109.81251968503936,&quot;width&quot;:440.5}"/>
</p:tagLst>
</file>

<file path=ppt/tags/tag100.xml><?xml version="1.0" encoding="utf-8"?>
<p:tagLst xmlns:p="http://schemas.openxmlformats.org/presentationml/2006/main">
  <p:tag name="KSO_WM_DIAGRAM_VIRTUALLY_FRAME" val="{&quot;height&quot;:297.1386614173228,&quot;left&quot;:90.47188976377953,&quot;top&quot;:42.6,&quot;width&quot;:612.4962204724409}"/>
</p:tagLst>
</file>

<file path=ppt/tags/tag10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416_4*l_h_f*1_2_1"/>
  <p:tag name="KSO_WM_TEMPLATE_CATEGORY" val="diagram"/>
  <p:tag name="KSO_WM_TEMPLATE_INDEX" val="20219416"/>
  <p:tag name="KSO_WM_UNIT_LAYERLEVEL" val="1_1_1"/>
  <p:tag name="KSO_WM_TAG_VERSION" val="1.0"/>
  <p:tag name="KSO_WM_BEAUTIFY_FLAG" val="#wm#"/>
  <p:tag name="KSO_WM_UNIT_PRESET_TEXT" val="单击此处输入你所需要的正文，文字就是您思想的提炼。"/>
  <p:tag name="KSO_WM_CHIP_GROUPID" val="60bed14f191caac4ef202434"/>
  <p:tag name="KSO_WM_CHIP_XID" val="60bed14f191caac4ef202435"/>
  <p:tag name="KSO_WM_ASSEMBLE_CHIP_INDEX" val="a46ed6bf33aa4f3fa9788cd1eed96b36"/>
  <p:tag name="KSO_WM_UNIT_VALUE" val="60"/>
  <p:tag name="KSO_WM_UNIT_TEXT_FILL_FORE_SCHEMECOLOR_INDEX_BRIGHTNESS" val="0.15"/>
  <p:tag name="KSO_WM_UNIT_TEXT_FILL_FORE_SCHEMECOLOR_INDEX" val="13"/>
  <p:tag name="KSO_WM_UNIT_TEXT_FILL_TYPE" val="1"/>
  <p:tag name="KSO_WM_UNIT_USESOURCEFORMAT_APPLY" val="1"/>
  <p:tag name="KSO_WM_DIAGRAM_VIRTUALLY_FRAME" val="{&quot;height&quot;:297.1386614173228,&quot;left&quot;:90.47188976377953,&quot;top&quot;:42.6,&quot;width&quot;:612.4962204724409}"/>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19416_4*l_h_i*1_3_3"/>
  <p:tag name="KSO_WM_TEMPLATE_CATEGORY" val="diagram"/>
  <p:tag name="KSO_WM_TEMPLATE_INDEX" val="20219416"/>
  <p:tag name="KSO_WM_UNIT_LAYERLEVEL" val="1_1_1"/>
  <p:tag name="KSO_WM_TAG_VERSION" val="1.0"/>
  <p:tag name="KSO_WM_CHIP_GROUPID" val="60bed14f191caac4ef202434"/>
  <p:tag name="KSO_WM_CHIP_XID" val="60bed14f191caac4ef202435"/>
  <p:tag name="KSO_WM_ASSEMBLE_CHIP_INDEX" val="a46ed6bf33aa4f3fa9788cd1eed96b36"/>
  <p:tag name="KSO_WM_UNIT_VALUE" val="54"/>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167.7888976377953,&quot;left&quot;:53.97188976377953,&quot;top&quot;:116.11322834645668,&quot;width&quot;:611.9962204724409}"/>
</p:tagLst>
</file>

<file path=ppt/tags/tag103.xml><?xml version="1.0" encoding="utf-8"?>
<p:tagLst xmlns:p="http://schemas.openxmlformats.org/presentationml/2006/main">
  <p:tag name="KSO_WM_DIAGRAM_VIRTUALLY_FRAME" val="{&quot;height&quot;:297.1386614173228,&quot;left&quot;:90.47188976377953,&quot;top&quot;:42.6,&quot;width&quot;:612.4962204724409}"/>
</p:tagLst>
</file>

<file path=ppt/tags/tag10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416_4*l_h_f*1_2_1"/>
  <p:tag name="KSO_WM_TEMPLATE_CATEGORY" val="diagram"/>
  <p:tag name="KSO_WM_TEMPLATE_INDEX" val="20219416"/>
  <p:tag name="KSO_WM_UNIT_LAYERLEVEL" val="1_1_1"/>
  <p:tag name="KSO_WM_TAG_VERSION" val="1.0"/>
  <p:tag name="KSO_WM_UNIT_PRESET_TEXT" val="单击此处输入你所需要的正文，文字就是您思想的提炼。"/>
  <p:tag name="KSO_WM_CHIP_GROUPID" val="60bed14f191caac4ef202434"/>
  <p:tag name="KSO_WM_CHIP_XID" val="60bed14f191caac4ef202435"/>
  <p:tag name="KSO_WM_ASSEMBLE_CHIP_INDEX" val="a46ed6bf33aa4f3fa9788cd1eed96b36"/>
  <p:tag name="KSO_WM_UNIT_VALUE" val="60"/>
  <p:tag name="KSO_WM_UNIT_TEXT_FILL_FORE_SCHEMECOLOR_INDEX_BRIGHTNESS" val="0.15"/>
  <p:tag name="KSO_WM_UNIT_TEXT_FILL_FORE_SCHEMECOLOR_INDEX" val="13"/>
  <p:tag name="KSO_WM_UNIT_TEXT_FILL_TYPE" val="1"/>
  <p:tag name="KSO_WM_UNIT_USESOURCEFORMAT_APPLY" val="1"/>
  <p:tag name="KSO_WM_DIAGRAM_VIRTUALLY_FRAME" val="{&quot;height&quot;:297.1386614173228,&quot;left&quot;:90.47188976377953,&quot;top&quot;:42.6,&quot;width&quot;:612.4962204724409}"/>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19416_4*l_h_i*1_3_3"/>
  <p:tag name="KSO_WM_TEMPLATE_CATEGORY" val="diagram"/>
  <p:tag name="KSO_WM_TEMPLATE_INDEX" val="20219416"/>
  <p:tag name="KSO_WM_UNIT_LAYERLEVEL" val="1_1_1"/>
  <p:tag name="KSO_WM_TAG_VERSION" val="1.0"/>
  <p:tag name="KSO_WM_CHIP_GROUPID" val="60bed14f191caac4ef202434"/>
  <p:tag name="KSO_WM_CHIP_XID" val="60bed14f191caac4ef202435"/>
  <p:tag name="KSO_WM_ASSEMBLE_CHIP_INDEX" val="a46ed6bf33aa4f3fa9788cd1eed96b36"/>
  <p:tag name="KSO_WM_UNIT_VALUE" val="54"/>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167.7888976377953,&quot;left&quot;:53.97188976377953,&quot;top&quot;:116.11322834645668,&quot;width&quot;:611.9962204724409}"/>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19416_4*l_h_i*1_3_1"/>
  <p:tag name="KSO_WM_TEMPLATE_CATEGORY" val="diagram"/>
  <p:tag name="KSO_WM_TEMPLATE_INDEX" val="20219416"/>
  <p:tag name="KSO_WM_UNIT_LAYERLEVEL" val="1_1_1"/>
  <p:tag name="KSO_WM_TAG_VERSION" val="1.0"/>
  <p:tag name="KSO_WM_CHIP_GROUPID" val="60bed14f191caac4ef202434"/>
  <p:tag name="KSO_WM_CHIP_XID" val="60bed14f191caac4ef202435"/>
  <p:tag name="KSO_WM_ASSEMBLE_CHIP_INDEX" val="a46ed6bf33aa4f3fa9788cd1eed96b36"/>
  <p:tag name="KSO_WM_UNIT_VALUE" val="0"/>
  <p:tag name="KSO_WM_UNIT_TEXT_FILL_FORE_SCHEMECOLOR_INDEX_BRIGHTNESS" val="0"/>
  <p:tag name="KSO_WM_UNIT_TEXT_FILL_FORE_SCHEMECOLOR_INDEX" val="5"/>
  <p:tag name="KSO_WM_UNIT_TEXT_FILL_TYPE" val="1"/>
  <p:tag name="KSO_WM_UNIT_USESOURCEFORMAT_APPLY" val="1"/>
  <p:tag name="KSO_WM_DIAGRAM_VIRTUALLY_FRAME" val="{&quot;height&quot;:297.1386614173228,&quot;left&quot;:90.47188976377953,&quot;top&quot;:42.6,&quot;width&quot;:612.4962204724409}"/>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19416_4*l_h_i*1_3_2"/>
  <p:tag name="KSO_WM_TEMPLATE_CATEGORY" val="diagram"/>
  <p:tag name="KSO_WM_TEMPLATE_INDEX" val="20219416"/>
  <p:tag name="KSO_WM_UNIT_LAYERLEVEL" val="1_1_1"/>
  <p:tag name="KSO_WM_TAG_VERSION" val="1.0"/>
  <p:tag name="KSO_WM_CHIP_GROUPID" val="60bed14f191caac4ef202434"/>
  <p:tag name="KSO_WM_CHIP_XID" val="60bed14f191caac4ef202435"/>
  <p:tag name="KSO_WM_ASSEMBLE_CHIP_INDEX" val="a46ed6bf33aa4f3fa9788cd1eed96b36"/>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297.1386614173228,&quot;left&quot;:90.47188976377953,&quot;top&quot;:42.6,&quot;width&quot;:612.4962204724409}"/>
</p:tagLst>
</file>

<file path=ppt/tags/tag108.xml><?xml version="1.0" encoding="utf-8"?>
<p:tagLst xmlns:p="http://schemas.openxmlformats.org/presentationml/2006/main">
  <p:tag name="KSO_WM_DIAGRAM_VIRTUALLY_FRAME" val="{&quot;height&quot;:297.1386614173228,&quot;left&quot;:90.47188976377953,&quot;top&quot;:42.6,&quot;width&quot;:612.4962204724409}"/>
</p:tagLst>
</file>

<file path=ppt/tags/tag10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416_4*l_h_f*1_2_1"/>
  <p:tag name="KSO_WM_TEMPLATE_CATEGORY" val="diagram"/>
  <p:tag name="KSO_WM_TEMPLATE_INDEX" val="20219416"/>
  <p:tag name="KSO_WM_UNIT_LAYERLEVEL" val="1_1_1"/>
  <p:tag name="KSO_WM_TAG_VERSION" val="1.0"/>
  <p:tag name="KSO_WM_UNIT_PRESET_TEXT" val="单击此处输入你所需要的正文，文字就是您思想的提炼。"/>
  <p:tag name="KSO_WM_CHIP_GROUPID" val="60bed14f191caac4ef202434"/>
  <p:tag name="KSO_WM_CHIP_XID" val="60bed14f191caac4ef202435"/>
  <p:tag name="KSO_WM_ASSEMBLE_CHIP_INDEX" val="a46ed6bf33aa4f3fa9788cd1eed96b36"/>
  <p:tag name="KSO_WM_UNIT_VALUE" val="60"/>
  <p:tag name="KSO_WM_UNIT_TEXT_FILL_FORE_SCHEMECOLOR_INDEX_BRIGHTNESS" val="0.15"/>
  <p:tag name="KSO_WM_UNIT_TEXT_FILL_FORE_SCHEMECOLOR_INDEX" val="13"/>
  <p:tag name="KSO_WM_UNIT_TEXT_FILL_TYPE" val="1"/>
  <p:tag name="KSO_WM_UNIT_USESOURCEFORMAT_APPLY" val="1"/>
  <p:tag name="KSO_WM_DIAGRAM_VIRTUALLY_FRAME" val="{&quot;height&quot;:297.1386614173228,&quot;left&quot;:90.47188976377953,&quot;top&quot;:42.6,&quot;width&quot;:612.4962204724409}"/>
</p:tagLst>
</file>

<file path=ppt/tags/tag11.xml><?xml version="1.0" encoding="utf-8"?>
<p:tagLst xmlns:p="http://schemas.openxmlformats.org/presentationml/2006/main">
  <p:tag name="KSO_WM_DIAGRAM_VIRTUALLY_FRAME" val="{&quot;height&quot;:174.75000000000003,&quot;left&quot;:277.5,&quot;top&quot;:109.81251968503936,&quot;width&quot;:440.5}"/>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19416_4*l_h_i*1_3_3"/>
  <p:tag name="KSO_WM_TEMPLATE_CATEGORY" val="diagram"/>
  <p:tag name="KSO_WM_TEMPLATE_INDEX" val="20219416"/>
  <p:tag name="KSO_WM_UNIT_LAYERLEVEL" val="1_1_1"/>
  <p:tag name="KSO_WM_TAG_VERSION" val="1.0"/>
  <p:tag name="KSO_WM_CHIP_GROUPID" val="60bed14f191caac4ef202434"/>
  <p:tag name="KSO_WM_CHIP_XID" val="60bed14f191caac4ef202435"/>
  <p:tag name="KSO_WM_ASSEMBLE_CHIP_INDEX" val="a46ed6bf33aa4f3fa9788cd1eed96b36"/>
  <p:tag name="KSO_WM_UNIT_VALUE" val="54"/>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167.7888976377953,&quot;left&quot;:53.97188976377953,&quot;top&quot;:116.11322834645668,&quot;width&quot;:611.9962204724409}"/>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19416_4*l_h_i*1_3_1"/>
  <p:tag name="KSO_WM_TEMPLATE_CATEGORY" val="diagram"/>
  <p:tag name="KSO_WM_TEMPLATE_INDEX" val="20219416"/>
  <p:tag name="KSO_WM_UNIT_LAYERLEVEL" val="1_1_1"/>
  <p:tag name="KSO_WM_TAG_VERSION" val="1.0"/>
  <p:tag name="KSO_WM_CHIP_GROUPID" val="60bed14f191caac4ef202434"/>
  <p:tag name="KSO_WM_CHIP_XID" val="60bed14f191caac4ef202435"/>
  <p:tag name="KSO_WM_ASSEMBLE_CHIP_INDEX" val="a46ed6bf33aa4f3fa9788cd1eed96b36"/>
  <p:tag name="KSO_WM_UNIT_VALUE" val="0"/>
  <p:tag name="KSO_WM_UNIT_TEXT_FILL_FORE_SCHEMECOLOR_INDEX_BRIGHTNESS" val="0"/>
  <p:tag name="KSO_WM_UNIT_TEXT_FILL_FORE_SCHEMECOLOR_INDEX" val="5"/>
  <p:tag name="KSO_WM_UNIT_TEXT_FILL_TYPE" val="1"/>
  <p:tag name="KSO_WM_UNIT_USESOURCEFORMAT_APPLY" val="1"/>
  <p:tag name="KSO_WM_DIAGRAM_VIRTUALLY_FRAME" val="{&quot;height&quot;:297.1386614173228,&quot;left&quot;:90.47188976377953,&quot;top&quot;:42.6,&quot;width&quot;:612.4962204724409}"/>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19416_4*l_h_i*1_3_2"/>
  <p:tag name="KSO_WM_TEMPLATE_CATEGORY" val="diagram"/>
  <p:tag name="KSO_WM_TEMPLATE_INDEX" val="20219416"/>
  <p:tag name="KSO_WM_UNIT_LAYERLEVEL" val="1_1_1"/>
  <p:tag name="KSO_WM_TAG_VERSION" val="1.0"/>
  <p:tag name="KSO_WM_CHIP_GROUPID" val="60bed14f191caac4ef202434"/>
  <p:tag name="KSO_WM_CHIP_XID" val="60bed14f191caac4ef202435"/>
  <p:tag name="KSO_WM_ASSEMBLE_CHIP_INDEX" val="a46ed6bf33aa4f3fa9788cd1eed96b36"/>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297.1386614173228,&quot;left&quot;:90.47188976377953,&quot;top&quot;:42.6,&quot;width&quot;:612.4962204724409}"/>
</p:tagLst>
</file>

<file path=ppt/tags/tag113.xml><?xml version="1.0" encoding="utf-8"?>
<p:tagLst xmlns:p="http://schemas.openxmlformats.org/presentationml/2006/main">
  <p:tag name="KSO_WM_BEAUTIFY_FLAG" val="#wm#"/>
  <p:tag name="KSO_WM_TEMPLATE_CATEGORY" val="diagram"/>
  <p:tag name="KSO_WM_TEMPLATE_INDEX" val="20207575"/>
  <p:tag name="KSO_WM_SLIDE_LAYOUT_INFO" val="{&quot;backgroundInfo&quot;:[{&quot;bottom&quot;:0,&quot;bottomAbs&quot;:false,&quot;left&quot;:0,&quot;leftAbs&quot;:false,&quot;right&quot;:0,&quot;rightAbs&quot;:false,&quot;top&quot;:0,&quot;topAbs&quot;:false,&quot;type&quot;:&quot;general&quot;}],&quot;direction&quot;:1,&quot;id&quot;:&quot;2024-10-24T12:07:50&quot;,&quot;maxSize&quot;:{&quot;size1&quot;:100},&quot;minSize&quot;:{&quot;size1&quot;:100},&quot;normalSize&quot;:{&quot;size1&quot;:100},&quot;subLayout&quot;:[{&quot;id&quot;:&quot;2024-10-24T12:07:50&quot;,&quot;margin&quot;:{&quot;bottom&quot;:2.117000102996826,&quot;left&quot;:2.5399999618530273,&quot;right&quot;:2.5399999618530273,&quot;top&quot;:2.117000102996826},&quot;type&quot;:0},{&quot;id&quot;:&quot;2024-10-24T12:07:50&quot;,&quot;type&quot;:0}],&quot;type&quot;:0}"/>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d212f9daf2e53b70be3eb1"/>
  <p:tag name="KSO_WM_CHIP_FILLPROP" val="[[{&quot;text_align&quot;:&quot;cm&quot;,&quot;text_direction&quot;:&quot;horizontal&quot;,&quot;support_features&quot;:[&quot;collage&quot;,&quot;carousel&quot;],&quot;support_big_font&quot;:false,&quot;picture_toward&quot;:0,&quot;picture_dockside&quot;:[],&quot;fill_id&quot;:&quot;93462f48a4e641b7a117cd822d727b87&quot;,&quot;fill_align&quot;:&quot;cm&quot;,&quot;chip_types&quot;:[&quot;diagram&quot;,&quot;pictext&quot;,&quot;picture&quot;,&quot;chart&quot;,&quot;table&quot;,&quot;video&quot;]}]]"/>
  <p:tag name="KSO_WM_SLIDE_ID" val="diagram2020757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39"/>
  <p:tag name="KSO_WM_SLIDE_POSITION" val="0*0"/>
  <p:tag name="KSO_WM_TAG_VERSION" val="1.0"/>
  <p:tag name="KSO_WM_SLIDE_LAYOUT" val="d"/>
  <p:tag name="KSO_WM_SLIDE_LAYOUT_CNT" val="1"/>
  <p:tag name="KSO_WM_CHIP_DECFILLPROP" val="[]"/>
  <p:tag name="KSO_WM_SLIDE_BACKGROUND" val="[&quot;general&quot;]"/>
  <p:tag name="KSO_WM_CHIP_GROUPID" val="5ed7460cafe44fab1839bd1a"/>
  <p:tag name="KSO_WM_SLIDE_BK_DARK_LIGHT" val="2"/>
  <p:tag name="KSO_WM_SLIDE_BACKGROUND_TYPE" val="general"/>
  <p:tag name="KSO_WM_SLIDE_SUPPORT_FEATURE_TYPE" val="3"/>
  <p:tag name="KSO_WM_TEMPLATE_ASSEMBLE_XID" val="60656e6e4054ed1e2fb7f894"/>
  <p:tag name="KSO_WM_TEMPLATE_ASSEMBLE_GROUPID" val="60656e6e4054ed1e2fb7f894"/>
</p:tagLst>
</file>

<file path=ppt/tags/tag114.xml><?xml version="1.0" encoding="utf-8"?>
<p:tagLst xmlns:p="http://schemas.openxmlformats.org/presentationml/2006/main">
  <p:tag name="KSO_WM_DIAGRAM_VIRTUALLY_FRAME" val="{&quot;height&quot;:196.5,&quot;left&quot;:45,&quot;top&quot;:153.75,&quot;width&quot;:630}"/>
</p:tagLst>
</file>

<file path=ppt/tags/tag115.xml><?xml version="1.0" encoding="utf-8"?>
<p:tagLst xmlns:p="http://schemas.openxmlformats.org/presentationml/2006/main">
  <p:tag name="KSO_WM_DIAGRAM_VIRTUALLY_FRAME" val="{&quot;height&quot;:196.5,&quot;left&quot;:45,&quot;top&quot;:153.75,&quot;width&quot;:630}"/>
</p:tagLst>
</file>

<file path=ppt/tags/tag116.xml><?xml version="1.0" encoding="utf-8"?>
<p:tagLst xmlns:p="http://schemas.openxmlformats.org/presentationml/2006/main">
  <p:tag name="KSO_WM_DIAGRAM_VIRTUALLY_FRAME" val="{&quot;height&quot;:196.5,&quot;left&quot;:45,&quot;top&quot;:153.75,&quot;width&quot;:630}"/>
</p:tagLst>
</file>

<file path=ppt/tags/tag117.xml><?xml version="1.0" encoding="utf-8"?>
<p:tagLst xmlns:p="http://schemas.openxmlformats.org/presentationml/2006/main">
  <p:tag name="KSO_WM_DIAGRAM_VIRTUALLY_FRAME" val="{&quot;height&quot;:196.5,&quot;left&quot;:45,&quot;top&quot;:153.75,&quot;width&quot;:630}"/>
</p:tagLst>
</file>

<file path=ppt/tags/tag118.xml><?xml version="1.0" encoding="utf-8"?>
<p:tagLst xmlns:p="http://schemas.openxmlformats.org/presentationml/2006/main">
  <p:tag name="KSO_WM_DIAGRAM_VIRTUALLY_FRAME" val="{&quot;height&quot;:196.5,&quot;left&quot;:45,&quot;top&quot;:153.75,&quot;width&quot;:630}"/>
</p:tagLst>
</file>

<file path=ppt/tags/tag119.xml><?xml version="1.0" encoding="utf-8"?>
<p:tagLst xmlns:p="http://schemas.openxmlformats.org/presentationml/2006/main">
  <p:tag name="KSO_WM_DIAGRAM_VIRTUALLY_FRAME" val="{&quot;height&quot;:196.5,&quot;left&quot;:45,&quot;top&quot;:153.75,&quot;width&quot;:630}"/>
</p:tagLst>
</file>

<file path=ppt/tags/tag12.xml><?xml version="1.0" encoding="utf-8"?>
<p:tagLst xmlns:p="http://schemas.openxmlformats.org/presentationml/2006/main">
  <p:tag name="KSO_WM_DIAGRAM_VIRTUALLY_FRAME" val="{&quot;height&quot;:174.75000000000003,&quot;left&quot;:277.5,&quot;top&quot;:109.81251968503936,&quot;width&quot;:440.5}"/>
</p:tagLst>
</file>

<file path=ppt/tags/tag120.xml><?xml version="1.0" encoding="utf-8"?>
<p:tagLst xmlns:p="http://schemas.openxmlformats.org/presentationml/2006/main">
  <p:tag name="KSO_WM_DIAGRAM_VIRTUALLY_FRAME" val="{&quot;height&quot;:196.5,&quot;left&quot;:45,&quot;top&quot;:153.75,&quot;width&quot;:630}"/>
</p:tagLst>
</file>

<file path=ppt/tags/tag121.xml><?xml version="1.0" encoding="utf-8"?>
<p:tagLst xmlns:p="http://schemas.openxmlformats.org/presentationml/2006/main">
  <p:tag name="KSO_WM_DIAGRAM_VIRTUALLY_FRAME" val="{&quot;height&quot;:196.5,&quot;left&quot;:45,&quot;top&quot;:153.75,&quot;width&quot;:630}"/>
</p:tagLst>
</file>

<file path=ppt/tags/tag122.xml><?xml version="1.0" encoding="utf-8"?>
<p:tagLst xmlns:p="http://schemas.openxmlformats.org/presentationml/2006/main">
  <p:tag name="KSO_WM_DIAGRAM_VIRTUALLY_FRAME" val="{&quot;height&quot;:196.5,&quot;left&quot;:45,&quot;top&quot;:153.75,&quot;width&quot;:630}"/>
</p:tagLst>
</file>

<file path=ppt/tags/tag123.xml><?xml version="1.0" encoding="utf-8"?>
<p:tagLst xmlns:p="http://schemas.openxmlformats.org/presentationml/2006/main">
  <p:tag name="KSO_WM_DIAGRAM_VIRTUALLY_FRAME" val="{&quot;height&quot;:229.5,&quot;left&quot;:348.75,&quot;top&quot;:163.95,&quot;width&quot;:326.8}"/>
</p:tagLst>
</file>

<file path=ppt/tags/tag124.xml><?xml version="1.0" encoding="utf-8"?>
<p:tagLst xmlns:p="http://schemas.openxmlformats.org/presentationml/2006/main">
  <p:tag name="KSO_WM_DIAGRAM_VIRTUALLY_FRAME" val="{&quot;height&quot;:229.5,&quot;left&quot;:348.75,&quot;top&quot;:163.95,&quot;width&quot;:326.8}"/>
</p:tagLst>
</file>

<file path=ppt/tags/tag125.xml><?xml version="1.0" encoding="utf-8"?>
<p:tagLst xmlns:p="http://schemas.openxmlformats.org/presentationml/2006/main">
  <p:tag name="KSO_WM_DIAGRAM_VIRTUALLY_FRAME" val="{&quot;height&quot;:229.5,&quot;left&quot;:348.75,&quot;top&quot;:163.95,&quot;width&quot;:326.8}"/>
</p:tagLst>
</file>

<file path=ppt/tags/tag126.xml><?xml version="1.0" encoding="utf-8"?>
<p:tagLst xmlns:p="http://schemas.openxmlformats.org/presentationml/2006/main">
  <p:tag name="KSO_WM_DIAGRAM_VIRTUALLY_FRAME" val="{&quot;height&quot;:229.5,&quot;left&quot;:348.75,&quot;top&quot;:163.95,&quot;width&quot;:326.8}"/>
</p:tagLst>
</file>

<file path=ppt/tags/tag127.xml><?xml version="1.0" encoding="utf-8"?>
<p:tagLst xmlns:p="http://schemas.openxmlformats.org/presentationml/2006/main">
  <p:tag name="KSO_WM_DIAGRAM_VIRTUALLY_FRAME" val="{&quot;height&quot;:229.5,&quot;left&quot;:348.75,&quot;top&quot;:163.95,&quot;width&quot;:326.8}"/>
</p:tagLst>
</file>

<file path=ppt/tags/tag128.xml><?xml version="1.0" encoding="utf-8"?>
<p:tagLst xmlns:p="http://schemas.openxmlformats.org/presentationml/2006/main">
  <p:tag name="KSO_WM_DIAGRAM_VIRTUALLY_FRAME" val="{&quot;height&quot;:229.5,&quot;left&quot;:348.75,&quot;top&quot;:163.95,&quot;width&quot;:326.8}"/>
</p:tagLst>
</file>

<file path=ppt/tags/tag129.xml><?xml version="1.0" encoding="utf-8"?>
<p:tagLst xmlns:p="http://schemas.openxmlformats.org/presentationml/2006/main">
  <p:tag name="KSO_WM_DIAGRAM_VIRTUALLY_FRAME" val="{&quot;height&quot;:229.5,&quot;left&quot;:348.75,&quot;top&quot;:163.95,&quot;width&quot;:326.8}"/>
</p:tagLst>
</file>

<file path=ppt/tags/tag13.xml><?xml version="1.0" encoding="utf-8"?>
<p:tagLst xmlns:p="http://schemas.openxmlformats.org/presentationml/2006/main">
  <p:tag name="KSO_WM_DIAGRAM_VIRTUALLY_FRAME" val="{&quot;height&quot;:174.75000000000003,&quot;left&quot;:277.5,&quot;top&quot;:109.81251968503936,&quot;width&quot;:440.5}"/>
</p:tagLst>
</file>

<file path=ppt/tags/tag130.xml><?xml version="1.0" encoding="utf-8"?>
<p:tagLst xmlns:p="http://schemas.openxmlformats.org/presentationml/2006/main">
  <p:tag name="KSO_WM_DIAGRAM_VIRTUALLY_FRAME" val="{&quot;height&quot;:229.5,&quot;left&quot;:348.75,&quot;top&quot;:163.95,&quot;width&quot;:326.8}"/>
</p:tagLst>
</file>

<file path=ppt/tags/tag131.xml><?xml version="1.0" encoding="utf-8"?>
<p:tagLst xmlns:p="http://schemas.openxmlformats.org/presentationml/2006/main">
  <p:tag name="KSO_WM_DIAGRAM_VIRTUALLY_FRAME" val="{&quot;height&quot;:229.5,&quot;left&quot;:348.75,&quot;top&quot;:163.95,&quot;width&quot;:326.8}"/>
</p:tagLst>
</file>

<file path=ppt/tags/tag132.xml><?xml version="1.0" encoding="utf-8"?>
<p:tagLst xmlns:p="http://schemas.openxmlformats.org/presentationml/2006/main">
  <p:tag name="KSO_WM_DIAGRAM_VIRTUALLY_FRAME" val="{&quot;height&quot;:229.5,&quot;left&quot;:348.75,&quot;top&quot;:163.95,&quot;width&quot;:326.8}"/>
</p:tagLst>
</file>

<file path=ppt/tags/tag133.xml><?xml version="1.0" encoding="utf-8"?>
<p:tagLst xmlns:p="http://schemas.openxmlformats.org/presentationml/2006/main">
  <p:tag name="KSO_WM_DIAGRAM_VIRTUALLY_FRAME" val="{&quot;height&quot;:229.5,&quot;left&quot;:348.75,&quot;top&quot;:163.95,&quot;width&quot;:326.8}"/>
</p:tagLst>
</file>

<file path=ppt/tags/tag134.xml><?xml version="1.0" encoding="utf-8"?>
<p:tagLst xmlns:p="http://schemas.openxmlformats.org/presentationml/2006/main">
  <p:tag name="KSO_WM_DIAGRAM_VIRTUALLY_FRAME" val="{&quot;height&quot;:229.5,&quot;left&quot;:348.75,&quot;top&quot;:163.95,&quot;width&quot;:326.8}"/>
</p:tagLst>
</file>

<file path=ppt/tags/tag135.xml><?xml version="1.0" encoding="utf-8"?>
<p:tagLst xmlns:p="http://schemas.openxmlformats.org/presentationml/2006/main">
  <p:tag name="KSO_WM_DIAGRAM_VIRTUALLY_FRAME" val="{&quot;height&quot;:229.5,&quot;left&quot;:348.75,&quot;top&quot;:163.95,&quot;width&quot;:326.8}"/>
</p:tagLst>
</file>

<file path=ppt/tags/tag136.xml><?xml version="1.0" encoding="utf-8"?>
<p:tagLst xmlns:p="http://schemas.openxmlformats.org/presentationml/2006/main">
  <p:tag name="KSO_WM_DIAGRAM_VIRTUALLY_FRAME" val="{&quot;height&quot;:229.5,&quot;left&quot;:348.75,&quot;top&quot;:163.95,&quot;width&quot;:326.8}"/>
</p:tagLst>
</file>

<file path=ppt/tags/tag137.xml><?xml version="1.0" encoding="utf-8"?>
<p:tagLst xmlns:p="http://schemas.openxmlformats.org/presentationml/2006/main">
  <p:tag name="KSO_WM_DIAGRAM_VIRTUALLY_FRAME" val="{&quot;height&quot;:229.5,&quot;left&quot;:348.75,&quot;top&quot;:163.95,&quot;width&quot;:326.8}"/>
</p:tagLst>
</file>

<file path=ppt/tags/tag138.xml><?xml version="1.0" encoding="utf-8"?>
<p:tagLst xmlns:p="http://schemas.openxmlformats.org/presentationml/2006/main">
  <p:tag name="KSO_WM_DIAGRAM_VIRTUALLY_FRAME" val="{&quot;height&quot;:229.5,&quot;left&quot;:348.75,&quot;top&quot;:163.95,&quot;width&quot;:326.8}"/>
</p:tagLst>
</file>

<file path=ppt/tags/tag139.xml><?xml version="1.0" encoding="utf-8"?>
<p:tagLst xmlns:p="http://schemas.openxmlformats.org/presentationml/2006/main">
  <p:tag name="KSO_WM_DIAGRAM_VIRTUALLY_FRAME" val="{&quot;height&quot;:127.87503937007872,&quot;left&quot;:45,&quot;top&quot;:196.5,&quot;width&quot;:648.9}"/>
</p:tagLst>
</file>

<file path=ppt/tags/tag14.xml><?xml version="1.0" encoding="utf-8"?>
<p:tagLst xmlns:p="http://schemas.openxmlformats.org/presentationml/2006/main">
  <p:tag name="KSO_WM_DIAGRAM_VIRTUALLY_FRAME" val="{&quot;height&quot;:174.75000000000003,&quot;left&quot;:277.5,&quot;top&quot;:109.81251968503936,&quot;width&quot;:440.5}"/>
</p:tagLst>
</file>

<file path=ppt/tags/tag140.xml><?xml version="1.0" encoding="utf-8"?>
<p:tagLst xmlns:p="http://schemas.openxmlformats.org/presentationml/2006/main">
  <p:tag name="KSO_WM_DIAGRAM_VIRTUALLY_FRAME" val="{&quot;height&quot;:127.87503937007872,&quot;left&quot;:45,&quot;top&quot;:196.5,&quot;width&quot;:648.9}"/>
</p:tagLst>
</file>

<file path=ppt/tags/tag141.xml><?xml version="1.0" encoding="utf-8"?>
<p:tagLst xmlns:p="http://schemas.openxmlformats.org/presentationml/2006/main">
  <p:tag name="KSO_WM_DIAGRAM_VIRTUALLY_FRAME" val="{&quot;height&quot;:127.87503937007872,&quot;left&quot;:45,&quot;top&quot;:196.5,&quot;width&quot;:648.9}"/>
</p:tagLst>
</file>

<file path=ppt/tags/tag142.xml><?xml version="1.0" encoding="utf-8"?>
<p:tagLst xmlns:p="http://schemas.openxmlformats.org/presentationml/2006/main">
  <p:tag name="KSO_WM_DIAGRAM_VIRTUALLY_FRAME" val="{&quot;height&quot;:127.87503937007872,&quot;left&quot;:45,&quot;top&quot;:196.5,&quot;width&quot;:648.9}"/>
</p:tagLst>
</file>

<file path=ppt/tags/tag143.xml><?xml version="1.0" encoding="utf-8"?>
<p:tagLst xmlns:p="http://schemas.openxmlformats.org/presentationml/2006/main">
  <p:tag name="KSO_WM_DIAGRAM_VIRTUALLY_FRAME" val="{&quot;height&quot;:127.87503937007872,&quot;left&quot;:45,&quot;top&quot;:196.5,&quot;width&quot;:648.9}"/>
</p:tagLst>
</file>

<file path=ppt/tags/tag144.xml><?xml version="1.0" encoding="utf-8"?>
<p:tagLst xmlns:p="http://schemas.openxmlformats.org/presentationml/2006/main">
  <p:tag name="KSO_WM_DIAGRAM_VIRTUALLY_FRAME" val="{&quot;height&quot;:127.87503937007872,&quot;left&quot;:45,&quot;top&quot;:196.5,&quot;width&quot;:648.9}"/>
</p:tagLst>
</file>

<file path=ppt/tags/tag145.xml><?xml version="1.0" encoding="utf-8"?>
<p:tagLst xmlns:p="http://schemas.openxmlformats.org/presentationml/2006/main">
  <p:tag name="KSO_WM_DIAGRAM_VIRTUALLY_FRAME" val="{&quot;height&quot;:127.87503937007872,&quot;left&quot;:45,&quot;top&quot;:196.5,&quot;width&quot;:648.9}"/>
</p:tagLst>
</file>

<file path=ppt/tags/tag146.xml><?xml version="1.0" encoding="utf-8"?>
<p:tagLst xmlns:p="http://schemas.openxmlformats.org/presentationml/2006/main">
  <p:tag name="KSO_WM_DIAGRAM_VIRTUALLY_FRAME" val="{&quot;height&quot;:127.87503937007872,&quot;left&quot;:45,&quot;top&quot;:196.5,&quot;width&quot;:648.9}"/>
</p:tagLst>
</file>

<file path=ppt/tags/tag147.xml><?xml version="1.0" encoding="utf-8"?>
<p:tagLst xmlns:p="http://schemas.openxmlformats.org/presentationml/2006/main">
  <p:tag name="KSO_WM_DIAGRAM_VIRTUALLY_FRAME" val="{&quot;height&quot;:127.87503937007872,&quot;left&quot;:45,&quot;top&quot;:196.5,&quot;width&quot;:648.9}"/>
</p:tagLst>
</file>

<file path=ppt/tags/tag148.xml><?xml version="1.0" encoding="utf-8"?>
<p:tagLst xmlns:p="http://schemas.openxmlformats.org/presentationml/2006/main">
  <p:tag name="KSO_WM_DIAGRAM_VIRTUALLY_FRAME" val="{&quot;height&quot;:127.87503937007872,&quot;left&quot;:45,&quot;top&quot;:196.5,&quot;width&quot;:648.9}"/>
</p:tagLst>
</file>

<file path=ppt/tags/tag149.xml><?xml version="1.0" encoding="utf-8"?>
<p:tagLst xmlns:p="http://schemas.openxmlformats.org/presentationml/2006/main">
  <p:tag name="KSO_WM_DIAGRAM_VIRTUALLY_FRAME" val="{&quot;height&quot;:127.87503937007872,&quot;left&quot;:45,&quot;top&quot;:196.5,&quot;width&quot;:648.9}"/>
</p:tagLst>
</file>

<file path=ppt/tags/tag15.xml><?xml version="1.0" encoding="utf-8"?>
<p:tagLst xmlns:p="http://schemas.openxmlformats.org/presentationml/2006/main">
  <p:tag name="KSO_WM_DIAGRAM_VIRTUALLY_FRAME" val="{&quot;height&quot;:174.75000000000003,&quot;left&quot;:277.5,&quot;top&quot;:109.81251968503936,&quot;width&quot;:440.5}"/>
</p:tagLst>
</file>

<file path=ppt/tags/tag150.xml><?xml version="1.0" encoding="utf-8"?>
<p:tagLst xmlns:p="http://schemas.openxmlformats.org/presentationml/2006/main">
  <p:tag name="KSO_WM_DIAGRAM_VIRTUALLY_FRAME" val="{&quot;height&quot;:127.87503937007872,&quot;left&quot;:45,&quot;top&quot;:196.5,&quot;width&quot;:648.9}"/>
</p:tagLst>
</file>

<file path=ppt/tags/tag151.xml><?xml version="1.0" encoding="utf-8"?>
<p:tagLst xmlns:p="http://schemas.openxmlformats.org/presentationml/2006/main">
  <p:tag name="KSO_WM_DIAGRAM_VIRTUALLY_FRAME" val="{&quot;height&quot;:235.8,&quot;left&quot;:45,&quot;top&quot;:145.5,&quot;width&quot;:630}"/>
</p:tagLst>
</file>

<file path=ppt/tags/tag152.xml><?xml version="1.0" encoding="utf-8"?>
<p:tagLst xmlns:p="http://schemas.openxmlformats.org/presentationml/2006/main">
  <p:tag name="KSO_WM_DIAGRAM_VIRTUALLY_FRAME" val="{&quot;height&quot;:235.8,&quot;left&quot;:45,&quot;top&quot;:145.5,&quot;width&quot;:630}"/>
</p:tagLst>
</file>

<file path=ppt/tags/tag153.xml><?xml version="1.0" encoding="utf-8"?>
<p:tagLst xmlns:p="http://schemas.openxmlformats.org/presentationml/2006/main">
  <p:tag name="KSO_WM_DIAGRAM_VIRTUALLY_FRAME" val="{&quot;height&quot;:235.8,&quot;left&quot;:45,&quot;top&quot;:145.5,&quot;width&quot;:630}"/>
</p:tagLst>
</file>

<file path=ppt/tags/tag154.xml><?xml version="1.0" encoding="utf-8"?>
<p:tagLst xmlns:p="http://schemas.openxmlformats.org/presentationml/2006/main">
  <p:tag name="KSO_WM_DIAGRAM_VIRTUALLY_FRAME" val="{&quot;height&quot;:235.8,&quot;left&quot;:45,&quot;top&quot;:145.5,&quot;width&quot;:630}"/>
</p:tagLst>
</file>

<file path=ppt/tags/tag155.xml><?xml version="1.0" encoding="utf-8"?>
<p:tagLst xmlns:p="http://schemas.openxmlformats.org/presentationml/2006/main">
  <p:tag name="KSO_WM_DIAGRAM_VIRTUALLY_FRAME" val="{&quot;height&quot;:235.8,&quot;left&quot;:45,&quot;top&quot;:145.5,&quot;width&quot;:630}"/>
</p:tagLst>
</file>

<file path=ppt/tags/tag156.xml><?xml version="1.0" encoding="utf-8"?>
<p:tagLst xmlns:p="http://schemas.openxmlformats.org/presentationml/2006/main">
  <p:tag name="KSO_WM_DIAGRAM_VIRTUALLY_FRAME" val="{&quot;height&quot;:235.8,&quot;left&quot;:45,&quot;top&quot;:145.5,&quot;width&quot;:630}"/>
</p:tagLst>
</file>

<file path=ppt/tags/tag157.xml><?xml version="1.0" encoding="utf-8"?>
<p:tagLst xmlns:p="http://schemas.openxmlformats.org/presentationml/2006/main">
  <p:tag name="KSO_WM_DIAGRAM_VIRTUALLY_FRAME" val="{&quot;height&quot;:235.8,&quot;left&quot;:45,&quot;top&quot;:145.5,&quot;width&quot;:630}"/>
</p:tagLst>
</file>

<file path=ppt/tags/tag158.xml><?xml version="1.0" encoding="utf-8"?>
<p:tagLst xmlns:p="http://schemas.openxmlformats.org/presentationml/2006/main">
  <p:tag name="KSO_WM_DIAGRAM_VIRTUALLY_FRAME" val="{&quot;height&quot;:235.8,&quot;left&quot;:45,&quot;top&quot;:145.5,&quot;width&quot;:630}"/>
</p:tagLst>
</file>

<file path=ppt/tags/tag159.xml><?xml version="1.0" encoding="utf-8"?>
<p:tagLst xmlns:p="http://schemas.openxmlformats.org/presentationml/2006/main">
  <p:tag name="KSO_WM_DIAGRAM_VIRTUALLY_FRAME" val="{&quot;height&quot;:235.8,&quot;left&quot;:45,&quot;top&quot;:145.5,&quot;width&quot;:630}"/>
</p:tagLst>
</file>

<file path=ppt/tags/tag16.xml><?xml version="1.0" encoding="utf-8"?>
<p:tagLst xmlns:p="http://schemas.openxmlformats.org/presentationml/2006/main">
  <p:tag name="KSO_WM_DIAGRAM_VIRTUALLY_FRAME" val="{&quot;height&quot;:299.95,&quot;left&quot;:346.8,&quot;top&quot;:64.45,&quot;width&quot;:345.75}"/>
</p:tagLst>
</file>

<file path=ppt/tags/tag160.xml><?xml version="1.0" encoding="utf-8"?>
<p:tagLst xmlns:p="http://schemas.openxmlformats.org/presentationml/2006/main">
  <p:tag name="KSO_WM_DIAGRAM_VIRTUALLY_FRAME" val="{&quot;height&quot;:235.8,&quot;left&quot;:45,&quot;top&quot;:145.5,&quot;width&quot;:630}"/>
</p:tagLst>
</file>

<file path=ppt/tags/tag161.xml><?xml version="1.0" encoding="utf-8"?>
<p:tagLst xmlns:p="http://schemas.openxmlformats.org/presentationml/2006/main">
  <p:tag name="KSO_WM_DIAGRAM_VIRTUALLY_FRAME" val="{&quot;height&quot;:235.8,&quot;left&quot;:45,&quot;top&quot;:145.5,&quot;width&quot;:630}"/>
</p:tagLst>
</file>

<file path=ppt/tags/tag162.xml><?xml version="1.0" encoding="utf-8"?>
<p:tagLst xmlns:p="http://schemas.openxmlformats.org/presentationml/2006/main">
  <p:tag name="KSO_WM_DIAGRAM_VIRTUALLY_FRAME" val="{&quot;height&quot;:235.8,&quot;left&quot;:45,&quot;top&quot;:145.5,&quot;width&quot;:630}"/>
</p:tagLst>
</file>

<file path=ppt/tags/tag163.xml><?xml version="1.0" encoding="utf-8"?>
<p:tagLst xmlns:p="http://schemas.openxmlformats.org/presentationml/2006/main">
  <p:tag name="KSO_WM_DIAGRAM_VIRTUALLY_FRAME" val="{&quot;height&quot;:106.67503937007874,&quot;left&quot;:42,&quot;top&quot;:196.5,&quot;width&quot;:630}"/>
</p:tagLst>
</file>

<file path=ppt/tags/tag164.xml><?xml version="1.0" encoding="utf-8"?>
<p:tagLst xmlns:p="http://schemas.openxmlformats.org/presentationml/2006/main">
  <p:tag name="KSO_WM_DIAGRAM_VIRTUALLY_FRAME" val="{&quot;height&quot;:106.67503937007874,&quot;left&quot;:42,&quot;top&quot;:196.5,&quot;width&quot;:630}"/>
</p:tagLst>
</file>

<file path=ppt/tags/tag165.xml><?xml version="1.0" encoding="utf-8"?>
<p:tagLst xmlns:p="http://schemas.openxmlformats.org/presentationml/2006/main">
  <p:tag name="KSO_WM_DIAGRAM_VIRTUALLY_FRAME" val="{&quot;height&quot;:106.67503937007874,&quot;left&quot;:42,&quot;top&quot;:196.5,&quot;width&quot;:630}"/>
</p:tagLst>
</file>

<file path=ppt/tags/tag166.xml><?xml version="1.0" encoding="utf-8"?>
<p:tagLst xmlns:p="http://schemas.openxmlformats.org/presentationml/2006/main">
  <p:tag name="KSO_WM_DIAGRAM_VIRTUALLY_FRAME" val="{&quot;height&quot;:106.67503937007874,&quot;left&quot;:42,&quot;top&quot;:196.5,&quot;width&quot;:630}"/>
</p:tagLst>
</file>

<file path=ppt/tags/tag167.xml><?xml version="1.0" encoding="utf-8"?>
<p:tagLst xmlns:p="http://schemas.openxmlformats.org/presentationml/2006/main">
  <p:tag name="KSO_WM_DIAGRAM_VIRTUALLY_FRAME" val="{&quot;height&quot;:106.67503937007874,&quot;left&quot;:42,&quot;top&quot;:196.5,&quot;width&quot;:630}"/>
</p:tagLst>
</file>

<file path=ppt/tags/tag168.xml><?xml version="1.0" encoding="utf-8"?>
<p:tagLst xmlns:p="http://schemas.openxmlformats.org/presentationml/2006/main">
  <p:tag name="KSO_WM_DIAGRAM_VIRTUALLY_FRAME" val="{&quot;height&quot;:106.67503937007874,&quot;left&quot;:42,&quot;top&quot;:196.5,&quot;width&quot;:630}"/>
</p:tagLst>
</file>

<file path=ppt/tags/tag169.xml><?xml version="1.0" encoding="utf-8"?>
<p:tagLst xmlns:p="http://schemas.openxmlformats.org/presentationml/2006/main">
  <p:tag name="KSO_WM_DIAGRAM_VIRTUALLY_FRAME" val="{&quot;height&quot;:106.67503937007874,&quot;left&quot;:42,&quot;top&quot;:196.5,&quot;width&quot;:630}"/>
</p:tagLst>
</file>

<file path=ppt/tags/tag17.xml><?xml version="1.0" encoding="utf-8"?>
<p:tagLst xmlns:p="http://schemas.openxmlformats.org/presentationml/2006/main">
  <p:tag name="KSO_WM_DIAGRAM_VIRTUALLY_FRAME" val="{&quot;height&quot;:299.95,&quot;left&quot;:346.8,&quot;top&quot;:64.45,&quot;width&quot;:345.75}"/>
</p:tagLst>
</file>

<file path=ppt/tags/tag170.xml><?xml version="1.0" encoding="utf-8"?>
<p:tagLst xmlns:p="http://schemas.openxmlformats.org/presentationml/2006/main">
  <p:tag name="KSO_WM_DIAGRAM_VIRTUALLY_FRAME" val="{&quot;height&quot;:106.67503937007874,&quot;left&quot;:42,&quot;top&quot;:196.5,&quot;width&quot;:630}"/>
</p:tagLst>
</file>

<file path=ppt/tags/tag171.xml><?xml version="1.0" encoding="utf-8"?>
<p:tagLst xmlns:p="http://schemas.openxmlformats.org/presentationml/2006/main">
  <p:tag name="KSO_WM_DIAGRAM_VIRTUALLY_FRAME" val="{&quot;height&quot;:106.67503937007874,&quot;left&quot;:42,&quot;top&quot;:196.5,&quot;width&quot;:630}"/>
</p:tagLst>
</file>

<file path=ppt/tags/tag172.xml><?xml version="1.0" encoding="utf-8"?>
<p:tagLst xmlns:p="http://schemas.openxmlformats.org/presentationml/2006/main">
  <p:tag name="KSO_WM_DIAGRAM_VIRTUALLY_FRAME" val="{&quot;height&quot;:106.67503937007874,&quot;left&quot;:42,&quot;top&quot;:196.5,&quot;width&quot;:630}"/>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commondata" val="eyJoZGlkIjoiNjhmMGQxNzkxMmRlMTAzY2JkMTU1NWE3Yjg5MTY5OWYifQ=="/>
</p:tagLst>
</file>

<file path=ppt/tags/tag18.xml><?xml version="1.0" encoding="utf-8"?>
<p:tagLst xmlns:p="http://schemas.openxmlformats.org/presentationml/2006/main">
  <p:tag name="KSO_WM_DIAGRAM_VIRTUALLY_FRAME" val="{&quot;height&quot;:299.95,&quot;left&quot;:346.8,&quot;top&quot;:64.45,&quot;width&quot;:345.75}"/>
</p:tagLst>
</file>

<file path=ppt/tags/tag19.xml><?xml version="1.0" encoding="utf-8"?>
<p:tagLst xmlns:p="http://schemas.openxmlformats.org/presentationml/2006/main">
  <p:tag name="KSO_WM_DIAGRAM_VIRTUALLY_FRAME" val="{&quot;height&quot;:299.95,&quot;left&quot;:346.8,&quot;top&quot;:64.45,&quot;width&quot;:345.75}"/>
</p:tagLst>
</file>

<file path=ppt/tags/tag2.xml><?xml version="1.0" encoding="utf-8"?>
<p:tagLst xmlns:p="http://schemas.openxmlformats.org/presentationml/2006/main">
  <p:tag name="KSO_WM_DIAGRAM_VIRTUALLY_FRAME" val="{&quot;height&quot;:174.75000000000003,&quot;left&quot;:277.5,&quot;top&quot;:109.81251968503936,&quot;width&quot;:440.5}"/>
</p:tagLst>
</file>

<file path=ppt/tags/tag20.xml><?xml version="1.0" encoding="utf-8"?>
<p:tagLst xmlns:p="http://schemas.openxmlformats.org/presentationml/2006/main">
  <p:tag name="KSO_WM_DIAGRAM_VIRTUALLY_FRAME" val="{&quot;height&quot;:299.95,&quot;left&quot;:346.8,&quot;top&quot;:64.45,&quot;width&quot;:345.75}"/>
</p:tagLst>
</file>

<file path=ppt/tags/tag21.xml><?xml version="1.0" encoding="utf-8"?>
<p:tagLst xmlns:p="http://schemas.openxmlformats.org/presentationml/2006/main">
  <p:tag name="KSO_WM_DIAGRAM_VIRTUALLY_FRAME" val="{&quot;height&quot;:299.95,&quot;left&quot;:346.8,&quot;top&quot;:64.45,&quot;width&quot;:345.75}"/>
</p:tagLst>
</file>

<file path=ppt/tags/tag22.xml><?xml version="1.0" encoding="utf-8"?>
<p:tagLst xmlns:p="http://schemas.openxmlformats.org/presentationml/2006/main">
  <p:tag name="KSO_WM_DIAGRAM_VIRTUALLY_FRAME" val="{&quot;height&quot;:299.95,&quot;left&quot;:346.8,&quot;top&quot;:64.45,&quot;width&quot;:345.75}"/>
</p:tagLst>
</file>

<file path=ppt/tags/tag23.xml><?xml version="1.0" encoding="utf-8"?>
<p:tagLst xmlns:p="http://schemas.openxmlformats.org/presentationml/2006/main">
  <p:tag name="KSO_WM_DIAGRAM_VIRTUALLY_FRAME" val="{&quot;height&quot;:299.95,&quot;left&quot;:346.8,&quot;top&quot;:64.45,&quot;width&quot;:345.75}"/>
</p:tagLst>
</file>

<file path=ppt/tags/tag24.xml><?xml version="1.0" encoding="utf-8"?>
<p:tagLst xmlns:p="http://schemas.openxmlformats.org/presentationml/2006/main">
  <p:tag name="KSO_WM_DIAGRAM_VIRTUALLY_FRAME" val="{&quot;height&quot;:299.95,&quot;left&quot;:346.8,&quot;top&quot;:64.45,&quot;width&quot;:345.75}"/>
</p:tagLst>
</file>

<file path=ppt/tags/tag25.xml><?xml version="1.0" encoding="utf-8"?>
<p:tagLst xmlns:p="http://schemas.openxmlformats.org/presentationml/2006/main">
  <p:tag name="KSO_WM_DIAGRAM_VIRTUALLY_FRAME" val="{&quot;height&quot;:212.35,&quot;left&quot;:348.75,&quot;top&quot;:146.9,&quot;width&quot;:371.3}"/>
</p:tagLst>
</file>

<file path=ppt/tags/tag26.xml><?xml version="1.0" encoding="utf-8"?>
<p:tagLst xmlns:p="http://schemas.openxmlformats.org/presentationml/2006/main">
  <p:tag name="KSO_WM_DIAGRAM_VIRTUALLY_FRAME" val="{&quot;height&quot;:212.35,&quot;left&quot;:348.75,&quot;top&quot;:146.9,&quot;width&quot;:371.3}"/>
</p:tagLst>
</file>

<file path=ppt/tags/tag27.xml><?xml version="1.0" encoding="utf-8"?>
<p:tagLst xmlns:p="http://schemas.openxmlformats.org/presentationml/2006/main">
  <p:tag name="KSO_WM_DIAGRAM_VIRTUALLY_FRAME" val="{&quot;height&quot;:212.35,&quot;left&quot;:348.75,&quot;top&quot;:146.9,&quot;width&quot;:371.3}"/>
</p:tagLst>
</file>

<file path=ppt/tags/tag28.xml><?xml version="1.0" encoding="utf-8"?>
<p:tagLst xmlns:p="http://schemas.openxmlformats.org/presentationml/2006/main">
  <p:tag name="KSO_WM_DIAGRAM_VIRTUALLY_FRAME" val="{&quot;height&quot;:212.35,&quot;left&quot;:348.75,&quot;top&quot;:146.9,&quot;width&quot;:371.3}"/>
</p:tagLst>
</file>

<file path=ppt/tags/tag29.xml><?xml version="1.0" encoding="utf-8"?>
<p:tagLst xmlns:p="http://schemas.openxmlformats.org/presentationml/2006/main">
  <p:tag name="KSO_WM_DIAGRAM_VIRTUALLY_FRAME" val="{&quot;height&quot;:212.35,&quot;left&quot;:348.75,&quot;top&quot;:146.9,&quot;width&quot;:371.3}"/>
</p:tagLst>
</file>

<file path=ppt/tags/tag3.xml><?xml version="1.0" encoding="utf-8"?>
<p:tagLst xmlns:p="http://schemas.openxmlformats.org/presentationml/2006/main">
  <p:tag name="KSO_WM_DIAGRAM_VIRTUALLY_FRAME" val="{&quot;height&quot;:174.75000000000003,&quot;left&quot;:277.5,&quot;top&quot;:109.81251968503936,&quot;width&quot;:440.5}"/>
</p:tagLst>
</file>

<file path=ppt/tags/tag30.xml><?xml version="1.0" encoding="utf-8"?>
<p:tagLst xmlns:p="http://schemas.openxmlformats.org/presentationml/2006/main">
  <p:tag name="KSO_WM_DIAGRAM_VIRTUALLY_FRAME" val="{&quot;height&quot;:212.35,&quot;left&quot;:348.75,&quot;top&quot;:146.9,&quot;width&quot;:371.3}"/>
</p:tagLst>
</file>

<file path=ppt/tags/tag31.xml><?xml version="1.0" encoding="utf-8"?>
<p:tagLst xmlns:p="http://schemas.openxmlformats.org/presentationml/2006/main">
  <p:tag name="KSO_WM_DIAGRAM_VIRTUALLY_FRAME" val="{&quot;height&quot;:212.35,&quot;left&quot;:348.75,&quot;top&quot;:146.9,&quot;width&quot;:371.3}"/>
</p:tagLst>
</file>

<file path=ppt/tags/tag32.xml><?xml version="1.0" encoding="utf-8"?>
<p:tagLst xmlns:p="http://schemas.openxmlformats.org/presentationml/2006/main">
  <p:tag name="KSO_WM_DIAGRAM_VIRTUALLY_FRAME" val="{&quot;height&quot;:212.35,&quot;left&quot;:348.75,&quot;top&quot;:146.9,&quot;width&quot;:371.3}"/>
</p:tagLst>
</file>

<file path=ppt/tags/tag33.xml><?xml version="1.0" encoding="utf-8"?>
<p:tagLst xmlns:p="http://schemas.openxmlformats.org/presentationml/2006/main">
  <p:tag name="KSO_WM_DIAGRAM_VIRTUALLY_FRAME" val="{&quot;height&quot;:212.35,&quot;left&quot;:348.75,&quot;top&quot;:146.9,&quot;width&quot;:371.3}"/>
</p:tagLst>
</file>

<file path=ppt/tags/tag34.xml><?xml version="1.0" encoding="utf-8"?>
<p:tagLst xmlns:p="http://schemas.openxmlformats.org/presentationml/2006/main">
  <p:tag name="KSO_WM_DIAGRAM_VIRTUALLY_FRAME" val="{&quot;height&quot;:212.35,&quot;left&quot;:348.75,&quot;top&quot;:146.9,&quot;width&quot;:371.3}"/>
</p:tagLst>
</file>

<file path=ppt/tags/tag35.xml><?xml version="1.0" encoding="utf-8"?>
<p:tagLst xmlns:p="http://schemas.openxmlformats.org/presentationml/2006/main">
  <p:tag name="KSO_WM_DIAGRAM_VIRTUALLY_FRAME" val="{&quot;height&quot;:212.35,&quot;left&quot;:348.75,&quot;top&quot;:146.9,&quot;width&quot;:371.3}"/>
</p:tagLst>
</file>

<file path=ppt/tags/tag36.xml><?xml version="1.0" encoding="utf-8"?>
<p:tagLst xmlns:p="http://schemas.openxmlformats.org/presentationml/2006/main">
  <p:tag name="KSO_WM_DIAGRAM_VIRTUALLY_FRAME" val="{&quot;height&quot;:212.35,&quot;left&quot;:348.75,&quot;top&quot;:146.9,&quot;width&quot;:371.3}"/>
</p:tagLst>
</file>

<file path=ppt/tags/tag37.xml><?xml version="1.0" encoding="utf-8"?>
<p:tagLst xmlns:p="http://schemas.openxmlformats.org/presentationml/2006/main">
  <p:tag name="KSO_WM_DIAGRAM_VIRTUALLY_FRAME" val="{&quot;height&quot;:88.35,&quot;left&quot;:45,&quot;top&quot;:294.15,&quot;width&quot;:630}"/>
</p:tagLst>
</file>

<file path=ppt/tags/tag38.xml><?xml version="1.0" encoding="utf-8"?>
<p:tagLst xmlns:p="http://schemas.openxmlformats.org/presentationml/2006/main">
  <p:tag name="KSO_WM_DIAGRAM_VIRTUALLY_FRAME" val="{&quot;height&quot;:88.35,&quot;left&quot;:45,&quot;top&quot;:294.15,&quot;width&quot;:630}"/>
</p:tagLst>
</file>

<file path=ppt/tags/tag39.xml><?xml version="1.0" encoding="utf-8"?>
<p:tagLst xmlns:p="http://schemas.openxmlformats.org/presentationml/2006/main">
  <p:tag name="KSO_WM_DIAGRAM_VIRTUALLY_FRAME" val="{&quot;height&quot;:88.35,&quot;left&quot;:45,&quot;top&quot;:294.15,&quot;width&quot;:630}"/>
</p:tagLst>
</file>

<file path=ppt/tags/tag4.xml><?xml version="1.0" encoding="utf-8"?>
<p:tagLst xmlns:p="http://schemas.openxmlformats.org/presentationml/2006/main">
  <p:tag name="KSO_WM_DIAGRAM_VIRTUALLY_FRAME" val="{&quot;height&quot;:174.75000000000003,&quot;left&quot;:277.5,&quot;top&quot;:109.81251968503936,&quot;width&quot;:440.5}"/>
</p:tagLst>
</file>

<file path=ppt/tags/tag40.xml><?xml version="1.0" encoding="utf-8"?>
<p:tagLst xmlns:p="http://schemas.openxmlformats.org/presentationml/2006/main">
  <p:tag name="KSO_WM_DIAGRAM_VIRTUALLY_FRAME" val="{&quot;height&quot;:88.35,&quot;left&quot;:45,&quot;top&quot;:294.15,&quot;width&quot;:630}"/>
</p:tagLst>
</file>

<file path=ppt/tags/tag41.xml><?xml version="1.0" encoding="utf-8"?>
<p:tagLst xmlns:p="http://schemas.openxmlformats.org/presentationml/2006/main">
  <p:tag name="KSO_WM_DIAGRAM_VIRTUALLY_FRAME" val="{&quot;height&quot;:88.35,&quot;left&quot;:45,&quot;top&quot;:294.15,&quot;width&quot;:630}"/>
</p:tagLst>
</file>

<file path=ppt/tags/tag42.xml><?xml version="1.0" encoding="utf-8"?>
<p:tagLst xmlns:p="http://schemas.openxmlformats.org/presentationml/2006/main">
  <p:tag name="KSO_WM_DIAGRAM_VIRTUALLY_FRAME" val="{&quot;height&quot;:88.35,&quot;left&quot;:45,&quot;top&quot;:294.15,&quot;width&quot;:630}"/>
</p:tagLst>
</file>

<file path=ppt/tags/tag43.xml><?xml version="1.0" encoding="utf-8"?>
<p:tagLst xmlns:p="http://schemas.openxmlformats.org/presentationml/2006/main">
  <p:tag name="KSO_WM_DIAGRAM_VIRTUALLY_FRAME" val="{&quot;height&quot;:88.35,&quot;left&quot;:45,&quot;top&quot;:294.15,&quot;width&quot;:630}"/>
</p:tagLst>
</file>

<file path=ppt/tags/tag44.xml><?xml version="1.0" encoding="utf-8"?>
<p:tagLst xmlns:p="http://schemas.openxmlformats.org/presentationml/2006/main">
  <p:tag name="KSO_WM_DIAGRAM_VIRTUALLY_FRAME" val="{&quot;height&quot;:88.35,&quot;left&quot;:45,&quot;top&quot;:294.15,&quot;width&quot;:630}"/>
</p:tagLst>
</file>

<file path=ppt/tags/tag45.xml><?xml version="1.0" encoding="utf-8"?>
<p:tagLst xmlns:p="http://schemas.openxmlformats.org/presentationml/2006/main">
  <p:tag name="KSO_WM_DIAGRAM_VIRTUALLY_FRAME" val="{&quot;height&quot;:187.5,&quot;left&quot;:349.45,&quot;top&quot;:157.5,&quot;width&quot;:326.25}"/>
</p:tagLst>
</file>

<file path=ppt/tags/tag46.xml><?xml version="1.0" encoding="utf-8"?>
<p:tagLst xmlns:p="http://schemas.openxmlformats.org/presentationml/2006/main">
  <p:tag name="KSO_WM_DIAGRAM_VIRTUALLY_FRAME" val="{&quot;height&quot;:187.5,&quot;left&quot;:349.45,&quot;top&quot;:157.5,&quot;width&quot;:326.25}"/>
</p:tagLst>
</file>

<file path=ppt/tags/tag47.xml><?xml version="1.0" encoding="utf-8"?>
<p:tagLst xmlns:p="http://schemas.openxmlformats.org/presentationml/2006/main">
  <p:tag name="KSO_WM_DIAGRAM_VIRTUALLY_FRAME" val="{&quot;height&quot;:187.5,&quot;left&quot;:349.45,&quot;top&quot;:157.5,&quot;width&quot;:326.25}"/>
</p:tagLst>
</file>

<file path=ppt/tags/tag48.xml><?xml version="1.0" encoding="utf-8"?>
<p:tagLst xmlns:p="http://schemas.openxmlformats.org/presentationml/2006/main">
  <p:tag name="KSO_WM_DIAGRAM_VIRTUALLY_FRAME" val="{&quot;height&quot;:187.5,&quot;left&quot;:349.45,&quot;top&quot;:157.5,&quot;width&quot;:326.25}"/>
</p:tagLst>
</file>

<file path=ppt/tags/tag49.xml><?xml version="1.0" encoding="utf-8"?>
<p:tagLst xmlns:p="http://schemas.openxmlformats.org/presentationml/2006/main">
  <p:tag name="KSO_WM_DIAGRAM_VIRTUALLY_FRAME" val="{&quot;height&quot;:187.5,&quot;left&quot;:349.45,&quot;top&quot;:157.5,&quot;width&quot;:326.25}"/>
</p:tagLst>
</file>

<file path=ppt/tags/tag5.xml><?xml version="1.0" encoding="utf-8"?>
<p:tagLst xmlns:p="http://schemas.openxmlformats.org/presentationml/2006/main">
  <p:tag name="KSO_WM_DIAGRAM_VIRTUALLY_FRAME" val="{&quot;height&quot;:174.75000000000003,&quot;left&quot;:277.5,&quot;top&quot;:109.81251968503936,&quot;width&quot;:440.5}"/>
</p:tagLst>
</file>

<file path=ppt/tags/tag50.xml><?xml version="1.0" encoding="utf-8"?>
<p:tagLst xmlns:p="http://schemas.openxmlformats.org/presentationml/2006/main">
  <p:tag name="KSO_WM_DIAGRAM_VIRTUALLY_FRAME" val="{&quot;height&quot;:187.5,&quot;left&quot;:349.45,&quot;top&quot;:157.5,&quot;width&quot;:326.25}"/>
</p:tagLst>
</file>

<file path=ppt/tags/tag51.xml><?xml version="1.0" encoding="utf-8"?>
<p:tagLst xmlns:p="http://schemas.openxmlformats.org/presentationml/2006/main">
  <p:tag name="KSO_WM_DIAGRAM_VIRTUALLY_FRAME" val="{&quot;height&quot;:90.75,&quot;left&quot;:466.75,&quot;top&quot;:262.15,&quot;width&quot;:225.55}"/>
</p:tagLst>
</file>

<file path=ppt/tags/tag52.xml><?xml version="1.0" encoding="utf-8"?>
<p:tagLst xmlns:p="http://schemas.openxmlformats.org/presentationml/2006/main">
  <p:tag name="KSO_WM_DIAGRAM_VIRTUALLY_FRAME" val="{&quot;height&quot;:90.75,&quot;left&quot;:466.75,&quot;top&quot;:262.15,&quot;width&quot;:225.55}"/>
</p:tagLst>
</file>

<file path=ppt/tags/tag53.xml><?xml version="1.0" encoding="utf-8"?>
<p:tagLst xmlns:p="http://schemas.openxmlformats.org/presentationml/2006/main">
  <p:tag name="KSO_WM_DIAGRAM_VIRTUALLY_FRAME" val="{&quot;height&quot;:143.15,&quot;left&quot;:21.7,&quot;top&quot;:219.85,&quot;width&quot;:645.95}"/>
</p:tagLst>
</file>

<file path=ppt/tags/tag54.xml><?xml version="1.0" encoding="utf-8"?>
<p:tagLst xmlns:p="http://schemas.openxmlformats.org/presentationml/2006/main">
  <p:tag name="KSO_WM_DIAGRAM_VIRTUALLY_FRAME" val="{&quot;height&quot;:143.15,&quot;left&quot;:21.7,&quot;top&quot;:219.85,&quot;width&quot;:645.95}"/>
</p:tagLst>
</file>

<file path=ppt/tags/tag55.xml><?xml version="1.0" encoding="utf-8"?>
<p:tagLst xmlns:p="http://schemas.openxmlformats.org/presentationml/2006/main">
  <p:tag name="KSO_WM_DIAGRAM_VIRTUALLY_FRAME" val="{&quot;height&quot;:143.15,&quot;left&quot;:21.7,&quot;top&quot;:219.85,&quot;width&quot;:645.95}"/>
</p:tagLst>
</file>

<file path=ppt/tags/tag56.xml><?xml version="1.0" encoding="utf-8"?>
<p:tagLst xmlns:p="http://schemas.openxmlformats.org/presentationml/2006/main">
  <p:tag name="KSO_WM_DIAGRAM_VIRTUALLY_FRAME" val="{&quot;height&quot;:143.15,&quot;left&quot;:21.7,&quot;top&quot;:219.85,&quot;width&quot;:645.95}"/>
</p:tagLst>
</file>

<file path=ppt/tags/tag57.xml><?xml version="1.0" encoding="utf-8"?>
<p:tagLst xmlns:p="http://schemas.openxmlformats.org/presentationml/2006/main">
  <p:tag name="KSO_WM_DIAGRAM_VIRTUALLY_FRAME" val="{&quot;height&quot;:143.15,&quot;left&quot;:21.7,&quot;top&quot;:219.85,&quot;width&quot;:645.95}"/>
</p:tagLst>
</file>

<file path=ppt/tags/tag58.xml><?xml version="1.0" encoding="utf-8"?>
<p:tagLst xmlns:p="http://schemas.openxmlformats.org/presentationml/2006/main">
  <p:tag name="KSO_WM_DIAGRAM_VIRTUALLY_FRAME" val="{&quot;height&quot;:143.15,&quot;left&quot;:21.7,&quot;top&quot;:219.85,&quot;width&quot;:645.95}"/>
</p:tagLst>
</file>

<file path=ppt/tags/tag59.xml><?xml version="1.0" encoding="utf-8"?>
<p:tagLst xmlns:p="http://schemas.openxmlformats.org/presentationml/2006/main">
  <p:tag name="KSO_WM_DIAGRAM_VIRTUALLY_FRAME" val="{&quot;height&quot;:132,&quot;left&quot;:211.8,&quot;top&quot;:208.9,&quot;width&quot;:478.9}"/>
</p:tagLst>
</file>

<file path=ppt/tags/tag6.xml><?xml version="1.0" encoding="utf-8"?>
<p:tagLst xmlns:p="http://schemas.openxmlformats.org/presentationml/2006/main">
  <p:tag name="KSO_WM_DIAGRAM_VIRTUALLY_FRAME" val="{&quot;height&quot;:174.75000000000003,&quot;left&quot;:277.5,&quot;top&quot;:109.81251968503936,&quot;width&quot;:440.5}"/>
</p:tagLst>
</file>

<file path=ppt/tags/tag60.xml><?xml version="1.0" encoding="utf-8"?>
<p:tagLst xmlns:p="http://schemas.openxmlformats.org/presentationml/2006/main">
  <p:tag name="KSO_WM_DIAGRAM_VIRTUALLY_FRAME" val="{&quot;height&quot;:132,&quot;left&quot;:211.8,&quot;top&quot;:208.9,&quot;width&quot;:478.9}"/>
</p:tagLst>
</file>

<file path=ppt/tags/tag61.xml><?xml version="1.0" encoding="utf-8"?>
<p:tagLst xmlns:p="http://schemas.openxmlformats.org/presentationml/2006/main">
  <p:tag name="KSO_WM_DIAGRAM_VIRTUALLY_FRAME" val="{&quot;height&quot;:132,&quot;left&quot;:211.8,&quot;top&quot;:208.9,&quot;width&quot;:478.9}"/>
</p:tagLst>
</file>

<file path=ppt/tags/tag62.xml><?xml version="1.0" encoding="utf-8"?>
<p:tagLst xmlns:p="http://schemas.openxmlformats.org/presentationml/2006/main">
  <p:tag name="KSO_WM_DIAGRAM_VIRTUALLY_FRAME" val="{&quot;height&quot;:132,&quot;left&quot;:211.8,&quot;top&quot;:208.9,&quot;width&quot;:478.9}"/>
</p:tagLst>
</file>

<file path=ppt/tags/tag63.xml><?xml version="1.0" encoding="utf-8"?>
<p:tagLst xmlns:p="http://schemas.openxmlformats.org/presentationml/2006/main">
  <p:tag name="KSO_WM_DIAGRAM_VIRTUALLY_FRAME" val="{&quot;height&quot;:132,&quot;left&quot;:211.8,&quot;top&quot;:208.9,&quot;width&quot;:478.9}"/>
</p:tagLst>
</file>

<file path=ppt/tags/tag64.xml><?xml version="1.0" encoding="utf-8"?>
<p:tagLst xmlns:p="http://schemas.openxmlformats.org/presentationml/2006/main">
  <p:tag name="KSO_WM_DIAGRAM_VIRTUALLY_FRAME" val="{&quot;height&quot;:132,&quot;left&quot;:211.8,&quot;top&quot;:208.9,&quot;width&quot;:478.9}"/>
</p:tagLst>
</file>

<file path=ppt/tags/tag65.xml><?xml version="1.0" encoding="utf-8"?>
<p:tagLst xmlns:p="http://schemas.openxmlformats.org/presentationml/2006/main">
  <p:tag name="KSO_WM_DIAGRAM_VIRTUALLY_FRAME" val="{&quot;height&quot;:132,&quot;left&quot;:211.8,&quot;top&quot;:208.9,&quot;width&quot;:478.9}"/>
</p:tagLst>
</file>

<file path=ppt/tags/tag66.xml><?xml version="1.0" encoding="utf-8"?>
<p:tagLst xmlns:p="http://schemas.openxmlformats.org/presentationml/2006/main">
  <p:tag name="KSO_WM_DIAGRAM_VIRTUALLY_FRAME" val="{&quot;height&quot;:132,&quot;left&quot;:211.8,&quot;top&quot;:208.9,&quot;width&quot;:478.9}"/>
</p:tagLst>
</file>

<file path=ppt/tags/tag67.xml><?xml version="1.0" encoding="utf-8"?>
<p:tagLst xmlns:p="http://schemas.openxmlformats.org/presentationml/2006/main">
  <p:tag name="KSO_WM_DIAGRAM_VIRTUALLY_FRAME" val="{&quot;height&quot;:132,&quot;left&quot;:211.8,&quot;top&quot;:208.9,&quot;width&quot;:478.9}"/>
</p:tagLst>
</file>

<file path=ppt/tags/tag68.xml><?xml version="1.0" encoding="utf-8"?>
<p:tagLst xmlns:p="http://schemas.openxmlformats.org/presentationml/2006/main">
  <p:tag name="KSO_WM_DIAGRAM_VIRTUALLY_FRAME" val="{&quot;height&quot;:78.37503937007872,&quot;left&quot;:45,&quot;top&quot;:196.5,&quot;width&quot;:630}"/>
</p:tagLst>
</file>

<file path=ppt/tags/tag69.xml><?xml version="1.0" encoding="utf-8"?>
<p:tagLst xmlns:p="http://schemas.openxmlformats.org/presentationml/2006/main">
  <p:tag name="KSO_WM_DIAGRAM_VIRTUALLY_FRAME" val="{&quot;height&quot;:78.37503937007872,&quot;left&quot;:45,&quot;top&quot;:196.5,&quot;width&quot;:630}"/>
</p:tagLst>
</file>

<file path=ppt/tags/tag7.xml><?xml version="1.0" encoding="utf-8"?>
<p:tagLst xmlns:p="http://schemas.openxmlformats.org/presentationml/2006/main">
  <p:tag name="KSO_WM_DIAGRAM_VIRTUALLY_FRAME" val="{&quot;height&quot;:174.75000000000003,&quot;left&quot;:277.5,&quot;top&quot;:109.81251968503936,&quot;width&quot;:440.5}"/>
</p:tagLst>
</file>

<file path=ppt/tags/tag70.xml><?xml version="1.0" encoding="utf-8"?>
<p:tagLst xmlns:p="http://schemas.openxmlformats.org/presentationml/2006/main">
  <p:tag name="KSO_WM_DIAGRAM_VIRTUALLY_FRAME" val="{&quot;height&quot;:78.37503937007872,&quot;left&quot;:45,&quot;top&quot;:196.5,&quot;width&quot;:630}"/>
</p:tagLst>
</file>

<file path=ppt/tags/tag71.xml><?xml version="1.0" encoding="utf-8"?>
<p:tagLst xmlns:p="http://schemas.openxmlformats.org/presentationml/2006/main">
  <p:tag name="KSO_WM_DIAGRAM_VIRTUALLY_FRAME" val="{&quot;height&quot;:78.37503937007872,&quot;left&quot;:45,&quot;top&quot;:196.5,&quot;width&quot;:630}"/>
</p:tagLst>
</file>

<file path=ppt/tags/tag72.xml><?xml version="1.0" encoding="utf-8"?>
<p:tagLst xmlns:p="http://schemas.openxmlformats.org/presentationml/2006/main">
  <p:tag name="KSO_WM_DIAGRAM_VIRTUALLY_FRAME" val="{&quot;height&quot;:78.37503937007872,&quot;left&quot;:45,&quot;top&quot;:196.5,&quot;width&quot;:630}"/>
</p:tagLst>
</file>

<file path=ppt/tags/tag73.xml><?xml version="1.0" encoding="utf-8"?>
<p:tagLst xmlns:p="http://schemas.openxmlformats.org/presentationml/2006/main">
  <p:tag name="KSO_WM_DIAGRAM_VIRTUALLY_FRAME" val="{&quot;height&quot;:78.37503937007872,&quot;left&quot;:45,&quot;top&quot;:196.5,&quot;width&quot;:630}"/>
</p:tagLst>
</file>

<file path=ppt/tags/tag74.xml><?xml version="1.0" encoding="utf-8"?>
<p:tagLst xmlns:p="http://schemas.openxmlformats.org/presentationml/2006/main">
  <p:tag name="KSO_WM_DIAGRAM_VIRTUALLY_FRAME" val="{&quot;height&quot;:78.37503937007872,&quot;left&quot;:45,&quot;top&quot;:196.5,&quot;width&quot;:630}"/>
</p:tagLst>
</file>

<file path=ppt/tags/tag75.xml><?xml version="1.0" encoding="utf-8"?>
<p:tagLst xmlns:p="http://schemas.openxmlformats.org/presentationml/2006/main">
  <p:tag name="KSO_WM_DIAGRAM_VIRTUALLY_FRAME" val="{&quot;height&quot;:78.37503937007872,&quot;left&quot;:45,&quot;top&quot;:196.5,&quot;width&quot;:630}"/>
</p:tagLst>
</file>

<file path=ppt/tags/tag76.xml><?xml version="1.0" encoding="utf-8"?>
<p:tagLst xmlns:p="http://schemas.openxmlformats.org/presentationml/2006/main">
  <p:tag name="KSO_WM_DIAGRAM_VIRTUALLY_FRAME" val="{&quot;height&quot;:78.37503937007872,&quot;left&quot;:45,&quot;top&quot;:196.5,&quot;width&quot;:630}"/>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575_1*i*1"/>
  <p:tag name="KSO_WM_TEMPLATE_CATEGORY" val="diagram"/>
  <p:tag name="KSO_WM_TEMPLATE_INDEX" val="20207575"/>
  <p:tag name="KSO_WM_UNIT_LAYERLEVEL" val="1"/>
  <p:tag name="KSO_WM_TAG_VERSION" val="1.0"/>
  <p:tag name="KSO_WM_BEAUTIFY_FLAG" val="#wm#"/>
  <p:tag name="KSO_WM_UNIT_BLOCK" val="0"/>
  <p:tag name="KSO_WM_UNIT_SM_LIMIT_TYPE" val="2"/>
  <p:tag name="KSO_WM_UNIT_DEC_AREA_ID" val="7090df619eb24a29be860caa3f1e17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d7460cafe44fab1839bd1a"/>
  <p:tag name="KSO_WM_CHIP_XID" val="5ed212f9daf2e53b70be3eb1"/>
  <p:tag name="KSO_WM_TEMPLATE_ASSEMBLE_XID" val="60656e6e4054ed1e2fb7f894"/>
  <p:tag name="KSO_WM_TEMPLATE_ASSEMBLE_GROUPID" val="60656e6e4054ed1e2fb7f894"/>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575_1*i*2"/>
  <p:tag name="KSO_WM_TEMPLATE_CATEGORY" val="diagram"/>
  <p:tag name="KSO_WM_TEMPLATE_INDEX" val="20207575"/>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UNIT_DEC_AREA_ID" val="008b2d3867524338a4cb096811b1bae7"/>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5"/>
  <p:tag name="KSO_WM_TEMPLATE_ASSEMBLE_XID" val="60656e6e4054ed1e2fb7f894"/>
  <p:tag name="KSO_WM_TEMPLATE_ASSEMBLE_GROUPID" val="60656e6e4054ed1e2fb7f894"/>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7575_1*i*3"/>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1633926b034d47d5b76db74a46673418"/>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8.xml><?xml version="1.0" encoding="utf-8"?>
<p:tagLst xmlns:p="http://schemas.openxmlformats.org/presentationml/2006/main">
  <p:tag name="KSO_WM_DIAGRAM_VIRTUALLY_FRAME" val="{&quot;height&quot;:174.75000000000003,&quot;left&quot;:277.5,&quot;top&quot;:109.81251968503936,&quot;width&quot;:440.5}"/>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7575_1*i*4"/>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4cde5c3a353543559ccf52c032d187af"/>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7575_1*i*5"/>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e1ac2e52681843d0836ae71a8348414c"/>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7575_1*i*6"/>
  <p:tag name="KSO_WM_TEMPLATE_CATEGORY" val="diagram"/>
  <p:tag name="KSO_WM_TEMPLATE_INDEX" val="20207575"/>
  <p:tag name="KSO_WM_UNIT_LAYERLEVEL" val="1"/>
  <p:tag name="KSO_WM_TAG_VERSION" val="1.0"/>
  <p:tag name="KSO_WM_BEAUTIFY_FLAG" val="#wm#"/>
  <p:tag name="KSO_WM_UNIT_BLOCK" val="0"/>
  <p:tag name="KSO_WM_UNIT_SM_LIMIT_TYPE" val="2"/>
  <p:tag name="KSO_WM_UNIT_DEC_AREA_ID" val="846c5bceac97498ea01ab27e1af65450"/>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d7460cafe44fab1839bd1a"/>
  <p:tag name="KSO_WM_CHIP_XID" val="5ed212f9daf2e53b70be3eb1"/>
  <p:tag name="KSO_WM_TEMPLATE_ASSEMBLE_XID" val="60656e6e4054ed1e2fb7f894"/>
  <p:tag name="KSO_WM_TEMPLATE_ASSEMBLE_GROUPID" val="60656e6e4054ed1e2fb7f894"/>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7575_1*i*7"/>
  <p:tag name="KSO_WM_TEMPLATE_CATEGORY" val="diagram"/>
  <p:tag name="KSO_WM_TEMPLATE_INDEX" val="20207575"/>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UNIT_DEC_AREA_ID" val="df2cb7a8eab04bd7a138f79bef914df6"/>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5"/>
  <p:tag name="KSO_WM_TEMPLATE_ASSEMBLE_XID" val="60656e6e4054ed1e2fb7f894"/>
  <p:tag name="KSO_WM_TEMPLATE_ASSEMBLE_GROUPID" val="60656e6e4054ed1e2fb7f894"/>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7575_1*i*8"/>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44db627f571c4a2a8e2c26a4a2d3f54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7575_1*i*9"/>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c7950b2ebee3495a999fea4c70b2eede"/>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7575_1*i*10"/>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eb3a3e7619f44262a58f8c4694f34e8d"/>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19416_4*l_h_i*1_1_3"/>
  <p:tag name="KSO_WM_TEMPLATE_CATEGORY" val="diagram"/>
  <p:tag name="KSO_WM_TEMPLATE_INDEX" val="20219416"/>
  <p:tag name="KSO_WM_UNIT_LAYERLEVEL" val="1_1_1"/>
  <p:tag name="KSO_WM_TAG_VERSION" val="1.0"/>
  <p:tag name="KSO_WM_BEAUTIFY_FLAG" val="#wm#"/>
  <p:tag name="KSO_WM_CHIP_GROUPID" val="60bed14f191caac4ef202434"/>
  <p:tag name="KSO_WM_CHIP_XID" val="60bed14f191caac4ef202435"/>
  <p:tag name="KSO_WM_ASSEMBLE_CHIP_INDEX" val="a46ed6bf33aa4f3fa9788cd1eed96b36"/>
  <p:tag name="KSO_WM_UNIT_VALUE" val="54"/>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297.1386614173228,&quot;left&quot;:90.47188976377953,&quot;top&quot;:42.6,&quot;width&quot;:612.4962204724409}"/>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19416_4*l_h_i*1_1_1"/>
  <p:tag name="KSO_WM_TEMPLATE_CATEGORY" val="diagram"/>
  <p:tag name="KSO_WM_TEMPLATE_INDEX" val="20219416"/>
  <p:tag name="KSO_WM_UNIT_LAYERLEVEL" val="1_1_1"/>
  <p:tag name="KSO_WM_TAG_VERSION" val="1.0"/>
  <p:tag name="KSO_WM_BEAUTIFY_FLAG" val="#wm#"/>
  <p:tag name="KSO_WM_CHIP_GROUPID" val="60bed14f191caac4ef202434"/>
  <p:tag name="KSO_WM_CHIP_XID" val="60bed14f191caac4ef202435"/>
  <p:tag name="KSO_WM_ASSEMBLE_CHIP_INDEX" val="a46ed6bf33aa4f3fa9788cd1eed96b36"/>
  <p:tag name="KSO_WM_UNIT_VALUE" val="0"/>
  <p:tag name="KSO_WM_UNIT_TEXT_FILL_FORE_SCHEMECOLOR_INDEX_BRIGHTNESS" val="0"/>
  <p:tag name="KSO_WM_UNIT_TEXT_FILL_FORE_SCHEMECOLOR_INDEX" val="5"/>
  <p:tag name="KSO_WM_UNIT_TEXT_FILL_TYPE" val="1"/>
  <p:tag name="KSO_WM_UNIT_USESOURCEFORMAT_APPLY" val="1"/>
  <p:tag name="KSO_WM_DIAGRAM_VIRTUALLY_FRAME" val="{&quot;height&quot;:297.1386614173228,&quot;left&quot;:90.47188976377953,&quot;top&quot;:42.6,&quot;width&quot;:612.4962204724409}"/>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19416_4*l_h_i*1_1_2"/>
  <p:tag name="KSO_WM_TEMPLATE_CATEGORY" val="diagram"/>
  <p:tag name="KSO_WM_TEMPLATE_INDEX" val="20219416"/>
  <p:tag name="KSO_WM_UNIT_LAYERLEVEL" val="1_1_1"/>
  <p:tag name="KSO_WM_TAG_VERSION" val="1.0"/>
  <p:tag name="KSO_WM_BEAUTIFY_FLAG" val="#wm#"/>
  <p:tag name="KSO_WM_CHIP_GROUPID" val="60bed14f191caac4ef202434"/>
  <p:tag name="KSO_WM_CHIP_XID" val="60bed14f191caac4ef202435"/>
  <p:tag name="KSO_WM_ASSEMBLE_CHIP_INDEX" val="a46ed6bf33aa4f3fa9788cd1eed96b36"/>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297.1386614173228,&quot;left&quot;:90.47188976377953,&quot;top&quot;:42.6,&quot;width&quot;:612.4962204724409}"/>
</p:tagLst>
</file>

<file path=ppt/tags/tag9.xml><?xml version="1.0" encoding="utf-8"?>
<p:tagLst xmlns:p="http://schemas.openxmlformats.org/presentationml/2006/main">
  <p:tag name="KSO_WM_DIAGRAM_VIRTUALLY_FRAME" val="{&quot;height&quot;:174.75000000000003,&quot;left&quot;:277.5,&quot;top&quot;:109.81251968503936,&quot;width&quot;:440.5}"/>
</p:tagLst>
</file>

<file path=ppt/tags/tag9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9416_4*l_h_f*1_1_1"/>
  <p:tag name="KSO_WM_TEMPLATE_CATEGORY" val="diagram"/>
  <p:tag name="KSO_WM_TEMPLATE_INDEX" val="20219416"/>
  <p:tag name="KSO_WM_UNIT_LAYERLEVEL" val="1_1_1"/>
  <p:tag name="KSO_WM_TAG_VERSION" val="1.0"/>
  <p:tag name="KSO_WM_UNIT_PRESET_TEXT" val="单击此处输入你所需要的正文，文字就是您思想的提炼。"/>
  <p:tag name="KSO_WM_CHIP_GROUPID" val="60bed14f191caac4ef202434"/>
  <p:tag name="KSO_WM_CHIP_XID" val="60bed14f191caac4ef202435"/>
  <p:tag name="KSO_WM_ASSEMBLE_CHIP_INDEX" val="a46ed6bf33aa4f3fa9788cd1eed96b36"/>
  <p:tag name="KSO_WM_UNIT_VALUE" val="60"/>
  <p:tag name="KSO_WM_UNIT_TEXT_FILL_FORE_SCHEMECOLOR_INDEX_BRIGHTNESS" val="0.15"/>
  <p:tag name="KSO_WM_UNIT_TEXT_FILL_FORE_SCHEMECOLOR_INDEX" val="13"/>
  <p:tag name="KSO_WM_UNIT_TEXT_FILL_TYPE" val="1"/>
  <p:tag name="KSO_WM_UNIT_USESOURCEFORMAT_APPLY" val="1"/>
  <p:tag name="KSO_WM_DIAGRAM_VIRTUALLY_FRAME" val="{&quot;height&quot;:297.1386614173228,&quot;left&quot;:90.47188976377953,&quot;top&quot;:42.6,&quot;width&quot;:612.4962204724409}"/>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19416_4*l_h_i*1_2_1"/>
  <p:tag name="KSO_WM_TEMPLATE_CATEGORY" val="diagram"/>
  <p:tag name="KSO_WM_TEMPLATE_INDEX" val="20219416"/>
  <p:tag name="KSO_WM_UNIT_LAYERLEVEL" val="1_1_1"/>
  <p:tag name="KSO_WM_TAG_VERSION" val="1.0"/>
  <p:tag name="KSO_WM_BEAUTIFY_FLAG" val="#wm#"/>
  <p:tag name="KSO_WM_CHIP_GROUPID" val="60bed14f191caac4ef202434"/>
  <p:tag name="KSO_WM_CHIP_XID" val="60bed14f191caac4ef202435"/>
  <p:tag name="KSO_WM_ASSEMBLE_CHIP_INDEX" val="a46ed6bf33aa4f3fa9788cd1eed96b36"/>
  <p:tag name="KSO_WM_UNIT_VALUE" val="0"/>
  <p:tag name="KSO_WM_UNIT_TEXT_FILL_FORE_SCHEMECOLOR_INDEX_BRIGHTNESS" val="0"/>
  <p:tag name="KSO_WM_UNIT_TEXT_FILL_FORE_SCHEMECOLOR_INDEX" val="5"/>
  <p:tag name="KSO_WM_UNIT_TEXT_FILL_TYPE" val="1"/>
  <p:tag name="KSO_WM_UNIT_USESOURCEFORMAT_APPLY" val="1"/>
  <p:tag name="KSO_WM_DIAGRAM_VIRTUALLY_FRAME" val="{&quot;height&quot;:297.1386614173228,&quot;left&quot;:90.47188976377953,&quot;top&quot;:42.6,&quot;width&quot;:612.4962204724409}"/>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19416_4*l_h_i*1_2_2"/>
  <p:tag name="KSO_WM_TEMPLATE_CATEGORY" val="diagram"/>
  <p:tag name="KSO_WM_TEMPLATE_INDEX" val="20219416"/>
  <p:tag name="KSO_WM_UNIT_LAYERLEVEL" val="1_1_1"/>
  <p:tag name="KSO_WM_TAG_VERSION" val="1.0"/>
  <p:tag name="KSO_WM_BEAUTIFY_FLAG" val="#wm#"/>
  <p:tag name="KSO_WM_CHIP_GROUPID" val="60bed14f191caac4ef202434"/>
  <p:tag name="KSO_WM_CHIP_XID" val="60bed14f191caac4ef202435"/>
  <p:tag name="KSO_WM_ASSEMBLE_CHIP_INDEX" val="a46ed6bf33aa4f3fa9788cd1eed96b36"/>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297.1386614173228,&quot;left&quot;:90.47188976377953,&quot;top&quot;:42.6,&quot;width&quot;:612.4962204724409}"/>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19416_4*l_h_i*1_3_1"/>
  <p:tag name="KSO_WM_TEMPLATE_CATEGORY" val="diagram"/>
  <p:tag name="KSO_WM_TEMPLATE_INDEX" val="20219416"/>
  <p:tag name="KSO_WM_UNIT_LAYERLEVEL" val="1_1_1"/>
  <p:tag name="KSO_WM_TAG_VERSION" val="1.0"/>
  <p:tag name="KSO_WM_BEAUTIFY_FLAG" val="#wm#"/>
  <p:tag name="KSO_WM_CHIP_GROUPID" val="60bed14f191caac4ef202434"/>
  <p:tag name="KSO_WM_CHIP_XID" val="60bed14f191caac4ef202435"/>
  <p:tag name="KSO_WM_ASSEMBLE_CHIP_INDEX" val="a46ed6bf33aa4f3fa9788cd1eed96b36"/>
  <p:tag name="KSO_WM_UNIT_VALUE" val="0"/>
  <p:tag name="KSO_WM_UNIT_TEXT_FILL_FORE_SCHEMECOLOR_INDEX_BRIGHTNESS" val="0"/>
  <p:tag name="KSO_WM_UNIT_TEXT_FILL_FORE_SCHEMECOLOR_INDEX" val="5"/>
  <p:tag name="KSO_WM_UNIT_TEXT_FILL_TYPE" val="1"/>
  <p:tag name="KSO_WM_UNIT_USESOURCEFORMAT_APPLY" val="1"/>
  <p:tag name="KSO_WM_DIAGRAM_VIRTUALLY_FRAME" val="{&quot;height&quot;:297.1386614173228,&quot;left&quot;:90.47188976377953,&quot;top&quot;:42.6,&quot;width&quot;:612.4962204724409}"/>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19416_4*l_h_i*1_3_2"/>
  <p:tag name="KSO_WM_TEMPLATE_CATEGORY" val="diagram"/>
  <p:tag name="KSO_WM_TEMPLATE_INDEX" val="20219416"/>
  <p:tag name="KSO_WM_UNIT_LAYERLEVEL" val="1_1_1"/>
  <p:tag name="KSO_WM_TAG_VERSION" val="1.0"/>
  <p:tag name="KSO_WM_BEAUTIFY_FLAG" val="#wm#"/>
  <p:tag name="KSO_WM_CHIP_GROUPID" val="60bed14f191caac4ef202434"/>
  <p:tag name="KSO_WM_CHIP_XID" val="60bed14f191caac4ef202435"/>
  <p:tag name="KSO_WM_ASSEMBLE_CHIP_INDEX" val="a46ed6bf33aa4f3fa9788cd1eed96b36"/>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297.1386614173228,&quot;left&quot;:90.47188976377953,&quot;top&quot;:42.6,&quot;width&quot;:612.4962204724409}"/>
</p:tagLst>
</file>

<file path=ppt/tags/tag95.xml><?xml version="1.0" encoding="utf-8"?>
<p:tagLst xmlns:p="http://schemas.openxmlformats.org/presentationml/2006/main">
  <p:tag name="KSO_WM_DIAGRAM_VIRTUALLY_FRAME" val="{&quot;height&quot;:297.1386614173228,&quot;left&quot;:90.47188976377953,&quot;top&quot;:42.6,&quot;width&quot;:612.4962204724409}"/>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19416_4*l_h_i*1_3_3"/>
  <p:tag name="KSO_WM_TEMPLATE_CATEGORY" val="diagram"/>
  <p:tag name="KSO_WM_TEMPLATE_INDEX" val="20219416"/>
  <p:tag name="KSO_WM_UNIT_LAYERLEVEL" val="1_1_1"/>
  <p:tag name="KSO_WM_TAG_VERSION" val="1.0"/>
  <p:tag name="KSO_WM_BEAUTIFY_FLAG" val="#wm#"/>
  <p:tag name="KSO_WM_CHIP_GROUPID" val="60bed14f191caac4ef202434"/>
  <p:tag name="KSO_WM_CHIP_XID" val="60bed14f191caac4ef202435"/>
  <p:tag name="KSO_WM_ASSEMBLE_CHIP_INDEX" val="a46ed6bf33aa4f3fa9788cd1eed96b36"/>
  <p:tag name="KSO_WM_UNIT_VALUE" val="54"/>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297.1386614173228,&quot;left&quot;:90.47188976377953,&quot;top&quot;:42.6,&quot;width&quot;:612.4962204724409}"/>
</p:tagLst>
</file>

<file path=ppt/tags/tag9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9416_4*l_h_f*1_3_1"/>
  <p:tag name="KSO_WM_TEMPLATE_CATEGORY" val="diagram"/>
  <p:tag name="KSO_WM_TEMPLATE_INDEX" val="20219416"/>
  <p:tag name="KSO_WM_UNIT_LAYERLEVEL" val="1_1_1"/>
  <p:tag name="KSO_WM_TAG_VERSION" val="1.0"/>
  <p:tag name="KSO_WM_UNIT_PRESET_TEXT" val="单击此处输入你所需要的正文，文字就是您思想的提炼。"/>
  <p:tag name="KSO_WM_CHIP_GROUPID" val="60bed14f191caac4ef202434"/>
  <p:tag name="KSO_WM_CHIP_XID" val="60bed14f191caac4ef202435"/>
  <p:tag name="KSO_WM_ASSEMBLE_CHIP_INDEX" val="a46ed6bf33aa4f3fa9788cd1eed96b36"/>
  <p:tag name="KSO_WM_UNIT_VALUE" val="60"/>
  <p:tag name="KSO_WM_UNIT_TEXT_FILL_FORE_SCHEMECOLOR_INDEX_BRIGHTNESS" val="0.15"/>
  <p:tag name="KSO_WM_UNIT_TEXT_FILL_FORE_SCHEMECOLOR_INDEX" val="13"/>
  <p:tag name="KSO_WM_UNIT_TEXT_FILL_TYPE" val="1"/>
  <p:tag name="KSO_WM_UNIT_USESOURCEFORMAT_APPLY" val="1"/>
  <p:tag name="KSO_WM_DIAGRAM_VIRTUALLY_FRAME" val="{&quot;height&quot;:309.77377952755904,&quot;left&quot;:53.97188976377953,&quot;top&quot;:47.61322834645669,&quot;width&quot;:611.9962204724409}"/>
</p:tagLst>
</file>

<file path=ppt/tags/tag98.xml><?xml version="1.0" encoding="utf-8"?>
<p:tagLst xmlns:p="http://schemas.openxmlformats.org/presentationml/2006/main">
  <p:tag name="KSO_WM_UNIT_BLOCK" val="0"/>
  <p:tag name="KSO_WM_UNIT_DEC_AREA_ID" val="30a2504febc34bd1af9864aa03396e49"/>
  <p:tag name="KSO_WM_UNIT_SM_LIMIT_TYPE" val="2"/>
  <p:tag name="KSO_WM_UNIT_HIGHLIGHT" val="0"/>
  <p:tag name="KSO_WM_UNIT_COMPATIBLE" val="0"/>
  <p:tag name="KSO_WM_UNIT_DIAGRAM_ISNUMVISUAL" val="0"/>
  <p:tag name="KSO_WM_UNIT_DIAGRAM_ISREFERUNIT" val="0"/>
  <p:tag name="KSO_WM_UNIT_TYPE" val="i"/>
  <p:tag name="KSO_WM_UNIT_INDEX" val="11"/>
  <p:tag name="KSO_WM_UNIT_ID" val="diagram20207575_1*i*11"/>
  <p:tag name="KSO_WM_TEMPLATE_CATEGORY" val="diagram"/>
  <p:tag name="KSO_WM_TEMPLATE_INDEX" val="2020757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d7460cafe44fab1839bd1a"/>
  <p:tag name="KSO_WM_CHIP_XID" val="5ed212f9daf2e53b70be3eb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40"/>
  <p:tag name="KSO_WM_TEMPLATE_ASSEMBLE_XID" val="60656e6e4054ed1e2fb7f894"/>
  <p:tag name="KSO_WM_TEMPLATE_ASSEMBLE_GROUPID" val="60656e6e4054ed1e2fb7f894"/>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207575_1*i*12"/>
  <p:tag name="KSO_WM_TEMPLATE_CATEGORY" val="diagram"/>
  <p:tag name="KSO_WM_TEMPLATE_INDEX" val="20207575"/>
  <p:tag name="KSO_WM_UNIT_LAYERLEVEL" val="1"/>
  <p:tag name="KSO_WM_TAG_VERSION" val="1.0"/>
  <p:tag name="KSO_WM_BEAUTIFY_FLAG" val="#wm#"/>
  <p:tag name="KSO_WM_UNIT_BLOCK" val="0"/>
  <p:tag name="KSO_WM_UNIT_SM_LIMIT_TYPE" val="2"/>
  <p:tag name="KSO_WM_UNIT_DEC_AREA_ID" val="eea7d300e8a440ea9bf30f76c40d68d4"/>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CHIP_GROUPID" val="5ed7460cafe44fab1839bd1a"/>
  <p:tag name="KSO_WM_CHIP_XID" val="5ed212f9daf2e53b70be3eb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40"/>
  <p:tag name="KSO_WM_TEMPLATE_ASSEMBLE_XID" val="60656e6e4054ed1e2fb7f894"/>
  <p:tag name="KSO_WM_TEMPLATE_ASSEMBLE_GROUPID" val="60656e6e4054ed1e2fb7f894"/>
</p:tagLst>
</file>

<file path=ppt/theme/theme1.xml><?xml version="1.0" encoding="utf-8"?>
<a:theme xmlns:a="http://schemas.openxmlformats.org/drawingml/2006/main" name="标题页面">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页\空白页">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标题页面">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5799</Words>
  <Application>WPS 演示</Application>
  <PresentationFormat>On-screen Show (16:9)</PresentationFormat>
  <Paragraphs>428</Paragraphs>
  <Slides>31</Slides>
  <Notes>38</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31</vt:i4>
      </vt:variant>
    </vt:vector>
  </HeadingPairs>
  <TitlesOfParts>
    <vt:vector size="48" baseType="lpstr">
      <vt:lpstr>Arial</vt:lpstr>
      <vt:lpstr>宋体</vt:lpstr>
      <vt:lpstr>Wingdings</vt:lpstr>
      <vt:lpstr>微软雅黑</vt:lpstr>
      <vt:lpstr>微软雅黑</vt:lpstr>
      <vt:lpstr>Palatino Linotype</vt:lpstr>
      <vt:lpstr>Arial Unicode MS</vt:lpstr>
      <vt:lpstr>Calibri</vt:lpstr>
      <vt:lpstr>等线</vt:lpstr>
      <vt:lpstr>思源黑体 CN Bold</vt:lpstr>
      <vt:lpstr>黑体</vt:lpstr>
      <vt:lpstr>Gilroy ExtraBold</vt:lpstr>
      <vt:lpstr>思源黑体 CN Heavy</vt:lpstr>
      <vt:lpstr>Segoe Print</vt:lpstr>
      <vt:lpstr>标题页面</vt:lpstr>
      <vt:lpstr>目录页\空白页</vt:lpstr>
      <vt:lpstr>1_标题页面</vt:lpstr>
      <vt:lpstr>语音大模型的最新进展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Lenovo</cp:lastModifiedBy>
  <cp:revision>115</cp:revision>
  <dcterms:created xsi:type="dcterms:W3CDTF">2024-10-24T02:26:00Z</dcterms:created>
  <dcterms:modified xsi:type="dcterms:W3CDTF">2024-10-24T07:54:45Z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03B5B01DC8034522AC996A6AFA89E4D4_12</vt:lpwstr>
  </property>
  <property fmtid="{D5CDD505-2E9C-101B-9397-08002B2CF9AE}" pid="3" name="KSOProductBuildVer">
    <vt:lpwstr>2052-12.1.0.18276</vt:lpwstr>
  </property>
</Properties>
</file>