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21"/>
  </p:notesMasterIdLst>
  <p:handoutMasterIdLst>
    <p:handoutMasterId r:id="rId22"/>
  </p:handoutMasterIdLst>
  <p:sldIdLst>
    <p:sldId id="393" r:id="rId3"/>
    <p:sldId id="652" r:id="rId4"/>
    <p:sldId id="667" r:id="rId5"/>
    <p:sldId id="651" r:id="rId6"/>
    <p:sldId id="669" r:id="rId7"/>
    <p:sldId id="672" r:id="rId8"/>
    <p:sldId id="673" r:id="rId9"/>
    <p:sldId id="688" r:id="rId10"/>
    <p:sldId id="678" r:id="rId11"/>
    <p:sldId id="679" r:id="rId12"/>
    <p:sldId id="676" r:id="rId13"/>
    <p:sldId id="682" r:id="rId14"/>
    <p:sldId id="681" r:id="rId15"/>
    <p:sldId id="683" r:id="rId16"/>
    <p:sldId id="684" r:id="rId17"/>
    <p:sldId id="689" r:id="rId18"/>
    <p:sldId id="686" r:id="rId19"/>
    <p:sldId id="687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F3D"/>
    <a:srgbClr val="436FBF"/>
    <a:srgbClr val="013B72"/>
    <a:srgbClr val="02315F"/>
    <a:srgbClr val="003768"/>
    <a:srgbClr val="607DA2"/>
    <a:srgbClr val="99CAFA"/>
    <a:srgbClr val="D3E5FB"/>
    <a:srgbClr val="4472C4"/>
    <a:srgbClr val="428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2" autoAdjust="0"/>
    <p:restoredTop sz="84681" autoAdjust="0"/>
  </p:normalViewPr>
  <p:slideViewPr>
    <p:cSldViewPr snapToGrid="0" showGuides="1">
      <p:cViewPr varScale="1">
        <p:scale>
          <a:sx n="103" d="100"/>
          <a:sy n="103" d="100"/>
        </p:scale>
        <p:origin x="438" y="72"/>
      </p:cViewPr>
      <p:guideLst>
        <p:guide orient="horz" pos="25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9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77F3-BC67-4657-ACBE-6E316C9C8D83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2024/12/21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EF76D-2961-43AA-8888-A136EF3EA9E6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B0385D-9FE6-40DA-9BA9-37BC2DF67C8A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A5A0562-EA2F-4793-BC45-20F9D4B7E3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0076-3883-F751-9C97-366D4EE32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B84B30-57D3-4626-40BA-B5FC2764C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069506-0FC0-0CEE-F960-7F5AD385C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2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191B1F"/>
              </a:solidFill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5255A1-46C3-1040-74A8-874031597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0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ADA7E-9113-9632-6C7F-D86CDD278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BCF08A-7AA5-89EB-F955-C977ACC85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EE0F5B-28F7-897A-0772-27B0C4227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7A05A-A5C8-DC0A-6B58-2F90183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56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35A5-B66A-1BA0-DEE5-C94014D26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4AF7FB-D24B-638C-4DC9-D816A4BF6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E7B917-8176-D31F-0F21-0097737FE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4796A-229B-22CE-C1B1-00E960B65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17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7B5E1-8133-BED6-D71C-BCBB5402C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F26A51-DB4B-EC29-0392-BB71631C8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5978D8-C40F-5F74-41C6-DD6E74343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通过这张</a:t>
            </a:r>
            <a:r>
              <a:rPr kumimoji="1" lang="en-US" altLang="zh-CN" dirty="0"/>
              <a:t>deepseek</a:t>
            </a:r>
            <a:r>
              <a:rPr kumimoji="1" lang="zh-CN" altLang="en-US" dirty="0"/>
              <a:t>的实验图，对推理宽度的</a:t>
            </a:r>
            <a:r>
              <a:rPr kumimoji="1" lang="en-US" altLang="zh-CN" dirty="0"/>
              <a:t>compute scall</a:t>
            </a:r>
            <a:r>
              <a:rPr kumimoji="1" lang="zh-CN" altLang="en-US" dirty="0"/>
              <a:t>，即多采样很多</a:t>
            </a:r>
            <a:r>
              <a:rPr kumimoji="1" lang="en-US" altLang="zh-CN" dirty="0"/>
              <a:t>step+</a:t>
            </a:r>
            <a:r>
              <a:rPr kumimoji="1" lang="zh-CN" altLang="en-US" dirty="0"/>
              <a:t>答案，上限比较明显，提升不如对推理长度的扩展带来的收益多。</a:t>
            </a:r>
            <a:endParaRPr kumimoji="1" lang="en-US" altLang="zh-CN" dirty="0"/>
          </a:p>
          <a:p>
            <a:r>
              <a:rPr kumimoji="1" lang="zh-CN" altLang="en-US" dirty="0"/>
              <a:t>所以说甚至都还没用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的扩展。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0F1015-DDAF-5B50-2EF5-74189717A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3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F927-AC78-2A17-7F4A-1F39CEAC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A1DF6A-E167-BA92-C829-D8915A28D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2EDCBB-5948-1418-E6E2-EE9C876F2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F36B5-D638-23B2-40AC-F226C9E31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15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18415-11B0-2CD4-6A20-0F2B4E4C3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E4DF93-DBAF-AB18-A3D0-20758ED03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2914E5-3A36-601E-992E-F0A0E8B18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61411-AF6D-274C-5B19-019ABB389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63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2502F-2C9A-40EA-FD66-2891E2862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68AEEE-413D-8675-F5CE-C186B8EDA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D690F6-ACB5-37CD-6E1E-67DB3E0B3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CC3B31-F595-873E-BAE0-657BB22B0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9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9016-6A52-A0C4-0270-58F609E4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812B02-282D-8725-3FB5-4FAE54A59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93C7F8-F553-1A47-95F4-CF4036662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B982F-2AC6-6B86-6318-5D5AF08FA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20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509A1-D8CE-0865-D4FC-24DD0540D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C59531F-7D7D-6330-E64F-9B70200A70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B8FEEE-3E9A-0A3A-2168-7E545FBEE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250000"/>
              </a:lnSpc>
              <a:buFont typeface="Arial" panose="020B0604020202020204" pitchFamily="34" charset="0"/>
              <a:buNone/>
            </a:pPr>
            <a:endParaRPr lang="en-US" altLang="zh-CN" sz="1200" i="0" dirty="0">
              <a:solidFill>
                <a:srgbClr val="191B1F"/>
              </a:solidFill>
              <a:effectLst/>
              <a:latin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7362C-59CE-451B-4F0D-98F4D9E01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21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65B4-6D2A-E672-6511-1278988D0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469B29-D5CC-F474-0AC0-949B657C6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7EAEB0-8E97-2424-BF18-ADF541EEA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798F8-1C6F-DADE-1B82-1B0C4CB0D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5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9B3E5-CBF9-22DF-1F43-6976507CD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6D0BC2-0013-EE2A-FB1E-85F13D161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954F7C9-5D7D-E19E-E77C-B8A3C9C66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 </a:t>
            </a:r>
            <a:endParaRPr lang="zh-CN" altLang="en-US" dirty="0"/>
          </a:p>
          <a:p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DE602-E780-927D-A2E2-F43B5A959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93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89F99-E36B-CFCB-6A98-A61B8432C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79A7F9-0577-76D4-FE0F-5B3FA4957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3D52EC-06A6-EF51-CB9A-7B49FD218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71341-DA22-6125-8866-21973FFC5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D6F73-6AC2-D6A6-7C3C-4FF413FE0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DBDAAC-1FC6-4A32-25F1-E4BED058D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27017D-89A5-EC26-9385-8FAC6B013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87DBE-2672-050E-0FA2-33D88C7E1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5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E5C6A-2D14-1F7D-2AAC-11A84B88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E2B4A7-9F77-D761-CEB3-689CCBDCE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4F52EC-2BE4-AE66-576C-E805B6A0D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6CBE4-2C77-BC8B-BFF2-CE2D28284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54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7A80C-F6AB-8D06-D52E-9D27F04C5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C9B082-1157-CAA0-6F28-789AE1A70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5B671C-E454-E461-6640-0455C4600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9621B8-8C91-63F0-91A4-C9513AB0B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551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E7027-A653-1B1C-391B-9EEE0F85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713286-C010-6830-52B2-9E40DE34B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0E76B3-120A-43AE-09BD-8FB958719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369B5-AEA5-779C-BF76-619CF5C00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5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9CBCF-18D7-288D-0100-4B21FDB96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448C80-1B54-0339-F6A8-07FB9DEE1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8CE430-A157-1469-E713-DBEA971B9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3AE97-3BB1-B567-A126-C1D178D49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6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13178"/>
            <a:ext cx="9144000" cy="57081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rgbClr val="011F3D"/>
                </a:solidFill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1845583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011F3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193F6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4B80B4-04DA-4EF3-B9D3-C321E0D76F16}" type="datetime1">
              <a:rPr lang="zh-CN" altLang="en-US" smtClean="0"/>
              <a:t>2024/12/21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48749" y="6390663"/>
            <a:ext cx="2743200" cy="422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93F6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E33223C-0F98-462B-A603-F1FE98EB154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100" y="1376118"/>
            <a:ext cx="11453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5100" y="6582813"/>
            <a:ext cx="2743200" cy="27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524F5-7F83-4941-876C-9CFBB5C58EF0}" type="datetime1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74291"/>
            <a:ext cx="4114800" cy="27518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8001" y="6391728"/>
            <a:ext cx="11302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11F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D930F70-006D-4C9D-BB1D-28375325AE8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95210" y="128464"/>
            <a:ext cx="2155474" cy="505331"/>
          </a:xfrm>
          <a:prstGeom prst="rect">
            <a:avLst/>
          </a:prstGeom>
        </p:spPr>
      </p:pic>
      <p:pic>
        <p:nvPicPr>
          <p:cNvPr id="9" name="图片 8" descr="徽标, 公司名称&#10;&#10;描述已自动生成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095755" y="200709"/>
            <a:ext cx="10800000" cy="432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zh-CN" altLang="en-US" sz="32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2.0 65 Medium" pitchFamily="18" charset="-122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50447" y="271453"/>
            <a:ext cx="474663" cy="290512"/>
            <a:chOff x="0" y="72637"/>
            <a:chExt cx="714375" cy="438150"/>
          </a:xfrm>
        </p:grpSpPr>
        <p:sp>
          <p:nvSpPr>
            <p:cNvPr id="15" name="燕尾形 4"/>
            <p:cNvSpPr/>
            <p:nvPr/>
          </p:nvSpPr>
          <p:spPr>
            <a:xfrm>
              <a:off x="0" y="72637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436FBF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 sz="1350" dirty="0">
                <a:latin typeface="Calibri" panose="020F0502020204030204" charset="0"/>
              </a:endParaRPr>
            </a:p>
          </p:txBody>
        </p:sp>
        <p:sp>
          <p:nvSpPr>
            <p:cNvPr id="16" name="燕尾形 5"/>
            <p:cNvSpPr/>
            <p:nvPr/>
          </p:nvSpPr>
          <p:spPr>
            <a:xfrm>
              <a:off x="276225" y="72637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436FBF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 sz="1350" dirty="0">
                <a:latin typeface="Calibri" panose="020F0502020204030204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2619375" y="3690247"/>
            <a:ext cx="6953250" cy="659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76200"/>
          </a:xfrm>
          <a:prstGeom prst="rect">
            <a:avLst/>
          </a:prstGeom>
          <a:gradFill flip="none" rotWithShape="1">
            <a:gsLst>
              <a:gs pos="0">
                <a:srgbClr val="4F93D1">
                  <a:shade val="30000"/>
                  <a:satMod val="115000"/>
                  <a:lumMod val="0"/>
                  <a:lumOff val="100000"/>
                </a:srgbClr>
              </a:gs>
              <a:gs pos="78000">
                <a:srgbClr val="4F93D1">
                  <a:shade val="67500"/>
                  <a:satMod val="115000"/>
                </a:srgbClr>
              </a:gs>
              <a:gs pos="100000">
                <a:srgbClr val="4F93D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10800000">
            <a:off x="0" y="6781800"/>
            <a:ext cx="12192000" cy="76200"/>
          </a:xfrm>
          <a:prstGeom prst="rect">
            <a:avLst/>
          </a:prstGeom>
          <a:gradFill flip="none" rotWithShape="1">
            <a:gsLst>
              <a:gs pos="0">
                <a:srgbClr val="4F93D1">
                  <a:shade val="30000"/>
                  <a:satMod val="115000"/>
                  <a:lumMod val="0"/>
                  <a:lumOff val="100000"/>
                </a:srgbClr>
              </a:gs>
              <a:gs pos="78000">
                <a:srgbClr val="4F93D1">
                  <a:shade val="67500"/>
                  <a:satMod val="115000"/>
                </a:srgbClr>
              </a:gs>
              <a:gs pos="100000">
                <a:srgbClr val="4F93D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83835" y="151015"/>
            <a:ext cx="2113338" cy="495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 dirty="0">
          <a:solidFill>
            <a:srgbClr val="02489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zh-CN" altLang="en-US" sz="2800" b="1" kern="1200" dirty="0">
          <a:solidFill>
            <a:srgbClr val="02489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105156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</a:t>
            </a:r>
            <a:r>
              <a:rPr lang="zh-CN" altLang="en-US"/>
              <a:t>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8F84DC-0140-441B-B419-6DDFF3F567FA}" type="datetime1">
              <a:rPr lang="zh-CN" altLang="en-US" smtClean="0"/>
              <a:t>2024/12/21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E33223C-0F98-462B-A603-F1FE98EB154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76200"/>
          </a:xfrm>
          <a:prstGeom prst="rect">
            <a:avLst/>
          </a:prstGeom>
          <a:gradFill flip="none" rotWithShape="1">
            <a:gsLst>
              <a:gs pos="0">
                <a:srgbClr val="4F93D1">
                  <a:shade val="30000"/>
                  <a:satMod val="115000"/>
                  <a:lumMod val="0"/>
                  <a:lumOff val="100000"/>
                </a:srgbClr>
              </a:gs>
              <a:gs pos="78000">
                <a:srgbClr val="4F93D1">
                  <a:shade val="67500"/>
                  <a:satMod val="115000"/>
                </a:srgbClr>
              </a:gs>
              <a:gs pos="100000">
                <a:srgbClr val="4F93D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10800000">
            <a:off x="0" y="6781800"/>
            <a:ext cx="12192000" cy="76200"/>
          </a:xfrm>
          <a:prstGeom prst="rect">
            <a:avLst/>
          </a:prstGeom>
          <a:gradFill flip="none" rotWithShape="1">
            <a:gsLst>
              <a:gs pos="0">
                <a:srgbClr val="4F93D1">
                  <a:shade val="30000"/>
                  <a:satMod val="115000"/>
                  <a:lumMod val="0"/>
                  <a:lumOff val="100000"/>
                </a:srgbClr>
              </a:gs>
              <a:gs pos="78000">
                <a:srgbClr val="4F93D1">
                  <a:shade val="67500"/>
                  <a:satMod val="115000"/>
                </a:srgbClr>
              </a:gs>
              <a:gs pos="100000">
                <a:srgbClr val="4F93D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1F3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1F3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hyperlink" Target="https://arxiv.org/pdf/2412.09413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5"/>
          <p:cNvSpPr txBox="1"/>
          <p:nvPr/>
        </p:nvSpPr>
        <p:spPr>
          <a:xfrm>
            <a:off x="1524000" y="5303716"/>
            <a:ext cx="9144000" cy="570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b="1" kern="1200">
                <a:solidFill>
                  <a:srgbClr val="0248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dirty="0">
                <a:solidFill>
                  <a:srgbClr val="011F3D"/>
                </a:solidFill>
              </a:rPr>
              <a:t>2024-12-20</a:t>
            </a:r>
            <a:endParaRPr lang="zh-CN" altLang="en-US" dirty="0">
              <a:solidFill>
                <a:srgbClr val="011F3D"/>
              </a:solidFill>
            </a:endParaRPr>
          </a:p>
        </p:txBody>
      </p:sp>
      <p:sp>
        <p:nvSpPr>
          <p:cNvPr id="10" name="标题 6"/>
          <p:cNvSpPr>
            <a:spLocks noGrp="1"/>
          </p:cNvSpPr>
          <p:nvPr>
            <p:ph type="title"/>
          </p:nvPr>
        </p:nvSpPr>
        <p:spPr>
          <a:xfrm>
            <a:off x="1076629" y="1682999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011F3D"/>
                </a:solidFill>
              </a:defRPr>
            </a:lvl1pPr>
          </a:lstStyle>
          <a:p>
            <a:r>
              <a:rPr lang="en-US" altLang="zh-CN" sz="4000" dirty="0"/>
              <a:t>Exploring OpenAI O1 Model Replication</a:t>
            </a:r>
            <a:endParaRPr lang="zh-CN" altLang="en-US" sz="4000" dirty="0"/>
          </a:p>
        </p:txBody>
      </p:sp>
      <p:sp>
        <p:nvSpPr>
          <p:cNvPr id="3" name="副标题 5"/>
          <p:cNvSpPr txBox="1"/>
          <p:nvPr/>
        </p:nvSpPr>
        <p:spPr>
          <a:xfrm>
            <a:off x="1524000" y="3063744"/>
            <a:ext cx="9144000" cy="570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b="1" kern="1200">
                <a:solidFill>
                  <a:srgbClr val="011F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（基础前沿研究中心</a:t>
            </a:r>
            <a:r>
              <a:rPr lang="en-US" altLang="zh-CN" dirty="0"/>
              <a:t>—</a:t>
            </a:r>
            <a:r>
              <a:rPr lang="zh-CN" altLang="en-US" dirty="0"/>
              <a:t>多媒体认知学习科研团队）</a:t>
            </a:r>
          </a:p>
        </p:txBody>
      </p:sp>
      <p:pic>
        <p:nvPicPr>
          <p:cNvPr id="2" name="图片 1" descr="徽标, 公司名称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4" name="副标题 5">
            <a:extLst>
              <a:ext uri="{FF2B5EF4-FFF2-40B4-BE49-F238E27FC236}">
                <a16:creationId xmlns:a16="http://schemas.microsoft.com/office/drawing/2014/main" id="{6F54B862-B8C8-0569-36E5-9ABE808CA737}"/>
              </a:ext>
            </a:extLst>
          </p:cNvPr>
          <p:cNvSpPr txBox="1"/>
          <p:nvPr/>
        </p:nvSpPr>
        <p:spPr>
          <a:xfrm>
            <a:off x="1524000" y="4512219"/>
            <a:ext cx="9144000" cy="570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b="1" kern="1200">
                <a:solidFill>
                  <a:srgbClr val="0248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>
                <a:solidFill>
                  <a:srgbClr val="011F3D"/>
                </a:solidFill>
              </a:rPr>
              <a:t>周晖林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6B802-F5C7-6DE1-F602-A5B8A7C2C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705E777E-36ED-1F77-38EA-7B9869BDD5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5AA174C0-8A36-0E64-8827-662389C8332B}"/>
              </a:ext>
            </a:extLst>
          </p:cNvPr>
          <p:cNvSpPr txBox="1"/>
          <p:nvPr/>
        </p:nvSpPr>
        <p:spPr>
          <a:xfrm>
            <a:off x="948090" y="200709"/>
            <a:ext cx="10922633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Stage 2: Reinforcement Learning for Advanced Reasoning</a:t>
            </a:r>
          </a:p>
          <a:p>
            <a:endParaRPr lang="en-US" altLang="zh-CN" sz="2500" spc="100" dirty="0">
              <a:cs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F7FE26-4102-AAC6-0AD0-7A81E81A0761}"/>
              </a:ext>
            </a:extLst>
          </p:cNvPr>
          <p:cNvSpPr txBox="1"/>
          <p:nvPr/>
        </p:nvSpPr>
        <p:spPr>
          <a:xfrm>
            <a:off x="1178119" y="883289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2800" b="1" dirty="0">
                <a:solidFill>
                  <a:srgbClr val="060607"/>
                </a:solidFill>
                <a:latin typeface="-apple-system"/>
              </a:rPr>
              <a:t>Option 2: MCTS-Based Strategy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80A52FE-581D-A1CC-1EFA-6B458660E6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463BCA-CF73-1D14-F6C3-2AD7AC0E9E65}"/>
              </a:ext>
            </a:extLst>
          </p:cNvPr>
          <p:cNvSpPr txBox="1"/>
          <p:nvPr/>
        </p:nvSpPr>
        <p:spPr>
          <a:xfrm>
            <a:off x="6076457" y="834804"/>
            <a:ext cx="6183726" cy="458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方法</a:t>
            </a:r>
            <a:r>
              <a:rPr lang="en-US" altLang="zh-CN" sz="2000" b="1" dirty="0">
                <a:solidFill>
                  <a:srgbClr val="191B1F"/>
                </a:solidFill>
                <a:latin typeface="+mn-ea"/>
              </a:rPr>
              <a:t>: </a:t>
            </a:r>
          </a:p>
          <a:p>
            <a:pPr marL="12573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利用蒙特卡洛树搜索（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MCTS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）生成复杂推理样本，并结合高质量数据集、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RM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、基于规则和编译器的反馈以及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Off-Policy RL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或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SFT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技术</a:t>
            </a:r>
            <a:endParaRPr lang="en-US" altLang="zh-CN" sz="20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1257300" lvl="3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 一个例子是类似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AlphaZero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的训练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454DE7-BE2B-844A-8117-5503F610B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37" y="1805719"/>
            <a:ext cx="6336126" cy="36750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D40A36-BF2F-5405-01C6-F56B9270D9CC}"/>
              </a:ext>
            </a:extLst>
          </p:cNvPr>
          <p:cNvSpPr txBox="1"/>
          <p:nvPr/>
        </p:nvSpPr>
        <p:spPr>
          <a:xfrm>
            <a:off x="1178119" y="6128561"/>
            <a:ext cx="1006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图中所示的训练方法可以替换为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DPO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甚至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Off-policy RL</a:t>
            </a:r>
            <a:endParaRPr lang="zh-CN" altLang="en-US" dirty="0">
              <a:solidFill>
                <a:srgbClr val="011F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227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94CAA-6A68-F466-F8A1-E5BC8C61A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C3566E88-A925-10AE-ADDD-782F3621BE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E531DC25-0FDD-1B20-BD4F-B67E30B77583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Inference Phase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3ACDB3-91AE-CE87-4815-1F661E6350CA}"/>
              </a:ext>
            </a:extLst>
          </p:cNvPr>
          <p:cNvSpPr txBox="1"/>
          <p:nvPr/>
        </p:nvSpPr>
        <p:spPr>
          <a:xfrm>
            <a:off x="1178119" y="883289"/>
            <a:ext cx="10692605" cy="3915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Option 1: Ultra-Long CoT + Reflection Chains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91B1F"/>
                </a:solidFill>
                <a:latin typeface="+mn-ea"/>
              </a:rPr>
              <a:t>Approach: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结合长推理链和反思机制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Best-of-N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、束搜索或多数投票进行推理扩展</a:t>
            </a: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91B1F"/>
                </a:solidFill>
                <a:latin typeface="+mn-ea"/>
              </a:rPr>
              <a:t>Advantages: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简单易实现和扩展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快速输出，特别适合流式推理</a:t>
            </a: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191B1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832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51E69-9327-0543-FBA9-04B2A8C5E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1CB038C8-BF72-A0ED-0742-F9386109A5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86691BFF-E61D-3CF2-FEA6-FA258DC6DC29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Option 1: Ultra-Long CoT + Reflection Chains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7CD268E-A26B-1929-43D5-151868E32CFF}"/>
              </a:ext>
            </a:extLst>
          </p:cNvPr>
          <p:cNvSpPr txBox="1"/>
          <p:nvPr/>
        </p:nvSpPr>
        <p:spPr>
          <a:xfrm>
            <a:off x="1178119" y="883289"/>
            <a:ext cx="4701571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Case Study: DeepSeek R1 Lite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3A217A-60AD-94FE-49EA-7D00366F54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2" t="60507" r="-962" b="-185"/>
          <a:stretch/>
        </p:blipFill>
        <p:spPr>
          <a:xfrm>
            <a:off x="70062" y="1479670"/>
            <a:ext cx="6632580" cy="5161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BAA7CC-A080-F20C-6ADA-A78D5CFD006A}"/>
              </a:ext>
            </a:extLst>
          </p:cNvPr>
          <p:cNvSpPr txBox="1"/>
          <p:nvPr/>
        </p:nvSpPr>
        <p:spPr>
          <a:xfrm>
            <a:off x="6541697" y="1995850"/>
            <a:ext cx="5650303" cy="2750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在涉及“</a:t>
            </a:r>
            <a:r>
              <a:rPr lang="en-US" altLang="zh-CN" sz="1800" dirty="0">
                <a:solidFill>
                  <a:srgbClr val="191B1F"/>
                </a:solidFill>
                <a:latin typeface="+mn-ea"/>
              </a:rPr>
              <a:t>1+1”</a:t>
            </a: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等简单问题的测试中，</a:t>
            </a:r>
            <a:r>
              <a:rPr lang="en-US" altLang="zh-CN" sz="1800" dirty="0">
                <a:solidFill>
                  <a:srgbClr val="191B1F"/>
                </a:solidFill>
                <a:latin typeface="+mn-ea"/>
              </a:rPr>
              <a:t>DeepSeek R1 Lite</a:t>
            </a: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展示了其超长推理过程，并能以流式格式（</a:t>
            </a:r>
            <a:r>
              <a:rPr lang="en-US" altLang="zh-CN" sz="1800" dirty="0">
                <a:solidFill>
                  <a:srgbClr val="191B1F"/>
                </a:solidFill>
                <a:latin typeface="+mn-ea"/>
              </a:rPr>
              <a:t>20</a:t>
            </a: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秒）高效输出答案</a:t>
            </a:r>
            <a:endParaRPr lang="en-US" altLang="zh-CN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216EDF-ADC3-B134-9E74-BF750D5FC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99" y="1920379"/>
            <a:ext cx="5684798" cy="3852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6BE3AD-3D44-8208-8BB0-A52F3AE3E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042" y="5772849"/>
            <a:ext cx="4966652" cy="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D8FFB-D77A-09C6-4EDC-F12B4FB4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BE99809F-08B4-0E87-B819-7E581C2BEF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3C4B193C-D05C-05D9-F8C3-726F9CA3FD47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Option 1: Ultra-Long CoT + Reflection Chains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BC864B-BB23-562E-7D67-A38721B3808E}"/>
              </a:ext>
            </a:extLst>
          </p:cNvPr>
          <p:cNvSpPr txBox="1"/>
          <p:nvPr/>
        </p:nvSpPr>
        <p:spPr>
          <a:xfrm>
            <a:off x="1178119" y="883289"/>
            <a:ext cx="4701571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Case Study: DeepSeek R1 Lite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0B7E05-1C49-FD1B-9225-C37221C3C15E}"/>
              </a:ext>
            </a:extLst>
          </p:cNvPr>
          <p:cNvSpPr txBox="1"/>
          <p:nvPr/>
        </p:nvSpPr>
        <p:spPr>
          <a:xfrm>
            <a:off x="6739107" y="1015465"/>
            <a:ext cx="5452893" cy="565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91B1F"/>
                </a:solidFill>
                <a:latin typeface="+mn-ea"/>
              </a:rPr>
              <a:t>Insight: 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DeepSeek R1 Lite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展示的推理扩展法则趋势表明，该模型强调增加推理长度而非宽度以提高性能。这一模式之前已在谷歌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DeepMind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的早期研究中得到确认</a:t>
            </a:r>
            <a:endParaRPr lang="en-US" altLang="zh-CN" dirty="0">
              <a:solidFill>
                <a:srgbClr val="191B1F"/>
              </a:solidFill>
              <a:latin typeface="+mn-ea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91B1F"/>
                </a:solidFill>
                <a:latin typeface="+mn-ea"/>
              </a:rPr>
              <a:t>DeepSeek R1 Lite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很可能正在使用超长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CoT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，并且甚至还没有启用多数投票或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Best-of-N</a:t>
            </a:r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76AB4F-FE11-DBC2-CC0E-C6AD86E73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35" y="1971670"/>
            <a:ext cx="5738814" cy="387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4B502-E94D-74CE-A66D-2DD17983D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C0317FCC-D842-7FF9-4D1D-9151AE6778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BEECFFFD-E66D-520B-0CA6-D583998B777F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Option 1: Ultra-Long CoT + Reflection Chains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CABDC47-4871-12D6-5975-83ACE0AD49FC}"/>
              </a:ext>
            </a:extLst>
          </p:cNvPr>
          <p:cNvSpPr txBox="1"/>
          <p:nvPr/>
        </p:nvSpPr>
        <p:spPr>
          <a:xfrm>
            <a:off x="1178119" y="883289"/>
            <a:ext cx="5163687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Case Study: Kimi K0-Math &amp; QwQ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38AE42-BBA7-65BA-7455-A292AA59C2E7}"/>
              </a:ext>
            </a:extLst>
          </p:cNvPr>
          <p:cNvSpPr txBox="1"/>
          <p:nvPr/>
        </p:nvSpPr>
        <p:spPr>
          <a:xfrm>
            <a:off x="1178119" y="1468512"/>
            <a:ext cx="9883806" cy="333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91B1F"/>
                </a:solidFill>
                <a:latin typeface="+mn-ea"/>
              </a:rPr>
              <a:t>Kimi k0-Math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，与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DeepSeek-R1-Lite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类似的行为模式，例如</a:t>
            </a:r>
            <a:r>
              <a:rPr lang="zh-CN" altLang="en-US" b="1" dirty="0">
                <a:solidFill>
                  <a:srgbClr val="191B1F"/>
                </a:solidFill>
                <a:latin typeface="+mn-ea"/>
              </a:rPr>
              <a:t>快速的流式输出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而</a:t>
            </a:r>
            <a:r>
              <a:rPr lang="zh-CN" altLang="en-US" b="1" dirty="0">
                <a:solidFill>
                  <a:srgbClr val="191B1F"/>
                </a:solidFill>
                <a:latin typeface="+mn-ea"/>
              </a:rPr>
              <a:t>没有隐藏的推理链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。</a:t>
            </a:r>
            <a:endParaRPr lang="en-US" altLang="zh-CN" dirty="0">
              <a:solidFill>
                <a:srgbClr val="191B1F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91B1F"/>
                </a:solidFill>
                <a:latin typeface="+mn-ea"/>
              </a:rPr>
              <a:t>区别在于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DeepSeek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的推理链稍长一些，并在最后提供了推理链的总结。</a:t>
            </a:r>
            <a:endParaRPr lang="en-US" altLang="zh-CN" dirty="0">
              <a:solidFill>
                <a:srgbClr val="191B1F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91B1F"/>
                </a:solidFill>
                <a:latin typeface="+mn-ea"/>
              </a:rPr>
              <a:t>因此，</a:t>
            </a:r>
            <a:r>
              <a:rPr lang="zh-CN" altLang="en-US" b="1" dirty="0">
                <a:solidFill>
                  <a:srgbClr val="191B1F"/>
                </a:solidFill>
                <a:latin typeface="+mn-ea"/>
              </a:rPr>
              <a:t>推测</a:t>
            </a:r>
            <a:r>
              <a:rPr lang="en-US" altLang="zh-CN" b="1" dirty="0">
                <a:solidFill>
                  <a:srgbClr val="191B1F"/>
                </a:solidFill>
                <a:latin typeface="+mn-ea"/>
              </a:rPr>
              <a:t>Kimi K0 Math</a:t>
            </a:r>
            <a:r>
              <a:rPr lang="zh-CN" altLang="en-US" b="1" dirty="0">
                <a:solidFill>
                  <a:srgbClr val="191B1F"/>
                </a:solidFill>
                <a:latin typeface="+mn-ea"/>
              </a:rPr>
              <a:t>也是基于长</a:t>
            </a:r>
            <a:r>
              <a:rPr lang="en-US" altLang="zh-CN" b="1" dirty="0">
                <a:solidFill>
                  <a:srgbClr val="191B1F"/>
                </a:solidFill>
                <a:latin typeface="+mn-ea"/>
              </a:rPr>
              <a:t>CoT</a:t>
            </a:r>
            <a:r>
              <a:rPr lang="zh-CN" altLang="en-US" b="1" dirty="0">
                <a:solidFill>
                  <a:srgbClr val="191B1F"/>
                </a:solidFill>
                <a:latin typeface="+mn-ea"/>
              </a:rPr>
              <a:t>和反思机制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91B1F"/>
                </a:solidFill>
                <a:latin typeface="+mn-ea"/>
              </a:rPr>
              <a:t>在最近对开源的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Qwen QwQ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进行的测试中，发现其在</a:t>
            </a:r>
            <a:r>
              <a:rPr lang="en-US" altLang="zh-CN" dirty="0">
                <a:solidFill>
                  <a:srgbClr val="191B1F"/>
                </a:solidFill>
                <a:latin typeface="+mn-ea"/>
              </a:rPr>
              <a:t>AIME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等评估数据集上的卓越表现完全是</a:t>
            </a:r>
            <a:r>
              <a:rPr lang="zh-CN" altLang="en-US" b="1" dirty="0">
                <a:solidFill>
                  <a:srgbClr val="191B1F"/>
                </a:solidFill>
                <a:latin typeface="+mn-ea"/>
              </a:rPr>
              <a:t>通过长</a:t>
            </a:r>
            <a:r>
              <a:rPr lang="en-US" altLang="zh-CN" b="1" dirty="0">
                <a:solidFill>
                  <a:srgbClr val="191B1F"/>
                </a:solidFill>
                <a:latin typeface="+mn-ea"/>
              </a:rPr>
              <a:t>CoT</a:t>
            </a:r>
            <a:r>
              <a:rPr lang="zh-CN" altLang="en-US" b="1" dirty="0">
                <a:solidFill>
                  <a:srgbClr val="191B1F"/>
                </a:solidFill>
                <a:latin typeface="+mn-ea"/>
              </a:rPr>
              <a:t>实现的</a:t>
            </a:r>
            <a:r>
              <a:rPr lang="zh-CN" altLang="en-US" dirty="0">
                <a:solidFill>
                  <a:srgbClr val="191B1F"/>
                </a:solidFill>
                <a:latin typeface="+mn-ea"/>
              </a:rPr>
              <a:t>，这进一步验证了这种观点的重要性。</a:t>
            </a:r>
          </a:p>
        </p:txBody>
      </p:sp>
    </p:spTree>
    <p:extLst>
      <p:ext uri="{BB962C8B-B14F-4D97-AF65-F5344CB8AC3E}">
        <p14:creationId xmlns:p14="http://schemas.microsoft.com/office/powerpoint/2010/main" val="423297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F1A58-54A3-CAF6-EB3C-F7C6B7C7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CAA634A7-65CB-3C25-2698-C52D35E6D9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893A118B-B71D-808B-0812-FCC5E0B4106F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Inference Phase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20D301-6798-5110-D118-F037EE9B9FAE}"/>
              </a:ext>
            </a:extLst>
          </p:cNvPr>
          <p:cNvSpPr txBox="1"/>
          <p:nvPr/>
        </p:nvSpPr>
        <p:spPr>
          <a:xfrm>
            <a:off x="1178119" y="883289"/>
            <a:ext cx="10692605" cy="3454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Option 2: MCTS-Based Inference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优点：</a:t>
            </a:r>
            <a:endParaRPr lang="en-US" altLang="zh-CN" sz="2000" b="1" dirty="0">
              <a:solidFill>
                <a:srgbClr val="191B1F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潜在的卓越性能上限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挑战</a:t>
            </a:r>
            <a:r>
              <a:rPr lang="en-US" altLang="zh-CN" sz="2000" b="1" dirty="0">
                <a:solidFill>
                  <a:srgbClr val="191B1F"/>
                </a:solidFill>
                <a:latin typeface="+mn-ea"/>
              </a:rPr>
              <a:t>: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高实现复杂性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昂贵且计算效率低下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短期内难以大规模部署</a:t>
            </a:r>
            <a:endParaRPr lang="en-US" altLang="zh-CN" sz="2000" dirty="0">
              <a:solidFill>
                <a:srgbClr val="191B1F"/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E4757-AAE4-ED62-E404-CC6EA7E7EC7A}"/>
              </a:ext>
            </a:extLst>
          </p:cNvPr>
          <p:cNvSpPr txBox="1"/>
          <p:nvPr/>
        </p:nvSpPr>
        <p:spPr>
          <a:xfrm>
            <a:off x="1127843" y="4625966"/>
            <a:ext cx="11064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191B1F"/>
                </a:solidFill>
                <a:latin typeface="+mn-ea"/>
              </a:rPr>
              <a:t>o</a:t>
            </a:r>
            <a:r>
              <a:rPr lang="en-US" altLang="zh-CN" sz="1800" b="1" dirty="0">
                <a:solidFill>
                  <a:srgbClr val="191B1F"/>
                </a:solidFill>
                <a:latin typeface="+mn-ea"/>
              </a:rPr>
              <a:t>1</a:t>
            </a:r>
            <a:r>
              <a:rPr lang="zh-CN" altLang="en-US" sz="1800" b="1" dirty="0">
                <a:solidFill>
                  <a:srgbClr val="191B1F"/>
                </a:solidFill>
                <a:latin typeface="+mn-ea"/>
              </a:rPr>
              <a:t>就是一个模型，推理时没有什么</a:t>
            </a:r>
            <a:r>
              <a:rPr lang="en-US" altLang="zh-CN" sz="1800" b="1" dirty="0">
                <a:solidFill>
                  <a:srgbClr val="191B1F"/>
                </a:solidFill>
                <a:latin typeface="+mn-ea"/>
              </a:rPr>
              <a:t>MCTS</a:t>
            </a:r>
            <a:r>
              <a:rPr lang="zh-CN" altLang="en-US" sz="1800" b="1" dirty="0">
                <a:solidFill>
                  <a:srgbClr val="191B1F"/>
                </a:solidFill>
                <a:latin typeface="+mn-ea"/>
              </a:rPr>
              <a:t>。</a:t>
            </a:r>
            <a:endParaRPr lang="en-US" altLang="zh-CN" sz="1800" b="1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开源的</a:t>
            </a:r>
            <a:r>
              <a:rPr lang="en-US" altLang="zh-CN" sz="1800" dirty="0">
                <a:solidFill>
                  <a:srgbClr val="191B1F"/>
                </a:solidFill>
                <a:latin typeface="+mn-ea"/>
              </a:rPr>
              <a:t>QwQ</a:t>
            </a: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和</a:t>
            </a:r>
            <a:r>
              <a:rPr lang="en-US" altLang="zh-CN" sz="1800" dirty="0">
                <a:solidFill>
                  <a:srgbClr val="191B1F"/>
                </a:solidFill>
                <a:latin typeface="+mn-ea"/>
              </a:rPr>
              <a:t>Deepseek R1</a:t>
            </a: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的表现都证明了这一点，推理时搜索是</a:t>
            </a:r>
            <a:r>
              <a:rPr lang="en-US" altLang="zh-CN" sz="1800" dirty="0">
                <a:solidFill>
                  <a:srgbClr val="191B1F"/>
                </a:solidFill>
                <a:latin typeface="+mn-ea"/>
              </a:rPr>
              <a:t>o1 Pro</a:t>
            </a: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的事情，没有这个我们依然可以通过超长思维链的等效</a:t>
            </a:r>
            <a:r>
              <a:rPr lang="en-US" altLang="zh-CN" sz="1800" dirty="0">
                <a:solidFill>
                  <a:srgbClr val="191B1F"/>
                </a:solidFill>
                <a:latin typeface="+mn-ea"/>
              </a:rPr>
              <a:t>BoN</a:t>
            </a: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潜力极为有效地压榨每一个</a:t>
            </a:r>
            <a:r>
              <a:rPr lang="en-US" altLang="zh-CN" sz="1800" dirty="0">
                <a:solidFill>
                  <a:srgbClr val="191B1F"/>
                </a:solidFill>
                <a:latin typeface="+mn-ea"/>
              </a:rPr>
              <a:t>decoding token</a:t>
            </a: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的推理价值。</a:t>
            </a:r>
            <a:endParaRPr lang="en-US" altLang="zh-CN" sz="1800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91B1F"/>
                </a:solidFill>
                <a:latin typeface="+mn-ea"/>
              </a:rPr>
              <a:t>incentive not teaching</a:t>
            </a:r>
            <a:r>
              <a:rPr lang="zh-CN" altLang="en-US" sz="1800" dirty="0">
                <a:solidFill>
                  <a:srgbClr val="191B1F"/>
                </a:solidFill>
                <a:latin typeface="+mn-ea"/>
              </a:rPr>
              <a:t>的另外一面就是不要人为地给模型加上无用的枷锁</a:t>
            </a:r>
            <a:endParaRPr lang="en-US" altLang="zh-CN" sz="1800" dirty="0">
              <a:solidFill>
                <a:srgbClr val="191B1F"/>
              </a:solidFill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77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0038A-6CB1-2E9C-268F-A0CFE3074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8BBCE5E1-9E9B-498F-4464-C6A5075686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4D1EE21-0BB4-E74F-2181-CAA4DBCC3E72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Inference Phase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66A0AB-15E6-C5E2-C5B3-DD2BB37E18A4}"/>
              </a:ext>
            </a:extLst>
          </p:cNvPr>
          <p:cNvSpPr txBox="1"/>
          <p:nvPr/>
        </p:nvSpPr>
        <p:spPr>
          <a:xfrm>
            <a:off x="1178119" y="883289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A Reproduction Report on Slow-thinking Reasoning Systems </a:t>
            </a:r>
            <a:r>
              <a:rPr lang="en-US" altLang="zh-CN" sz="1400" dirty="0">
                <a:hlinkClick r:id="rId5"/>
              </a:rPr>
              <a:t>2412.09413</a:t>
            </a:r>
            <a:endParaRPr lang="en-US" altLang="zh-CN" sz="1400" b="1" dirty="0">
              <a:solidFill>
                <a:srgbClr val="060607"/>
              </a:solidFill>
              <a:latin typeface="-apple-system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0DE41E7-04A8-3D90-EF6B-0D40BB653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508" y="1687996"/>
            <a:ext cx="5375189" cy="28051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34970C-A988-E6B3-8A90-375258D1073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341" t="2831" r="3462" b="53294"/>
          <a:stretch/>
        </p:blipFill>
        <p:spPr>
          <a:xfrm>
            <a:off x="1178119" y="4625965"/>
            <a:ext cx="5081359" cy="10764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DBE22E-915C-4DBD-48C9-2A048372C931}"/>
              </a:ext>
            </a:extLst>
          </p:cNvPr>
          <p:cNvSpPr txBox="1"/>
          <p:nvPr/>
        </p:nvSpPr>
        <p:spPr>
          <a:xfrm>
            <a:off x="6096000" y="1546311"/>
            <a:ext cx="6096000" cy="535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数据蒸馏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QWQ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和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R1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得到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3.9k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条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CoT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数据，用于训练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Qwen-2.5-32B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模型（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SFT+DPO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），性能接近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O1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、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R1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和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QWQ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水平</a:t>
            </a:r>
            <a:endParaRPr lang="en-US" altLang="zh-CN" sz="2000" dirty="0">
              <a:solidFill>
                <a:srgbClr val="060607"/>
              </a:solidFill>
              <a:latin typeface="-apple-system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60607"/>
                </a:solidFill>
                <a:latin typeface="+mn-ea"/>
              </a:rPr>
              <a:t>Notice</a:t>
            </a:r>
            <a:r>
              <a:rPr lang="zh-CN" altLang="en-US" sz="2000" b="1" dirty="0">
                <a:solidFill>
                  <a:srgbClr val="060607"/>
                </a:solidFill>
                <a:latin typeface="+mn-ea"/>
              </a:rPr>
              <a:t>：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高质量、难度大的问题数据对提升推理能力关键，去除难问题和长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CoT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会导致性能下降，短</a:t>
            </a:r>
            <a:r>
              <a:rPr lang="en-US" altLang="zh-CN" sz="2000" dirty="0">
                <a:solidFill>
                  <a:srgbClr val="060607"/>
                </a:solidFill>
                <a:latin typeface="-apple-system"/>
              </a:rPr>
              <a:t>CoT</a:t>
            </a:r>
            <a:r>
              <a:rPr lang="zh-CN" altLang="en-US" sz="2000" dirty="0">
                <a:solidFill>
                  <a:srgbClr val="060607"/>
                </a:solidFill>
                <a:latin typeface="-apple-system"/>
              </a:rPr>
              <a:t>数据对训练有负面影响，已被过滤</a:t>
            </a:r>
            <a:endParaRPr lang="en-US" altLang="zh-CN" sz="2000" dirty="0">
              <a:solidFill>
                <a:srgbClr val="060607"/>
              </a:solidFill>
              <a:latin typeface="-apple-system"/>
            </a:endParaRPr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6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C65B6-AFD6-F94F-1BFC-6CD26B8D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A044BEB7-EF24-AC03-FD41-168AAEEDF1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0F9EB6ED-2458-FC96-A19C-902B31C70DC8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The Replication of OpenAI O1 Model</a:t>
            </a:r>
          </a:p>
          <a:p>
            <a:endParaRPr lang="zh-CN" altLang="en-US" sz="2500" spc="100" dirty="0">
              <a:cs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291006-E7CD-5761-9208-5F46CCBF173C}"/>
              </a:ext>
            </a:extLst>
          </p:cNvPr>
          <p:cNvSpPr txBox="1"/>
          <p:nvPr/>
        </p:nvSpPr>
        <p:spPr>
          <a:xfrm>
            <a:off x="1178119" y="883289"/>
            <a:ext cx="10692605" cy="7101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191B1F"/>
                </a:solidFill>
                <a:effectLst/>
                <a:latin typeface="+mn-ea"/>
              </a:rPr>
              <a:t>Training Phase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i="0" dirty="0">
                <a:solidFill>
                  <a:srgbClr val="191B1F"/>
                </a:solidFill>
                <a:effectLst/>
                <a:latin typeface="+mn-ea"/>
              </a:rPr>
              <a:t>Continued Pretraining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191B1F"/>
                </a:solidFill>
                <a:latin typeface="+mn-ea"/>
              </a:rPr>
              <a:t>SFT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i="0" dirty="0">
                <a:solidFill>
                  <a:srgbClr val="191B1F"/>
                </a:solidFill>
                <a:effectLst/>
                <a:latin typeface="+mn-ea"/>
              </a:rPr>
              <a:t>RL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RFT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MCTS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191B1F"/>
                </a:solidFill>
                <a:effectLst/>
                <a:latin typeface="+mn-ea"/>
              </a:rPr>
              <a:t>Inference Phase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i="0" dirty="0">
                <a:solidFill>
                  <a:srgbClr val="191B1F"/>
                </a:solidFill>
                <a:effectLst/>
                <a:latin typeface="+mn-ea"/>
              </a:rPr>
              <a:t>Ultra-Long CoT + Reflection Chains + Tree Search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i="0" dirty="0">
                <a:solidFill>
                  <a:srgbClr val="191B1F"/>
                </a:solidFill>
                <a:effectLst/>
                <a:latin typeface="+mn-ea"/>
              </a:rPr>
              <a:t>MCTS-Based Inference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191B1F"/>
                </a:solidFill>
                <a:latin typeface="+mn-ea"/>
              </a:rPr>
              <a:t>……</a:t>
            </a:r>
            <a:endParaRPr lang="en-US" altLang="zh-CN" sz="2200" i="0" dirty="0">
              <a:solidFill>
                <a:srgbClr val="191B1F"/>
              </a:solidFill>
              <a:effectLst/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b="1" i="0" dirty="0">
              <a:solidFill>
                <a:srgbClr val="191B1F"/>
              </a:solidFill>
              <a:effectLst/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zh-CN" sz="2000" i="0" dirty="0">
              <a:solidFill>
                <a:srgbClr val="191B1F"/>
              </a:solidFill>
              <a:effectLst/>
              <a:latin typeface="+mn-ea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762BC52-E1D7-F7DD-709B-25390443BF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BDD4D46-069A-F20C-AE0E-05DDAD255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7F641D7-DEB9-9EB9-1AEA-AD2D7C82D6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35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8FC09-B72C-5EFA-D695-5BE1A29BD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94B29B6E-98AF-F087-8B58-D89FF54EB8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EC9C5893-268F-8C52-0924-F8DF8E2BFC20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About Future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D01C32-D1D7-AE8A-1802-06BA808D0538}"/>
              </a:ext>
            </a:extLst>
          </p:cNvPr>
          <p:cNvSpPr txBox="1"/>
          <p:nvPr/>
        </p:nvSpPr>
        <p:spPr>
          <a:xfrm>
            <a:off x="1178119" y="883289"/>
            <a:ext cx="10692605" cy="5762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方向</a:t>
            </a:r>
            <a:endParaRPr lang="en-US" altLang="zh-CN" sz="2800" b="1" dirty="0">
              <a:solidFill>
                <a:srgbClr val="060607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合成数据的生成与优化</a:t>
            </a:r>
            <a:endParaRPr lang="en-US" altLang="zh-CN" sz="2000" b="1" dirty="0">
              <a:solidFill>
                <a:srgbClr val="191B1F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如何高效构建逻辑连贯、自然、具有适当反思水平，并具备合理触发机制的长链</a:t>
            </a: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CoT</a:t>
            </a: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数据极为关键</a:t>
            </a:r>
            <a:endParaRPr lang="en-US" altLang="zh-CN" sz="2000" i="0" dirty="0">
              <a:solidFill>
                <a:srgbClr val="191B1F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设计有效的在线蒸馏及数据合成策略</a:t>
            </a: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…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如何更好地启发模型的内部思考过程？</a:t>
            </a:r>
            <a:endParaRPr lang="en-US" altLang="zh-CN" sz="2000" b="1" dirty="0">
              <a:solidFill>
                <a:srgbClr val="191B1F"/>
              </a:solidFill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如何通过</a:t>
            </a:r>
            <a:r>
              <a:rPr lang="en-US" altLang="zh-CN" sz="2000" b="1" dirty="0">
                <a:solidFill>
                  <a:srgbClr val="191B1F"/>
                </a:solidFill>
                <a:latin typeface="+mn-ea"/>
              </a:rPr>
              <a:t>RL</a:t>
            </a: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等手段帮助模型学会内在的推理？</a:t>
            </a:r>
            <a:r>
              <a:rPr lang="en-US" altLang="zh-CN" sz="2000" b="1" dirty="0">
                <a:solidFill>
                  <a:srgbClr val="191B1F"/>
                </a:solidFill>
                <a:latin typeface="+mn-ea"/>
              </a:rPr>
              <a:t>Verifier/</a:t>
            </a: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奖励机制的设计？</a:t>
            </a:r>
            <a:endParaRPr lang="zh-CN" altLang="en-US" sz="2000" i="0" dirty="0">
              <a:solidFill>
                <a:srgbClr val="191B1F"/>
              </a:solidFill>
              <a:effectLst/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基于难度感知的推理优化：</a:t>
            </a:r>
            <a:endParaRPr lang="en-US" altLang="zh-CN" sz="2000" b="1" dirty="0">
              <a:solidFill>
                <a:srgbClr val="191B1F"/>
              </a:solidFill>
              <a:latin typeface="+mn-ea"/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对推理资源进行判断和动态合理分配 </a:t>
            </a: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推理搜索方法的优化</a:t>
            </a: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模型思考的上界在哪？</a:t>
            </a:r>
            <a:r>
              <a:rPr lang="en-US" altLang="zh-CN" sz="2000" b="1" dirty="0">
                <a:solidFill>
                  <a:srgbClr val="191B1F"/>
                </a:solidFill>
                <a:latin typeface="+mn-ea"/>
              </a:rPr>
              <a:t>Test-Time Optimization</a:t>
            </a: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的边界；</a:t>
            </a:r>
            <a:endParaRPr lang="en-US" altLang="zh-CN" sz="2000" b="1" dirty="0">
              <a:solidFill>
                <a:srgbClr val="191B1F"/>
              </a:solidFill>
              <a:latin typeface="+mn-ea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91B1F"/>
                </a:solidFill>
                <a:latin typeface="+mn-ea"/>
              </a:rPr>
              <a:t>……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C2ABB4C-D399-B2F7-B2CA-8B41A1C035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52EE5E1-138D-8EBA-9D5E-3C7E82E65F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BC93B87B-898D-2ED8-45EA-DDEAAA27F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984F0-2BF4-43F9-DD6A-5F69199F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>
            <a:extLst>
              <a:ext uri="{FF2B5EF4-FFF2-40B4-BE49-F238E27FC236}">
                <a16:creationId xmlns:a16="http://schemas.microsoft.com/office/drawing/2014/main" id="{1219740D-D5F6-766C-2695-A7E52CF2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6" y="2766218"/>
            <a:ext cx="3725333" cy="1325563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011F3D"/>
                </a:solidFill>
              </a:defRPr>
            </a:lvl1pPr>
          </a:lstStyle>
          <a:p>
            <a:r>
              <a:rPr lang="en-US" altLang="zh-CN" sz="4000" dirty="0"/>
              <a:t>Content</a:t>
            </a:r>
            <a:endParaRPr lang="zh-CN" altLang="en-US" sz="4000" dirty="0"/>
          </a:p>
        </p:txBody>
      </p:sp>
      <p:pic>
        <p:nvPicPr>
          <p:cNvPr id="2" name="图片 1" descr="徽标, 公司名称&#10;&#10;描述已自动生成">
            <a:extLst>
              <a:ext uri="{FF2B5EF4-FFF2-40B4-BE49-F238E27FC236}">
                <a16:creationId xmlns:a16="http://schemas.microsoft.com/office/drawing/2014/main" id="{3A2F97A2-F8AD-C089-7BE6-884C4E655E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7A983FB-5748-C079-97B7-51B2A736F025}"/>
              </a:ext>
            </a:extLst>
          </p:cNvPr>
          <p:cNvSpPr txBox="1"/>
          <p:nvPr/>
        </p:nvSpPr>
        <p:spPr>
          <a:xfrm>
            <a:off x="4173837" y="1364465"/>
            <a:ext cx="8018163" cy="425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11F3D"/>
                </a:solidFill>
                <a:latin typeface="+mj-ea"/>
                <a:ea typeface="+mj-ea"/>
              </a:rPr>
              <a:t>Background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11F3D"/>
                </a:solidFill>
                <a:latin typeface="+mj-ea"/>
                <a:ea typeface="+mj-ea"/>
              </a:rPr>
              <a:t>The Replication of OpenAI O1 Model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rgbClr val="011F3D"/>
                </a:solidFill>
                <a:latin typeface="+mj-ea"/>
                <a:ea typeface="+mj-ea"/>
              </a:rPr>
              <a:t>About Future</a:t>
            </a:r>
          </a:p>
        </p:txBody>
      </p:sp>
    </p:spTree>
    <p:extLst>
      <p:ext uri="{BB962C8B-B14F-4D97-AF65-F5344CB8AC3E}">
        <p14:creationId xmlns:p14="http://schemas.microsoft.com/office/powerpoint/2010/main" val="120861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7672B-8E14-FCCD-98D7-95DA99746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11055775-E058-C404-3ACD-C428492A7B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330578D8-F12D-B8DE-5CCA-A803B255D03A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Background</a:t>
            </a:r>
          </a:p>
          <a:p>
            <a:endParaRPr lang="zh-CN" altLang="en-US" sz="2500" spc="100" dirty="0">
              <a:cs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AD9C9E-B455-3FA9-E0CB-B0BD21972468}"/>
              </a:ext>
            </a:extLst>
          </p:cNvPr>
          <p:cNvSpPr txBox="1"/>
          <p:nvPr/>
        </p:nvSpPr>
        <p:spPr>
          <a:xfrm>
            <a:off x="1178119" y="883289"/>
            <a:ext cx="10692605" cy="160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Pre-Training Scaling law</a:t>
            </a:r>
            <a:endParaRPr lang="en-US" altLang="zh-CN" sz="2000" b="1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随着模型参数增大，</a:t>
            </a:r>
            <a:r>
              <a:rPr lang="en-US" altLang="zh-CN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Scaling up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带来的边际收益开始递减</a:t>
            </a:r>
            <a:endParaRPr lang="en-US" altLang="zh-CN" sz="2000" dirty="0">
              <a:solidFill>
                <a:srgbClr val="191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自回归模型在数学推理问题上，总是</a:t>
            </a:r>
            <a:r>
              <a:rPr lang="en-US" altLang="zh-CN" sz="2000" b="1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ahead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，没法自主修正</a:t>
            </a:r>
            <a:endParaRPr lang="en-US" altLang="zh-CN" sz="2000" dirty="0">
              <a:solidFill>
                <a:srgbClr val="191B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23C766F-1578-42F6-95FE-0A2B0B5B5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119" y="2963293"/>
            <a:ext cx="10359483" cy="32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8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4911-25BE-3553-DA2C-70F1E3FD2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0D3B0287-7FB4-520A-DC00-032CDB67F3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9C2871BB-1B96-6D00-4EFA-9FF6CB3994CE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Background</a:t>
            </a:r>
          </a:p>
          <a:p>
            <a:endParaRPr lang="zh-CN" altLang="en-US" sz="2500" spc="100" dirty="0">
              <a:cs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E7606C-EE08-F928-2955-77BF358EAC04}"/>
              </a:ext>
            </a:extLst>
          </p:cNvPr>
          <p:cNvSpPr txBox="1"/>
          <p:nvPr/>
        </p:nvSpPr>
        <p:spPr>
          <a:xfrm>
            <a:off x="1178119" y="883289"/>
            <a:ext cx="10692605" cy="2999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OpenAI O1——Test/Inference-Time scaling law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60607"/>
                </a:solidFill>
                <a:latin typeface="+mn-ea"/>
              </a:rPr>
              <a:t>2024.09.12</a:t>
            </a:r>
            <a:r>
              <a:rPr lang="en-US" altLang="zh-CN" sz="2000" dirty="0">
                <a:solidFill>
                  <a:srgbClr val="060607"/>
                </a:solidFill>
                <a:latin typeface="+mn-ea"/>
              </a:rPr>
              <a:t> OpenAI </a:t>
            </a:r>
            <a:r>
              <a:rPr lang="zh-CN" altLang="en-US" sz="2000" dirty="0">
                <a:solidFill>
                  <a:srgbClr val="060607"/>
                </a:solidFill>
                <a:latin typeface="+mn-ea"/>
              </a:rPr>
              <a:t>发布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+mn-ea"/>
              </a:rPr>
              <a:t>o1 (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+mn-ea"/>
              </a:rPr>
              <a:t>包括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+mn-ea"/>
              </a:rPr>
              <a:t>o1-preview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+mn-ea"/>
              </a:rPr>
              <a:t>和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+mn-ea"/>
              </a:rPr>
              <a:t>o1-mini)</a:t>
            </a:r>
            <a:endParaRPr lang="en-US" altLang="zh-CN" sz="2000" b="0" i="0" dirty="0">
              <a:solidFill>
                <a:srgbClr val="060607"/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191B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n-US" altLang="zh-CN" sz="2000" b="1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st-Training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060607"/>
                </a:solidFill>
                <a:latin typeface="-apple-system"/>
              </a:rPr>
              <a:t>Inference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阶段，随着</a:t>
            </a:r>
            <a:r>
              <a:rPr lang="en-US" altLang="zh-CN" sz="2000" b="1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Train-Time</a:t>
            </a:r>
            <a:r>
              <a:rPr lang="zh-CN" altLang="en-US" sz="2000" b="1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计算量</a:t>
            </a:r>
            <a:r>
              <a:rPr lang="en-US" altLang="zh-CN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来自</a:t>
            </a:r>
            <a:r>
              <a:rPr lang="en-US" altLang="zh-CN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阶段</a:t>
            </a:r>
            <a:r>
              <a:rPr lang="en-US" altLang="zh-CN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Test-Time</a:t>
            </a:r>
            <a:r>
              <a:rPr lang="zh-CN" altLang="en-US" sz="2000" b="1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计算量</a:t>
            </a:r>
            <a:r>
              <a:rPr lang="en-US" altLang="zh-CN" sz="2000" b="1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Test-Time Search)</a:t>
            </a:r>
            <a:r>
              <a:rPr lang="zh-CN" altLang="en-US" sz="2000" dirty="0">
                <a:solidFill>
                  <a:srgbClr val="191B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的增长，模型性能也会随之提升</a:t>
            </a:r>
            <a:endParaRPr lang="en-US" altLang="zh-CN" sz="200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60607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000" b="1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0E20BD9-29E5-3A5A-1C77-6C0DBB2C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7" y="3618441"/>
            <a:ext cx="5972325" cy="232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B785CAA-F6CE-9178-E6D8-0303E081B92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62" b="11994"/>
          <a:stretch/>
        </p:blipFill>
        <p:spPr>
          <a:xfrm>
            <a:off x="7507833" y="3551045"/>
            <a:ext cx="4245097" cy="23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78217-EF9B-4B2F-F53A-48C51E681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3C442B54-7C8B-ACDF-68BE-7C09E6E11E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E9EFDD11-241B-9C46-3FA0-3EC029AF7757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Background</a:t>
            </a:r>
          </a:p>
          <a:p>
            <a:endParaRPr lang="zh-CN" altLang="en-US" sz="2500" spc="100" dirty="0">
              <a:cs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3248CE7-6441-9FB3-D32D-80DAC15F32F8}"/>
              </a:ext>
            </a:extLst>
          </p:cNvPr>
          <p:cNvSpPr txBox="1"/>
          <p:nvPr/>
        </p:nvSpPr>
        <p:spPr>
          <a:xfrm>
            <a:off x="1178119" y="883289"/>
            <a:ext cx="10692605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OpenAI O1——More thinking power for more difficult problems</a:t>
            </a:r>
            <a:endParaRPr lang="en-US" altLang="zh-CN" sz="28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191B1F"/>
                </a:solidFill>
                <a:effectLst/>
                <a:latin typeface="+mn-ea"/>
              </a:rPr>
              <a:t>2024.12.05</a:t>
            </a: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 OpenAI </a:t>
            </a: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发布满血版</a:t>
            </a: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o1</a:t>
            </a: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和</a:t>
            </a: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o1 Pro</a:t>
            </a:r>
          </a:p>
          <a:p>
            <a:pPr>
              <a:lnSpc>
                <a:spcPct val="150000"/>
              </a:lnSpc>
            </a:pPr>
            <a:endParaRPr lang="en-US" altLang="zh-CN" sz="2000" b="1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B4F473-67A8-941B-1E6B-E8772BDEC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726" y="2497577"/>
            <a:ext cx="8102547" cy="33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5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96D8-44A3-5A1B-9BFA-13261FA3A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DB40EBBD-968B-F78E-6E55-1E1EFA531C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766EE412-85F3-88E2-52F4-0F2DB38E0C18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The Replication of OpenAI O1 Model</a:t>
            </a:r>
          </a:p>
          <a:p>
            <a:endParaRPr lang="zh-CN" altLang="en-US" sz="2500" spc="100" dirty="0">
              <a:cs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7925AD-244D-D0DA-17B1-4C8EF3997394}"/>
              </a:ext>
            </a:extLst>
          </p:cNvPr>
          <p:cNvSpPr txBox="1"/>
          <p:nvPr/>
        </p:nvSpPr>
        <p:spPr>
          <a:xfrm>
            <a:off x="1178119" y="883289"/>
            <a:ext cx="10692605" cy="160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DeepSeek R1 Lite &amp; Kimi K0-Math &amp; Qwen QwQ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DeepSeek R1 Lite</a:t>
            </a: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、</a:t>
            </a: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Kimi K0-Math </a:t>
            </a: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和 </a:t>
            </a: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Qwen QwQ </a:t>
            </a: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的最近发布为</a:t>
            </a:r>
            <a:r>
              <a:rPr lang="en-US" altLang="zh-CN" sz="2000" i="0" dirty="0">
                <a:solidFill>
                  <a:srgbClr val="191B1F"/>
                </a:solidFill>
                <a:effectLst/>
                <a:latin typeface="+mn-ea"/>
              </a:rPr>
              <a:t>O1</a:t>
            </a: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模型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复现</a:t>
            </a:r>
            <a:r>
              <a:rPr lang="zh-CN" altLang="en-US" sz="2000" i="0" dirty="0">
                <a:solidFill>
                  <a:srgbClr val="191B1F"/>
                </a:solidFill>
                <a:effectLst/>
                <a:latin typeface="+mn-ea"/>
              </a:rPr>
              <a:t>提供了宝贵的潜在方法见解</a:t>
            </a:r>
            <a:endParaRPr lang="en-US" altLang="zh-CN" sz="2000" i="0" dirty="0">
              <a:solidFill>
                <a:srgbClr val="191B1F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49AA91-B311-8FA2-496B-1C287878D8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0996" b="782"/>
          <a:stretch/>
        </p:blipFill>
        <p:spPr>
          <a:xfrm>
            <a:off x="5644052" y="3106809"/>
            <a:ext cx="6396606" cy="31852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015F3D-3524-8A98-B136-315C66580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091" y="3134033"/>
            <a:ext cx="4695961" cy="31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6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DE04F-7D6B-EA1B-4F9D-AD1DBA27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25816E01-7EDE-8D39-9386-A955D8E754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D9BB2273-6BA2-CC7A-2F9E-61A5EE4C64DA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Training Phase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63212B-6EF1-8DA1-C655-6F7A9453D1DB}"/>
              </a:ext>
            </a:extLst>
          </p:cNvPr>
          <p:cNvSpPr txBox="1"/>
          <p:nvPr/>
        </p:nvSpPr>
        <p:spPr>
          <a:xfrm>
            <a:off x="1178119" y="883289"/>
            <a:ext cx="10692605" cy="317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Stage 0: Continued Pretraining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Objective: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使用大规模数据集，如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CoT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、代码和数学，增强基础模型的推理能力</a:t>
            </a: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Stage 1: Supervised Fine-Tuning (SFT)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Objective: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训练模型生成超长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CoT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推理链和反思指令格式，为后续的强化学习训练打下基础</a:t>
            </a:r>
            <a:endParaRPr lang="en-US" altLang="zh-CN" sz="2000" dirty="0">
              <a:solidFill>
                <a:srgbClr val="191B1F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对于开源模型，如</a:t>
            </a:r>
            <a:r>
              <a:rPr lang="en-US" altLang="zh-CN" sz="2000" b="1" dirty="0">
                <a:solidFill>
                  <a:srgbClr val="191B1F"/>
                </a:solidFill>
                <a:latin typeface="+mn-ea"/>
              </a:rPr>
              <a:t>o1-journey-part2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，从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o1-preview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中蒸馏已取得良好结果</a:t>
            </a:r>
            <a:endParaRPr lang="en-US" altLang="zh-CN" sz="2000" dirty="0">
              <a:solidFill>
                <a:srgbClr val="191B1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16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89071-84CE-8B07-7703-368A417CA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2E28CB15-4C3C-ECC1-62BD-CE4398DE3B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31484B5D-9E9F-5472-0CFF-E8BA3568503B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Training Phase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F1467E-E53F-66C3-1576-AA9C6C3FE505}"/>
              </a:ext>
            </a:extLst>
          </p:cNvPr>
          <p:cNvSpPr txBox="1"/>
          <p:nvPr/>
        </p:nvSpPr>
        <p:spPr>
          <a:xfrm>
            <a:off x="1178119" y="883289"/>
            <a:ext cx="10692605" cy="249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60607"/>
                </a:solidFill>
                <a:latin typeface="-apple-system"/>
              </a:rPr>
              <a:t>o1-journey-part2</a:t>
            </a:r>
            <a:endParaRPr lang="en-US" altLang="zh-CN" sz="2800" dirty="0">
              <a:solidFill>
                <a:srgbClr val="191B1F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用几万个奥数级别的数学问题，蒸馏了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o1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的长思维链答案，用来直接对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Qwen2.5-Math-72B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做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SFT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，达到和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o1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匹配的效果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o1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隐藏过程思维链，交互次数还受限制，如何纯用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Prompt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做蒸馏？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C0DAB1-668B-734A-797E-F55BF3398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932" y="3429000"/>
            <a:ext cx="9275843" cy="3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A3AD-303C-7F16-3C93-4434A663B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EC3C9CD3-FD41-0798-B432-27E8AF5734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1E441422-E2B0-129F-926D-F78B82F94F14}"/>
              </a:ext>
            </a:extLst>
          </p:cNvPr>
          <p:cNvSpPr txBox="1"/>
          <p:nvPr/>
        </p:nvSpPr>
        <p:spPr>
          <a:xfrm>
            <a:off x="948090" y="200709"/>
            <a:ext cx="10922633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500" spc="100" dirty="0">
                <a:cs typeface="微软雅黑" panose="020B0503020204020204" pitchFamily="34" charset="-122"/>
              </a:rPr>
              <a:t>Stage 2: Reinforcement Learning for Advanced Reasoning</a:t>
            </a:r>
          </a:p>
          <a:p>
            <a:endParaRPr lang="en-US" altLang="zh-CN" sz="2500" spc="100" dirty="0">
              <a:cs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74C60C-3CD6-294C-6642-993309F1B0FC}"/>
              </a:ext>
            </a:extLst>
          </p:cNvPr>
          <p:cNvSpPr txBox="1"/>
          <p:nvPr/>
        </p:nvSpPr>
        <p:spPr>
          <a:xfrm>
            <a:off x="1178119" y="883289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zh-CN" sz="2800" b="1" dirty="0">
                <a:solidFill>
                  <a:srgbClr val="060607"/>
                </a:solidFill>
                <a:latin typeface="-apple-system"/>
              </a:rPr>
              <a:t>Option 1: Large-Scale RLHF (PPO)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5BE29B4-DC10-7973-6B6A-92FA839254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2C48C2-CCD3-6458-430B-3471BA20A104}"/>
              </a:ext>
            </a:extLst>
          </p:cNvPr>
          <p:cNvSpPr txBox="1"/>
          <p:nvPr/>
        </p:nvSpPr>
        <p:spPr>
          <a:xfrm>
            <a:off x="6248401" y="1060114"/>
            <a:ext cx="5999044" cy="36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数据集和反馈：</a:t>
            </a:r>
            <a:endParaRPr lang="en-US" altLang="zh-CN" sz="2000" b="1" dirty="0">
              <a:solidFill>
                <a:srgbClr val="191B1F"/>
              </a:solidFill>
              <a:latin typeface="+mn-ea"/>
            </a:endParaRPr>
          </a:p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高质量的数学和代码数据集、奖励模型（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RM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）、基于规则的反馈或编译器反馈</a:t>
            </a:r>
          </a:p>
          <a:p>
            <a:pPr marL="8001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191B1F"/>
                </a:solidFill>
                <a:latin typeface="+mn-ea"/>
              </a:rPr>
              <a:t>例子</a:t>
            </a:r>
            <a:endParaRPr lang="en-US" altLang="zh-CN" sz="2000" b="1" dirty="0">
              <a:solidFill>
                <a:srgbClr val="191B1F"/>
              </a:solidFill>
              <a:latin typeface="+mn-ea"/>
            </a:endParaRPr>
          </a:p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字节的两阶段强化微调</a:t>
            </a: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ReFT</a:t>
            </a:r>
          </a:p>
          <a:p>
            <a:pPr marL="12573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91B1F"/>
                </a:solidFill>
                <a:latin typeface="+mn-ea"/>
              </a:rPr>
              <a:t>SFT+PPO+</a:t>
            </a:r>
            <a:r>
              <a:rPr lang="zh-CN" altLang="en-US" sz="2000" dirty="0">
                <a:solidFill>
                  <a:srgbClr val="191B1F"/>
                </a:solidFill>
                <a:latin typeface="+mn-ea"/>
              </a:rPr>
              <a:t>基于规则的奖励函数</a:t>
            </a:r>
            <a:endParaRPr lang="en-US" altLang="zh-CN" sz="2000" dirty="0">
              <a:solidFill>
                <a:srgbClr val="191B1F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0F9C7F-39E7-E44B-11B4-490F587F5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125" y="4406179"/>
            <a:ext cx="4756875" cy="2375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903C0E-42EF-F76B-976C-6FDEE72BEC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" r="6131" b="34736"/>
          <a:stretch/>
        </p:blipFill>
        <p:spPr>
          <a:xfrm>
            <a:off x="1512674" y="1532736"/>
            <a:ext cx="4430926" cy="27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62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ZhMDlkZDQ3ZTQ4YzMzZWZhYmM3MDNiODVkZDliY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标题页面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页\空白页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5264</TotalTime>
  <Words>1090</Words>
  <Application>Microsoft Office PowerPoint</Application>
  <PresentationFormat>宽屏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-apple-system</vt:lpstr>
      <vt:lpstr>微软雅黑</vt:lpstr>
      <vt:lpstr>Arial</vt:lpstr>
      <vt:lpstr>Calibri</vt:lpstr>
      <vt:lpstr>Palatino Linotype</vt:lpstr>
      <vt:lpstr>Times New Roman</vt:lpstr>
      <vt:lpstr>Wingdings</vt:lpstr>
      <vt:lpstr>标题页面</vt:lpstr>
      <vt:lpstr>目录页\空白页</vt:lpstr>
      <vt:lpstr>Exploring OpenAI O1 Model Replication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晖林 周</cp:lastModifiedBy>
  <cp:revision>1900</cp:revision>
  <dcterms:created xsi:type="dcterms:W3CDTF">2020-12-02T02:29:00Z</dcterms:created>
  <dcterms:modified xsi:type="dcterms:W3CDTF">2024-12-21T04:46:55Z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0CA3ED1A9C2643228E67E023A649251A_12</vt:lpwstr>
  </property>
</Properties>
</file>