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 id="2147483654" r:id="rId3"/>
  </p:sldMasterIdLst>
  <p:notesMasterIdLst>
    <p:notesMasterId r:id="rId20"/>
  </p:notesMasterIdLst>
  <p:handoutMasterIdLst>
    <p:handoutMasterId r:id="rId21"/>
  </p:handoutMasterIdLst>
  <p:sldIdLst>
    <p:sldId id="393" r:id="rId4"/>
    <p:sldId id="435" r:id="rId5"/>
    <p:sldId id="607" r:id="rId6"/>
    <p:sldId id="459" r:id="rId7"/>
    <p:sldId id="412" r:id="rId8"/>
    <p:sldId id="605" r:id="rId9"/>
    <p:sldId id="604" r:id="rId10"/>
    <p:sldId id="612" r:id="rId11"/>
    <p:sldId id="613" r:id="rId12"/>
    <p:sldId id="614" r:id="rId13"/>
    <p:sldId id="615" r:id="rId14"/>
    <p:sldId id="608" r:id="rId15"/>
    <p:sldId id="574" r:id="rId16"/>
    <p:sldId id="616" r:id="rId17"/>
    <p:sldId id="610" r:id="rId18"/>
    <p:sldId id="413" r:id="rId19"/>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F3D"/>
    <a:srgbClr val="000000"/>
    <a:srgbClr val="02489D"/>
    <a:srgbClr val="487BB8"/>
    <a:srgbClr val="FFFFFF"/>
    <a:srgbClr val="428DD3"/>
    <a:srgbClr val="4E95D9"/>
    <a:srgbClr val="2167B1"/>
    <a:srgbClr val="193F61"/>
    <a:srgbClr val="466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3CA68A-502B-4C91-92A8-FA55C470D20C}" styleName="表样式 1 19">
    <a:wholeTbl>
      <a:tcTxStyle>
        <a:fontRef idx="none">
          <a:srgbClr val="000000"/>
        </a:fontRef>
      </a:tcTxStyle>
      <a:tcStyle>
        <a:tcBdr>
          <a:left>
            <a:ln>
              <a:noFill/>
            </a:ln>
          </a:left>
          <a:right>
            <a:ln>
              <a:noFill/>
            </a:ln>
          </a:right>
          <a:top>
            <a:ln w="9525" cmpd="sng">
              <a:solidFill>
                <a:schemeClr val="accent2"/>
              </a:solidFill>
            </a:ln>
          </a:top>
          <a:bottom>
            <a:ln w="9525" cmpd="sng">
              <a:solidFill>
                <a:schemeClr val="accent2"/>
              </a:solidFill>
            </a:ln>
          </a:bottom>
          <a:insideH>
            <a:ln>
              <a:noFill/>
            </a:ln>
          </a:insideH>
          <a:insideV>
            <a:ln w="9525" cmpd="sng">
              <a:solidFill>
                <a:schemeClr val="accent2"/>
              </a:solidFill>
            </a:ln>
          </a:insideV>
        </a:tcBdr>
        <a:fill>
          <a:solidFill>
            <a:srgbClr val="FFFFFF"/>
          </a:solidFill>
        </a:fill>
      </a:tcStyle>
    </a:wholeTbl>
    <a:band2H>
      <a:tcStyle>
        <a:tcBdr/>
        <a:fill>
          <a:solidFill>
            <a:schemeClr val="accent2">
              <a:lumMod val="10000"/>
              <a:lumOff val="90000"/>
            </a:schemeClr>
          </a:solidFill>
        </a:fill>
      </a:tcStyle>
    </a:band2H>
    <a:band1V>
      <a:tcStyle>
        <a:tcBdr>
          <a:left>
            <a:ln>
              <a:noFill/>
            </a:ln>
          </a:left>
          <a:right>
            <a:ln>
              <a:noFill/>
            </a:ln>
          </a:right>
          <a:top>
            <a:ln w="9525" cmpd="sng">
              <a:solidFill>
                <a:schemeClr val="accent2"/>
              </a:solidFill>
            </a:ln>
          </a:top>
          <a:bottom>
            <a:ln w="9525" cmpd="sng">
              <a:solidFill>
                <a:schemeClr val="accent2"/>
              </a:solidFill>
            </a:ln>
          </a:bottom>
          <a:insideH>
            <a:ln>
              <a:noFill/>
            </a:ln>
          </a:insideH>
          <a:insideV>
            <a:ln w="9525" cmpd="sng">
              <a:solidFill>
                <a:schemeClr val="accent2"/>
              </a:solidFill>
            </a:ln>
          </a:insideV>
        </a:tcBdr>
        <a:fill>
          <a:solidFill>
            <a:schemeClr val="accent2">
              <a:lumMod val="10000"/>
              <a:lumOff val="90000"/>
            </a:schemeClr>
          </a:solidFill>
        </a:fill>
      </a:tcStyle>
    </a:band1V>
    <a:band2V>
      <a:tcStyle>
        <a:tcBdr>
          <a:left>
            <a:ln w="9525" cmpd="sng">
              <a:solidFill>
                <a:schemeClr val="accent2"/>
              </a:solidFill>
            </a:ln>
          </a:left>
          <a:right>
            <a:ln w="9525" cmpd="sng">
              <a:solidFill>
                <a:schemeClr val="accent2"/>
              </a:solidFill>
            </a:ln>
          </a:right>
          <a:top>
            <a:ln w="9525" cmpd="sng">
              <a:solidFill>
                <a:schemeClr val="accent2"/>
              </a:solidFill>
            </a:ln>
          </a:top>
          <a:bottom>
            <a:ln w="9525" cmpd="sng">
              <a:solidFill>
                <a:schemeClr val="accent2"/>
              </a:solidFill>
            </a:ln>
          </a:bottom>
          <a:insideH>
            <a:ln>
              <a:noFill/>
            </a:ln>
          </a:insideH>
          <a:insideV>
            <a:ln>
              <a:noFill/>
            </a:ln>
          </a:insideV>
        </a:tcBdr>
      </a:tcStyle>
    </a:band2V>
    <a:lastCol>
      <a:tcTxStyle b="on">
        <a:fontRef idx="none">
          <a:srgbClr val="08090C"/>
        </a:fontRef>
      </a:tcTxStyle>
      <a:tcStyle>
        <a:tcBdr>
          <a:left>
            <a:ln w="9525" cmpd="sng">
              <a:solidFill>
                <a:schemeClr val="accent2"/>
              </a:solidFill>
            </a:ln>
          </a:left>
          <a:right>
            <a:ln>
              <a:noFill/>
            </a:ln>
          </a:right>
          <a:top>
            <a:ln w="9525" cmpd="sng">
              <a:solidFill>
                <a:schemeClr val="accent2"/>
              </a:solidFill>
            </a:ln>
          </a:top>
          <a:bottom>
            <a:ln w="9525" cmpd="sng">
              <a:solidFill>
                <a:schemeClr val="accent2"/>
              </a:solidFill>
            </a:ln>
          </a:bottom>
          <a:insideH>
            <a:ln>
              <a:noFill/>
            </a:ln>
          </a:insideH>
          <a:insideV>
            <a:ln>
              <a:noFill/>
            </a:ln>
          </a:insideV>
        </a:tcBdr>
        <a:fill>
          <a:solidFill>
            <a:schemeClr val="accent2">
              <a:lumMod val="20000"/>
              <a:lumOff val="80000"/>
            </a:schemeClr>
          </a:solidFill>
        </a:fill>
      </a:tcStyle>
    </a:lastCol>
    <a:firstCol>
      <a:tcTxStyle b="on">
        <a:fontRef idx="none">
          <a:srgbClr val="08090C"/>
        </a:fontRef>
      </a:tcTxStyle>
      <a:tcStyle>
        <a:tcBdr>
          <a:left>
            <a:ln>
              <a:noFill/>
            </a:ln>
          </a:left>
          <a:right>
            <a:ln w="9525" cmpd="sng">
              <a:solidFill>
                <a:schemeClr val="accent2"/>
              </a:solidFill>
            </a:ln>
          </a:right>
          <a:top>
            <a:ln w="9525" cmpd="sng">
              <a:solidFill>
                <a:schemeClr val="accent2"/>
              </a:solidFill>
            </a:ln>
          </a:top>
          <a:bottom>
            <a:ln w="9525" cmpd="sng">
              <a:solidFill>
                <a:schemeClr val="accent2"/>
              </a:solidFill>
            </a:ln>
          </a:bottom>
          <a:insideH>
            <a:ln>
              <a:noFill/>
            </a:ln>
          </a:insideH>
          <a:insideV>
            <a:ln>
              <a:noFill/>
            </a:ln>
          </a:insideV>
        </a:tcBdr>
        <a:fill>
          <a:solidFill>
            <a:schemeClr val="accent2">
              <a:lumMod val="20000"/>
              <a:lumOff val="80000"/>
            </a:schemeClr>
          </a:solidFill>
        </a:fill>
      </a:tcStyle>
    </a:firstCol>
    <a:lastRow>
      <a:tcTxStyle b="on">
        <a:fontRef idx="none">
          <a:schemeClr val="accent2"/>
        </a:fontRef>
      </a:tcTxStyle>
      <a:tcStyle>
        <a:tcBdr>
          <a:left>
            <a:ln>
              <a:noFill/>
            </a:ln>
          </a:left>
          <a:right>
            <a:ln>
              <a:noFill/>
            </a:ln>
          </a:right>
          <a:top>
            <a:ln w="9525" cmpd="sng">
              <a:solidFill>
                <a:schemeClr val="accent2"/>
              </a:solidFill>
            </a:ln>
          </a:top>
          <a:bottom>
            <a:ln w="9525" cmpd="sng">
              <a:solidFill>
                <a:schemeClr val="accent2"/>
              </a:solidFill>
            </a:ln>
          </a:bottom>
          <a:insideH>
            <a:ln>
              <a:noFill/>
            </a:ln>
          </a:insideH>
          <a:insideV>
            <a:ln>
              <a:noFill/>
            </a:ln>
          </a:insideV>
        </a:tcBdr>
        <a:fill>
          <a:solidFill>
            <a:schemeClr val="accent2">
              <a:lumMod val="10000"/>
              <a:lumOff val="90000"/>
            </a:schemeClr>
          </a:solidFill>
        </a:fill>
      </a:tcStyle>
    </a:lastRow>
    <a:firstRow>
      <a:tcTxStyle b="on">
        <a:fontRef idx="none">
          <a:schemeClr val="accent2"/>
        </a:fontRef>
      </a:tcTxStyle>
      <a:tcStyle>
        <a:tcBdr>
          <a:left>
            <a:ln>
              <a:noFill/>
            </a:ln>
          </a:left>
          <a:right>
            <a:ln>
              <a:noFill/>
            </a:ln>
          </a:right>
          <a:top>
            <a:ln w="9525" cmpd="sng">
              <a:solidFill>
                <a:schemeClr val="accent2"/>
              </a:solidFill>
            </a:ln>
          </a:top>
          <a:bottom>
            <a:ln w="9525" cmpd="sng">
              <a:solidFill>
                <a:schemeClr val="accent2"/>
              </a:solidFill>
            </a:ln>
          </a:bottom>
          <a:insideH>
            <a:ln>
              <a:noFill/>
            </a:ln>
          </a:insideH>
          <a:insideV>
            <a:ln w="9525" cmpd="sng">
              <a:solidFill>
                <a:schemeClr val="accent2"/>
              </a:solidFill>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84494" autoAdjust="0"/>
  </p:normalViewPr>
  <p:slideViewPr>
    <p:cSldViewPr snapToGrid="0" showGuides="1">
      <p:cViewPr varScale="1">
        <p:scale>
          <a:sx n="83" d="100"/>
          <a:sy n="83" d="100"/>
        </p:scale>
        <p:origin x="488" y="60"/>
      </p:cViewPr>
      <p:guideLst>
        <p:guide orient="horz" pos="368"/>
        <p:guide pos="3840"/>
      </p:guideLst>
    </p:cSldViewPr>
  </p:slideViewPr>
  <p:notesTextViewPr>
    <p:cViewPr>
      <p:scale>
        <a:sx n="3" d="2"/>
        <a:sy n="3" d="2"/>
      </p:scale>
      <p:origin x="0" y="0"/>
    </p:cViewPr>
  </p:notesTextViewPr>
  <p:notesViewPr>
    <p:cSldViewPr snapToGrid="0">
      <p:cViewPr varScale="1">
        <p:scale>
          <a:sx n="75" d="100"/>
          <a:sy n="75" d="100"/>
        </p:scale>
        <p:origin x="2648"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5577F3-BC67-4657-ACBE-6E316C9C8D83}" type="datetimeFigureOut">
              <a:rPr lang="zh-CN" altLang="en-US" smtClean="0">
                <a:latin typeface="微软雅黑" panose="020B0503020204020204" pitchFamily="34" charset="-122"/>
                <a:ea typeface="微软雅黑" panose="020B0503020204020204" pitchFamily="34" charset="-122"/>
              </a:rPr>
              <a:t>2024/12/30</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0EF76D-2961-43AA-8888-A136EF3EA9E6}"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4FB0385D-9FE6-40DA-9BA9-37BC2DF67C8A}" type="datetimeFigureOut">
              <a:rPr lang="zh-CN" altLang="en-US" smtClean="0"/>
              <a:t>2024/12/30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BA5A0562-EA2F-4793-BC45-20F9D4B7E33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30646-362A-C87A-3F44-FC7D2F8C66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363282-CED2-60B9-21B8-DA91A9F0D8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C9DD04-8D19-AB43-6E9C-C141B7B94D0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C9C90EB-3051-6FA3-6590-B087118B4D59}"/>
              </a:ext>
            </a:extLst>
          </p:cNvPr>
          <p:cNvSpPr>
            <a:spLocks noGrp="1"/>
          </p:cNvSpPr>
          <p:nvPr>
            <p:ph type="sldNum" sz="quarter" idx="5"/>
          </p:nvPr>
        </p:nvSpPr>
        <p:spPr/>
        <p:txBody>
          <a:bodyPr/>
          <a:lstStyle/>
          <a:p>
            <a:fld id="{BA5A0562-EA2F-4793-BC45-20F9D4B7E334}" type="slidenum">
              <a:rPr lang="zh-CN" altLang="en-US" smtClean="0"/>
              <a:t>10</a:t>
            </a:fld>
            <a:endParaRPr lang="zh-CN" altLang="en-US"/>
          </a:p>
        </p:txBody>
      </p:sp>
    </p:spTree>
    <p:extLst>
      <p:ext uri="{BB962C8B-B14F-4D97-AF65-F5344CB8AC3E}">
        <p14:creationId xmlns:p14="http://schemas.microsoft.com/office/powerpoint/2010/main" val="124116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B648-96AF-E46A-DD2E-7E752448919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3F0EDFF-9633-C686-0C97-67ED4C964DA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05FAC67-BD25-9CA2-1D9A-F0A4606A354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4D42D54-41B7-1D37-6A23-4E10C4366199}"/>
              </a:ext>
            </a:extLst>
          </p:cNvPr>
          <p:cNvSpPr>
            <a:spLocks noGrp="1"/>
          </p:cNvSpPr>
          <p:nvPr>
            <p:ph type="sldNum" sz="quarter" idx="5"/>
          </p:nvPr>
        </p:nvSpPr>
        <p:spPr/>
        <p:txBody>
          <a:bodyPr/>
          <a:lstStyle/>
          <a:p>
            <a:fld id="{BA5A0562-EA2F-4793-BC45-20F9D4B7E334}" type="slidenum">
              <a:rPr lang="zh-CN" altLang="en-US" smtClean="0"/>
              <a:t>11</a:t>
            </a:fld>
            <a:endParaRPr lang="zh-CN" altLang="en-US"/>
          </a:p>
        </p:txBody>
      </p:sp>
    </p:spTree>
    <p:extLst>
      <p:ext uri="{BB962C8B-B14F-4D97-AF65-F5344CB8AC3E}">
        <p14:creationId xmlns:p14="http://schemas.microsoft.com/office/powerpoint/2010/main" val="3397163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3E5B4-5D3F-A1DE-9F15-40B4B1FCA2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437E608-B174-B4FB-1AF2-7E483E9B92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76B44F-7C26-73FC-7EAB-BC38EF315D0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A65DE0D-CC24-BF86-5865-FFD5DAB1CF89}"/>
              </a:ext>
            </a:extLst>
          </p:cNvPr>
          <p:cNvSpPr>
            <a:spLocks noGrp="1"/>
          </p:cNvSpPr>
          <p:nvPr>
            <p:ph type="sldNum" sz="quarter" idx="5"/>
          </p:nvPr>
        </p:nvSpPr>
        <p:spPr/>
        <p:txBody>
          <a:bodyPr/>
          <a:lstStyle/>
          <a:p>
            <a:fld id="{BA5A0562-EA2F-4793-BC45-20F9D4B7E334}" type="slidenum">
              <a:rPr lang="zh-CN" altLang="en-US" smtClean="0"/>
              <a:t>12</a:t>
            </a:fld>
            <a:endParaRPr lang="zh-CN" altLang="en-US"/>
          </a:p>
        </p:txBody>
      </p:sp>
    </p:spTree>
    <p:extLst>
      <p:ext uri="{BB962C8B-B14F-4D97-AF65-F5344CB8AC3E}">
        <p14:creationId xmlns:p14="http://schemas.microsoft.com/office/powerpoint/2010/main" val="1069446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13</a:t>
            </a:fld>
            <a:endParaRPr lang="zh-CN" altLang="en-US"/>
          </a:p>
        </p:txBody>
      </p:sp>
    </p:spTree>
    <p:extLst>
      <p:ext uri="{BB962C8B-B14F-4D97-AF65-F5344CB8AC3E}">
        <p14:creationId xmlns:p14="http://schemas.microsoft.com/office/powerpoint/2010/main" val="2239778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1169B-41B7-C038-600F-E29CE0DA40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192F8D-6B56-E28E-774E-2941346AC7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CC2026-1639-E1DD-CAB3-19C096E35F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DEE010B-E1E5-2668-A3E4-44AA2763D9EE}"/>
              </a:ext>
            </a:extLst>
          </p:cNvPr>
          <p:cNvSpPr>
            <a:spLocks noGrp="1"/>
          </p:cNvSpPr>
          <p:nvPr>
            <p:ph type="sldNum" sz="quarter" idx="5"/>
          </p:nvPr>
        </p:nvSpPr>
        <p:spPr/>
        <p:txBody>
          <a:bodyPr/>
          <a:lstStyle/>
          <a:p>
            <a:fld id="{BA5A0562-EA2F-4793-BC45-20F9D4B7E334}" type="slidenum">
              <a:rPr lang="zh-CN" altLang="en-US" smtClean="0"/>
              <a:t>14</a:t>
            </a:fld>
            <a:endParaRPr lang="zh-CN" altLang="en-US"/>
          </a:p>
        </p:txBody>
      </p:sp>
    </p:spTree>
    <p:extLst>
      <p:ext uri="{BB962C8B-B14F-4D97-AF65-F5344CB8AC3E}">
        <p14:creationId xmlns:p14="http://schemas.microsoft.com/office/powerpoint/2010/main" val="375311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53F12-AAB9-3269-AB81-A15DD92721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15882A-0760-3257-F609-8A8C643D49E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773CF6C-9678-6E29-4F2A-AB0823074B7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E6BC1BD-2362-8608-811F-4F97FFA8FCE9}"/>
              </a:ext>
            </a:extLst>
          </p:cNvPr>
          <p:cNvSpPr>
            <a:spLocks noGrp="1"/>
          </p:cNvSpPr>
          <p:nvPr>
            <p:ph type="sldNum" sz="quarter" idx="5"/>
          </p:nvPr>
        </p:nvSpPr>
        <p:spPr/>
        <p:txBody>
          <a:bodyPr/>
          <a:lstStyle/>
          <a:p>
            <a:fld id="{BA5A0562-EA2F-4793-BC45-20F9D4B7E334}" type="slidenum">
              <a:rPr lang="zh-CN" altLang="en-US" smtClean="0"/>
              <a:t>3</a:t>
            </a:fld>
            <a:endParaRPr lang="zh-CN" altLang="en-US"/>
          </a:p>
        </p:txBody>
      </p:sp>
    </p:spTree>
    <p:extLst>
      <p:ext uri="{BB962C8B-B14F-4D97-AF65-F5344CB8AC3E}">
        <p14:creationId xmlns:p14="http://schemas.microsoft.com/office/powerpoint/2010/main" val="3192321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A5A0562-EA2F-4793-BC45-20F9D4B7E33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94D5F-53D4-D96E-2D29-999AAC5EE5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E7DACE-46D5-0347-4D64-4971BAB73DE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4FDFC8-8286-317A-9E8A-99E9763FE05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36B4395-6636-6BA4-E18D-CE5005A2FDCC}"/>
              </a:ext>
            </a:extLst>
          </p:cNvPr>
          <p:cNvSpPr>
            <a:spLocks noGrp="1"/>
          </p:cNvSpPr>
          <p:nvPr>
            <p:ph type="sldNum" sz="quarter" idx="5"/>
          </p:nvPr>
        </p:nvSpPr>
        <p:spPr/>
        <p:txBody>
          <a:bodyPr/>
          <a:lstStyle/>
          <a:p>
            <a:fld id="{BA5A0562-EA2F-4793-BC45-20F9D4B7E334}" type="slidenum">
              <a:rPr lang="zh-CN" altLang="en-US" smtClean="0"/>
              <a:t>6</a:t>
            </a:fld>
            <a:endParaRPr lang="zh-CN" altLang="en-US"/>
          </a:p>
        </p:txBody>
      </p:sp>
    </p:spTree>
    <p:extLst>
      <p:ext uri="{BB962C8B-B14F-4D97-AF65-F5344CB8AC3E}">
        <p14:creationId xmlns:p14="http://schemas.microsoft.com/office/powerpoint/2010/main" val="3619352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45576-19F0-0640-C1A1-483FE2AE7B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BBEE8B-3537-632F-31B2-A3C3C400D57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FEE1135-3F30-BC71-4AA7-45D4269054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4802672-0A6B-5902-F1AF-CF5B570F1142}"/>
              </a:ext>
            </a:extLst>
          </p:cNvPr>
          <p:cNvSpPr>
            <a:spLocks noGrp="1"/>
          </p:cNvSpPr>
          <p:nvPr>
            <p:ph type="sldNum" sz="quarter" idx="5"/>
          </p:nvPr>
        </p:nvSpPr>
        <p:spPr/>
        <p:txBody>
          <a:bodyPr/>
          <a:lstStyle/>
          <a:p>
            <a:fld id="{BA5A0562-EA2F-4793-BC45-20F9D4B7E334}" type="slidenum">
              <a:rPr lang="zh-CN" altLang="en-US" smtClean="0"/>
              <a:t>7</a:t>
            </a:fld>
            <a:endParaRPr lang="zh-CN" altLang="en-US"/>
          </a:p>
        </p:txBody>
      </p:sp>
    </p:spTree>
    <p:extLst>
      <p:ext uri="{BB962C8B-B14F-4D97-AF65-F5344CB8AC3E}">
        <p14:creationId xmlns:p14="http://schemas.microsoft.com/office/powerpoint/2010/main" val="334786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39D7B-9305-2986-4E29-BA83D39C1E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9DCB2D-9946-ED98-50A2-9AF723657E9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987735-1294-2903-F85B-3252B40619B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51972EC-1FCC-F745-99D6-BBC4E2E663EA}"/>
              </a:ext>
            </a:extLst>
          </p:cNvPr>
          <p:cNvSpPr>
            <a:spLocks noGrp="1"/>
          </p:cNvSpPr>
          <p:nvPr>
            <p:ph type="sldNum" sz="quarter" idx="5"/>
          </p:nvPr>
        </p:nvSpPr>
        <p:spPr/>
        <p:txBody>
          <a:bodyPr/>
          <a:lstStyle/>
          <a:p>
            <a:fld id="{BA5A0562-EA2F-4793-BC45-20F9D4B7E334}" type="slidenum">
              <a:rPr lang="zh-CN" altLang="en-US" smtClean="0"/>
              <a:t>8</a:t>
            </a:fld>
            <a:endParaRPr lang="zh-CN" altLang="en-US"/>
          </a:p>
        </p:txBody>
      </p:sp>
    </p:spTree>
    <p:extLst>
      <p:ext uri="{BB962C8B-B14F-4D97-AF65-F5344CB8AC3E}">
        <p14:creationId xmlns:p14="http://schemas.microsoft.com/office/powerpoint/2010/main" val="4106582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96AF4-5B64-38A0-2DF6-5C4539C524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7A9FE82-424D-48A9-9DDE-7AE36C68CCA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D80DA0D-B902-C407-0533-2406233E91D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D6E9299-996B-77C5-9ECF-4ED25EDC4537}"/>
              </a:ext>
            </a:extLst>
          </p:cNvPr>
          <p:cNvSpPr>
            <a:spLocks noGrp="1"/>
          </p:cNvSpPr>
          <p:nvPr>
            <p:ph type="sldNum" sz="quarter" idx="5"/>
          </p:nvPr>
        </p:nvSpPr>
        <p:spPr/>
        <p:txBody>
          <a:bodyPr/>
          <a:lstStyle/>
          <a:p>
            <a:fld id="{BA5A0562-EA2F-4793-BC45-20F9D4B7E334}" type="slidenum">
              <a:rPr lang="zh-CN" altLang="en-US" smtClean="0"/>
              <a:t>9</a:t>
            </a:fld>
            <a:endParaRPr lang="zh-CN" altLang="en-US"/>
          </a:p>
        </p:txBody>
      </p:sp>
    </p:spTree>
    <p:extLst>
      <p:ext uri="{BB962C8B-B14F-4D97-AF65-F5344CB8AC3E}">
        <p14:creationId xmlns:p14="http://schemas.microsoft.com/office/powerpoint/2010/main" val="99690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3.xml"/><Relationship Id="rId4"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813178"/>
            <a:ext cx="9144000" cy="570819"/>
          </a:xfrm>
        </p:spPr>
        <p:txBody>
          <a:bodyPr vert="horz" lIns="91440" tIns="45720" rIns="91440" bIns="45720" rtlCol="0" anchor="ctr">
            <a:normAutofit/>
          </a:bodyPr>
          <a:lstStyle>
            <a:lvl1pPr>
              <a:defRPr lang="zh-CN" altLang="en-US">
                <a:solidFill>
                  <a:srgbClr val="011F3D"/>
                </a:solidFill>
              </a:defRPr>
            </a:lvl1pPr>
          </a:lstStyle>
          <a:p>
            <a:pPr lvl="0"/>
            <a:r>
              <a:rPr lang="zh-CN" altLang="en-US" dirty="0"/>
              <a:t>单击此处编辑母版副标题样式</a:t>
            </a:r>
          </a:p>
        </p:txBody>
      </p:sp>
      <p:sp>
        <p:nvSpPr>
          <p:cNvPr id="7" name="标题 6"/>
          <p:cNvSpPr>
            <a:spLocks noGrp="1"/>
          </p:cNvSpPr>
          <p:nvPr>
            <p:ph type="title"/>
          </p:nvPr>
        </p:nvSpPr>
        <p:spPr>
          <a:xfrm>
            <a:off x="838200" y="1845583"/>
            <a:ext cx="10515600" cy="1325563"/>
          </a:xfrm>
          <a:prstGeom prst="rect">
            <a:avLst/>
          </a:prstGeom>
        </p:spPr>
        <p:txBody>
          <a:bodyPr anchor="ctr"/>
          <a:lstStyle>
            <a:lvl1pPr>
              <a:defRPr sz="4400">
                <a:solidFill>
                  <a:srgbClr val="011F3D"/>
                </a:solidFill>
              </a:defRPr>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628650" y="6356350"/>
            <a:ext cx="2743200" cy="365125"/>
          </a:xfrm>
          <a:prstGeom prst="rect">
            <a:avLst/>
          </a:prstGeom>
        </p:spPr>
        <p:txBody>
          <a:bodyPr vert="horz" lIns="91440" tIns="45720" rIns="91440" bIns="45720" rtlCol="0" anchor="ctr"/>
          <a:lstStyle>
            <a:lvl1pPr algn="l">
              <a:defRPr sz="1600">
                <a:solidFill>
                  <a:srgbClr val="193F61"/>
                </a:solidFill>
                <a:latin typeface="微软雅黑" panose="020B0503020204020204" pitchFamily="34" charset="-122"/>
                <a:ea typeface="微软雅黑" panose="020B0503020204020204" pitchFamily="34" charset="-122"/>
              </a:defRPr>
            </a:lvl1pPr>
          </a:lstStyle>
          <a:p>
            <a:fld id="{88865AC3-89A7-4159-A779-81860130AE83}" type="datetime1">
              <a:rPr lang="zh-CN" altLang="en-US" smtClean="0"/>
              <a:t>2024/12/30</a:t>
            </a:fld>
            <a:endParaRPr lang="zh-CN" altLang="en-US" dirty="0"/>
          </a:p>
        </p:txBody>
      </p:sp>
      <p:sp>
        <p:nvSpPr>
          <p:cNvPr id="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8" name="灯片编号占位符 5"/>
          <p:cNvSpPr>
            <a:spLocks noGrp="1"/>
          </p:cNvSpPr>
          <p:nvPr>
            <p:ph type="sldNum" sz="quarter" idx="4"/>
          </p:nvPr>
        </p:nvSpPr>
        <p:spPr>
          <a:xfrm>
            <a:off x="9048749" y="6390663"/>
            <a:ext cx="2743200" cy="422252"/>
          </a:xfrm>
          <a:prstGeom prst="rect">
            <a:avLst/>
          </a:prstGeom>
        </p:spPr>
        <p:txBody>
          <a:bodyPr vert="horz" lIns="91440" tIns="45720" rIns="91440" bIns="45720" rtlCol="0" anchor="ctr"/>
          <a:lstStyle>
            <a:lvl1pPr algn="r">
              <a:defRPr sz="1600">
                <a:solidFill>
                  <a:srgbClr val="193F61"/>
                </a:solidFill>
                <a:latin typeface="微软雅黑" panose="020B0503020204020204" pitchFamily="34" charset="-122"/>
                <a:ea typeface="微软雅黑" panose="020B0503020204020204" pitchFamily="34" charset="-122"/>
              </a:defRPr>
            </a:lvl1pPr>
          </a:lstStyle>
          <a:p>
            <a:fld id="{6E33223C-0F98-462B-A603-F1FE98EB154F}"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628650" y="6356350"/>
            <a:ext cx="2743200" cy="365125"/>
          </a:xfrm>
          <a:prstGeom prst="rect">
            <a:avLst/>
          </a:prstGeom>
        </p:spPr>
        <p:txBody>
          <a:bodyPr vert="horz" lIns="91440" tIns="45720" rIns="91440" bIns="45720" rtlCol="0" anchor="ctr"/>
          <a:lstStyle>
            <a:lvl1pPr algn="l">
              <a:defRPr sz="1600">
                <a:solidFill>
                  <a:srgbClr val="193F61"/>
                </a:solidFill>
                <a:latin typeface="微软雅黑" panose="020B0503020204020204" pitchFamily="34" charset="-122"/>
                <a:ea typeface="微软雅黑" panose="020B0503020204020204" pitchFamily="34" charset="-122"/>
              </a:defRPr>
            </a:lvl1pPr>
          </a:lstStyle>
          <a:p>
            <a:fld id="{864B80B4-04DA-4EF3-B9D3-C321E0D76F16}" type="datetime1">
              <a:rPr lang="zh-CN" altLang="en-US" smtClean="0"/>
              <a:t>2024/12/30</a:t>
            </a:fld>
            <a:endParaRPr lang="zh-CN" altLang="en-US" dirty="0"/>
          </a:p>
        </p:txBody>
      </p:sp>
      <p:sp>
        <p:nvSpPr>
          <p:cNvPr id="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8" name="灯片编号占位符 5"/>
          <p:cNvSpPr>
            <a:spLocks noGrp="1"/>
          </p:cNvSpPr>
          <p:nvPr>
            <p:ph type="sldNum" sz="quarter" idx="4"/>
          </p:nvPr>
        </p:nvSpPr>
        <p:spPr>
          <a:xfrm>
            <a:off x="9048749" y="6390663"/>
            <a:ext cx="2743200" cy="422252"/>
          </a:xfrm>
          <a:prstGeom prst="rect">
            <a:avLst/>
          </a:prstGeom>
        </p:spPr>
        <p:txBody>
          <a:bodyPr vert="horz" lIns="91440" tIns="45720" rIns="91440" bIns="45720" rtlCol="0" anchor="ctr"/>
          <a:lstStyle>
            <a:lvl1pPr algn="r">
              <a:defRPr sz="1600">
                <a:solidFill>
                  <a:srgbClr val="193F61"/>
                </a:solidFill>
                <a:latin typeface="微软雅黑" panose="020B0503020204020204" pitchFamily="34" charset="-122"/>
                <a:ea typeface="微软雅黑" panose="020B0503020204020204" pitchFamily="34" charset="-122"/>
              </a:defRPr>
            </a:lvl1pPr>
          </a:lstStyle>
          <a:p>
            <a:fld id="{6E33223C-0F98-462B-A603-F1FE98EB154F}"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45100" y="1376118"/>
            <a:ext cx="114532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345100" y="6582813"/>
            <a:ext cx="2743200" cy="275187"/>
          </a:xfrm>
          <a:prstGeom prst="rect">
            <a:avLst/>
          </a:prstGeom>
        </p:spPr>
        <p:txBody>
          <a:bodyPr/>
          <a:lstStyle>
            <a:lvl1pPr>
              <a:defRPr sz="1600">
                <a:latin typeface="微软雅黑" panose="020B0503020204020204" pitchFamily="34" charset="-122"/>
                <a:ea typeface="微软雅黑" panose="020B0503020204020204" pitchFamily="34" charset="-122"/>
              </a:defRPr>
            </a:lvl1pPr>
          </a:lstStyle>
          <a:p>
            <a:fld id="{076524F5-7F83-4941-876C-9CFBB5C58EF0}" type="datetime1">
              <a:rPr lang="zh-CN" altLang="en-US" smtClean="0"/>
              <a:t>2024/12/30</a:t>
            </a:fld>
            <a:endParaRPr lang="zh-CN" altLang="en-US"/>
          </a:p>
        </p:txBody>
      </p:sp>
      <p:sp>
        <p:nvSpPr>
          <p:cNvPr id="5" name="页脚占位符 4"/>
          <p:cNvSpPr>
            <a:spLocks noGrp="1"/>
          </p:cNvSpPr>
          <p:nvPr>
            <p:ph type="ftr" sz="quarter" idx="11"/>
          </p:nvPr>
        </p:nvSpPr>
        <p:spPr>
          <a:xfrm>
            <a:off x="4038600" y="6574291"/>
            <a:ext cx="4114800" cy="27518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10668001" y="6391728"/>
            <a:ext cx="1130299" cy="365125"/>
          </a:xfrm>
          <a:prstGeom prst="rect">
            <a:avLst/>
          </a:prstGeom>
        </p:spPr>
        <p:txBody>
          <a:bodyPr/>
          <a:lstStyle>
            <a:lvl1pPr>
              <a:defRPr sz="1400">
                <a:solidFill>
                  <a:srgbClr val="011F3D"/>
                </a:solidFill>
                <a:latin typeface="微软雅黑" panose="020B0503020204020204" pitchFamily="34" charset="-122"/>
                <a:ea typeface="微软雅黑" panose="020B0503020204020204" pitchFamily="34" charset="-122"/>
              </a:defRPr>
            </a:lvl1pPr>
          </a:lstStyle>
          <a:p>
            <a:fld id="{1D930F70-006D-4C9D-BB1D-28375325AE88}" type="slidenum">
              <a:rPr lang="zh-CN" altLang="en-US" smtClean="0"/>
              <a:t>‹#›</a:t>
            </a:fld>
            <a:endParaRPr lang="zh-CN" altLang="en-US" dirty="0"/>
          </a:p>
        </p:txBody>
      </p:sp>
      <p:sp>
        <p:nvSpPr>
          <p:cNvPr id="8" name="文本占位符 7"/>
          <p:cNvSpPr>
            <a:spLocks noGrp="1"/>
          </p:cNvSpPr>
          <p:nvPr>
            <p:ph type="body" sz="quarter" idx="13" hasCustomPrompt="1"/>
          </p:nvPr>
        </p:nvSpPr>
        <p:spPr>
          <a:xfrm>
            <a:off x="345100" y="293323"/>
            <a:ext cx="6772592" cy="698500"/>
          </a:xfrm>
          <a:prstGeom prst="rect">
            <a:avLst/>
          </a:prstGeom>
        </p:spPr>
        <p:txBody>
          <a:bodyPr anchor="b">
            <a:noAutofit/>
          </a:bodyPr>
          <a:lstStyle>
            <a:lvl1pPr marL="0" indent="0" algn="l">
              <a:buNone/>
              <a:defRPr sz="4000" b="1">
                <a:solidFill>
                  <a:srgbClr val="011F3D"/>
                </a:solidFill>
                <a:latin typeface="微软雅黑" panose="020B0503020204020204" pitchFamily="34" charset="-122"/>
                <a:ea typeface="微软雅黑" panose="020B0503020204020204" pitchFamily="34" charset="-122"/>
              </a:defRPr>
            </a:lvl1pPr>
          </a:lstStyle>
          <a:p>
            <a:pPr lvl="0"/>
            <a:r>
              <a:rPr lang="zh-CN" altLang="en-US"/>
              <a:t>标题</a:t>
            </a:r>
          </a:p>
        </p:txBody>
      </p:sp>
      <p:pic>
        <p:nvPicPr>
          <p:cNvPr id="7" name="图片 6"/>
          <p:cNvPicPr>
            <a:picLocks noChangeAspect="1"/>
          </p:cNvPicPr>
          <p:nvPr userDrawn="1"/>
        </p:nvPicPr>
        <p:blipFill>
          <a:blip r:embed="rId2"/>
          <a:stretch>
            <a:fillRect/>
          </a:stretch>
        </p:blipFill>
        <p:spPr>
          <a:xfrm>
            <a:off x="8701237" y="187265"/>
            <a:ext cx="3253194" cy="76268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45100" y="1376118"/>
            <a:ext cx="11453200" cy="4351338"/>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a:xfrm>
            <a:off x="345100" y="6582813"/>
            <a:ext cx="2743200" cy="275187"/>
          </a:xfrm>
          <a:prstGeom prst="rect">
            <a:avLst/>
          </a:prstGeom>
        </p:spPr>
        <p:txBody>
          <a:bodyPr/>
          <a:lstStyle>
            <a:lvl1pPr>
              <a:defRPr sz="1600">
                <a:latin typeface="微软雅黑" panose="020B0503020204020204" pitchFamily="34" charset="-122"/>
                <a:ea typeface="微软雅黑" panose="020B0503020204020204" pitchFamily="34" charset="-122"/>
              </a:defRPr>
            </a:lvl1pPr>
          </a:lstStyle>
          <a:p>
            <a:fld id="{076524F5-7F83-4941-876C-9CFBB5C58EF0}" type="datetime1">
              <a:rPr lang="zh-CN" altLang="en-US" smtClean="0"/>
              <a:t>2024/12/30</a:t>
            </a:fld>
            <a:endParaRPr lang="zh-CN" altLang="en-US"/>
          </a:p>
        </p:txBody>
      </p:sp>
      <p:sp>
        <p:nvSpPr>
          <p:cNvPr id="5" name="页脚占位符 4"/>
          <p:cNvSpPr>
            <a:spLocks noGrp="1"/>
          </p:cNvSpPr>
          <p:nvPr>
            <p:ph type="ftr" sz="quarter" idx="11"/>
          </p:nvPr>
        </p:nvSpPr>
        <p:spPr>
          <a:xfrm>
            <a:off x="4038600" y="6574291"/>
            <a:ext cx="4114800" cy="27518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12"/>
          </p:nvPr>
        </p:nvSpPr>
        <p:spPr>
          <a:xfrm>
            <a:off x="10668001" y="6391728"/>
            <a:ext cx="1130299" cy="365125"/>
          </a:xfrm>
          <a:prstGeom prst="rect">
            <a:avLst/>
          </a:prstGeom>
        </p:spPr>
        <p:txBody>
          <a:bodyPr/>
          <a:lstStyle>
            <a:lvl1pPr>
              <a:defRPr sz="1400">
                <a:solidFill>
                  <a:srgbClr val="011F3D"/>
                </a:solidFill>
                <a:latin typeface="微软雅黑" panose="020B0503020204020204" pitchFamily="34" charset="-122"/>
                <a:ea typeface="微软雅黑" panose="020B0503020204020204" pitchFamily="34" charset="-122"/>
              </a:defRPr>
            </a:lvl1pPr>
          </a:lstStyle>
          <a:p>
            <a:fld id="{1D930F70-006D-4C9D-BB1D-28375325AE88}" type="slidenum">
              <a:rPr lang="zh-CN" altLang="en-US" smtClean="0"/>
              <a:t>‹#›</a:t>
            </a:fld>
            <a:endParaRPr lang="zh-CN" altLang="en-US" dirty="0"/>
          </a:p>
        </p:txBody>
      </p:sp>
      <p:sp>
        <p:nvSpPr>
          <p:cNvPr id="8" name="文本占位符 7"/>
          <p:cNvSpPr>
            <a:spLocks noGrp="1"/>
          </p:cNvSpPr>
          <p:nvPr>
            <p:ph type="body" sz="quarter" idx="13" hasCustomPrompt="1"/>
          </p:nvPr>
        </p:nvSpPr>
        <p:spPr>
          <a:xfrm>
            <a:off x="345100" y="293323"/>
            <a:ext cx="6772592" cy="698500"/>
          </a:xfrm>
          <a:prstGeom prst="rect">
            <a:avLst/>
          </a:prstGeom>
        </p:spPr>
        <p:txBody>
          <a:bodyPr anchor="b">
            <a:noAutofit/>
          </a:bodyPr>
          <a:lstStyle>
            <a:lvl1pPr marL="0" indent="0" algn="l">
              <a:buNone/>
              <a:defRPr sz="4000" b="1">
                <a:solidFill>
                  <a:srgbClr val="011F3D"/>
                </a:solidFill>
                <a:latin typeface="微软雅黑" panose="020B0503020204020204" pitchFamily="34" charset="-122"/>
                <a:ea typeface="微软雅黑" panose="020B0503020204020204" pitchFamily="34" charset="-122"/>
              </a:defRPr>
            </a:lvl1pPr>
          </a:lstStyle>
          <a:p>
            <a:pPr lvl="0"/>
            <a:r>
              <a:rPr lang="zh-CN" altLang="en-US"/>
              <a:t>标题</a:t>
            </a:r>
          </a:p>
        </p:txBody>
      </p:sp>
      <p:pic>
        <p:nvPicPr>
          <p:cNvPr id="7" name="图片 6"/>
          <p:cNvPicPr>
            <a:picLocks noChangeAspect="1"/>
          </p:cNvPicPr>
          <p:nvPr userDrawn="1"/>
        </p:nvPicPr>
        <p:blipFill>
          <a:blip r:embed="rId2"/>
          <a:stretch>
            <a:fillRect/>
          </a:stretch>
        </p:blipFill>
        <p:spPr>
          <a:xfrm>
            <a:off x="8701237" y="187265"/>
            <a:ext cx="3253194" cy="76268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dirty="0"/>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dirty="0"/>
          </a:p>
        </p:txBody>
      </p:sp>
      <p:sp>
        <p:nvSpPr>
          <p:cNvPr id="6" name="标题 5"/>
          <p:cNvSpPr>
            <a:spLocks noGrp="1"/>
          </p:cNvSpPr>
          <p:nvPr>
            <p:ph type="title"/>
            <p:custDataLst>
              <p:tags r:id="rId4"/>
            </p:custDataLst>
          </p:nvPr>
        </p:nvSpPr>
        <p:spPr>
          <a:xfrm>
            <a:off x="608400" y="608400"/>
            <a:ext cx="10969200" cy="705600"/>
          </a:xfrm>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文本占位符 14"/>
          <p:cNvSpPr>
            <a:spLocks noGrp="1"/>
          </p:cNvSpPr>
          <p:nvPr>
            <p:ph type="body" idx="1"/>
          </p:nvPr>
        </p:nvSpPr>
        <p:spPr>
          <a:xfrm>
            <a:off x="2619375" y="3690247"/>
            <a:ext cx="6953250" cy="659754"/>
          </a:xfrm>
          <a:prstGeom prst="rect">
            <a:avLst/>
          </a:prstGeom>
        </p:spPr>
        <p:txBody>
          <a:bodyPr vert="horz" lIns="91440" tIns="45720" rIns="91440" bIns="45720" rtlCol="0" anchor="ctr">
            <a:normAutofit/>
          </a:bodyPr>
          <a:lstStyle/>
          <a:p>
            <a:pPr lvl="0"/>
            <a:r>
              <a:rPr lang="en-US" altLang="zh-CN" dirty="0"/>
              <a:t>Name</a:t>
            </a:r>
            <a:endParaRPr lang="zh-CN" altLang="en-US" dirty="0"/>
          </a:p>
        </p:txBody>
      </p:sp>
      <p:sp>
        <p:nvSpPr>
          <p:cNvPr id="10" name="矩形 9"/>
          <p:cNvSpPr/>
          <p:nvPr userDrawn="1"/>
        </p:nvSpPr>
        <p:spPr>
          <a:xfrm>
            <a:off x="0" y="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0800000">
            <a:off x="0" y="678180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3"/>
          <a:stretch>
            <a:fillRect/>
          </a:stretch>
        </p:blipFill>
        <p:spPr>
          <a:xfrm>
            <a:off x="8395481" y="147020"/>
            <a:ext cx="3601692" cy="8443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lnSpc>
          <a:spcPct val="90000"/>
        </a:lnSpc>
        <a:spcBef>
          <a:spcPct val="0"/>
        </a:spcBef>
        <a:buNone/>
        <a:defRPr lang="zh-CN" altLang="en-US" sz="2800" b="1" kern="1200" dirty="0">
          <a:solidFill>
            <a:srgbClr val="02489D"/>
          </a:solidFill>
          <a:latin typeface="微软雅黑" panose="020B0503020204020204" pitchFamily="34" charset="-122"/>
          <a:ea typeface="微软雅黑" panose="020B0503020204020204" pitchFamily="34" charset="-122"/>
          <a:cs typeface="+mn-cs"/>
        </a:defRPr>
      </a:lvl1pPr>
    </p:titleStyle>
    <p:bodyStyle>
      <a:lvl1pPr marL="0" indent="0" algn="ctr" defTabSz="914400" rtl="0" eaLnBrk="1" latinLnBrk="0" hangingPunct="1">
        <a:lnSpc>
          <a:spcPct val="90000"/>
        </a:lnSpc>
        <a:spcBef>
          <a:spcPts val="1000"/>
        </a:spcBef>
        <a:buFont typeface="Arial" panose="020B0604020202090204" pitchFamily="34" charset="0"/>
        <a:buNone/>
        <a:defRPr lang="zh-CN" altLang="en-US" sz="2800" b="1" kern="1200" dirty="0">
          <a:solidFill>
            <a:srgbClr val="02489D"/>
          </a:solidFill>
          <a:latin typeface="微软雅黑" panose="020B0503020204020204" pitchFamily="34" charset="-122"/>
          <a:ea typeface="微软雅黑" panose="020B0503020204020204" pitchFamily="34"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2057400"/>
            <a:ext cx="10515600" cy="4119563"/>
          </a:xfrm>
          <a:prstGeom prst="rect">
            <a:avLst/>
          </a:prstGeom>
        </p:spPr>
        <p:txBody>
          <a:bodyPr vert="horz" lIns="91440" tIns="45720" rIns="91440" bIns="45720" rtlCol="0">
            <a:normAutofit/>
          </a:bodyPr>
          <a:lstStyle/>
          <a:p>
            <a:pPr lvl="0"/>
            <a:r>
              <a:rPr lang="zh-CN" altLang="en-US" dirty="0"/>
              <a:t>单击此处编辑母版</a:t>
            </a:r>
            <a:r>
              <a:rPr lang="zh-CN" altLang="en-US"/>
              <a:t>文本样式</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A78F84DC-0140-441B-B419-6DDFF3F567FA}" type="datetime1">
              <a:rPr lang="zh-CN" altLang="en-US" smtClean="0"/>
              <a:t>2024/12/30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6E33223C-0F98-462B-A603-F1FE98EB154F}" type="slidenum">
              <a:rPr lang="zh-CN" altLang="en-US" smtClean="0"/>
              <a:t>‹#›</a:t>
            </a:fld>
            <a:endParaRPr lang="zh-CN" altLang="en-US" dirty="0"/>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1" name="矩形 10"/>
          <p:cNvSpPr/>
          <p:nvPr userDrawn="1"/>
        </p:nvSpPr>
        <p:spPr>
          <a:xfrm>
            <a:off x="0" y="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0800000">
            <a:off x="0" y="678180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lvl1pPr algn="l" defTabSz="914400" rtl="0" eaLnBrk="1" latinLnBrk="0" hangingPunct="1">
        <a:lnSpc>
          <a:spcPct val="90000"/>
        </a:lnSpc>
        <a:spcBef>
          <a:spcPct val="0"/>
        </a:spcBef>
        <a:buNone/>
        <a:defRPr sz="4400" kern="1200">
          <a:solidFill>
            <a:srgbClr val="011F3D"/>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rgbClr val="011F3D"/>
          </a:solidFill>
          <a:latin typeface="微软雅黑" panose="020B0503020204020204" pitchFamily="34" charset="-122"/>
          <a:ea typeface="微软雅黑" panose="020B0503020204020204" pitchFamily="34" charset="-122"/>
          <a:cs typeface="+mn-cs"/>
        </a:defRPr>
      </a:lvl1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0" y="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a:xfrm>
            <a:off x="11169918" y="6400250"/>
            <a:ext cx="796203" cy="365125"/>
          </a:xfrm>
          <a:prstGeom prst="rect">
            <a:avLst/>
          </a:prstGeom>
        </p:spPr>
        <p:txBody>
          <a:bodyPr vert="horz" lIns="91440" tIns="45720" rIns="91440" bIns="45720" rtlCol="0" anchor="ctr"/>
          <a:lstStyle>
            <a:lvl1pPr algn="r">
              <a:defRPr sz="1200">
                <a:solidFill>
                  <a:schemeClr val="bg1"/>
                </a:solidFill>
              </a:defRPr>
            </a:lvl1pPr>
          </a:lstStyle>
          <a:p>
            <a:fld id="{1D930F70-006D-4C9D-BB1D-28375325AE88}" type="slidenum">
              <a:rPr lang="zh-CN" altLang="en-US" smtClean="0"/>
              <a:t>‹#›</a:t>
            </a:fld>
            <a:endParaRPr lang="zh-CN" altLang="en-US" dirty="0"/>
          </a:p>
        </p:txBody>
      </p:sp>
      <p:sp>
        <p:nvSpPr>
          <p:cNvPr id="4" name="日期占位符 3"/>
          <p:cNvSpPr>
            <a:spLocks noGrp="1"/>
          </p:cNvSpPr>
          <p:nvPr>
            <p:ph type="dt" sz="half" idx="2"/>
          </p:nvPr>
        </p:nvSpPr>
        <p:spPr>
          <a:xfrm>
            <a:off x="345100" y="6582813"/>
            <a:ext cx="2743200" cy="275187"/>
          </a:xfrm>
          <a:prstGeom prst="rect">
            <a:avLst/>
          </a:prstGeom>
        </p:spPr>
        <p:txBody>
          <a:bodyPr vert="horz" lIns="91440" tIns="45720" rIns="91440" bIns="45720" rtlCol="0" anchor="ctr"/>
          <a:lstStyle>
            <a:lvl1pPr algn="l">
              <a:defRPr sz="1200">
                <a:solidFill>
                  <a:schemeClr val="bg1"/>
                </a:solidFill>
              </a:defRPr>
            </a:lvl1pPr>
          </a:lstStyle>
          <a:p>
            <a:fld id="{1A5640DD-B440-4B4D-9E97-A5342934C749}" type="datetime1">
              <a:rPr lang="zh-CN" altLang="en-US" smtClean="0"/>
              <a:t>2024/12/30</a:t>
            </a:fld>
            <a:endParaRPr lang="zh-CN" altLang="en-US"/>
          </a:p>
        </p:txBody>
      </p:sp>
      <p:sp>
        <p:nvSpPr>
          <p:cNvPr id="5" name="页脚占位符 4"/>
          <p:cNvSpPr>
            <a:spLocks noGrp="1"/>
          </p:cNvSpPr>
          <p:nvPr>
            <p:ph type="ftr" sz="quarter" idx="3"/>
          </p:nvPr>
        </p:nvSpPr>
        <p:spPr>
          <a:xfrm>
            <a:off x="4038600" y="6574291"/>
            <a:ext cx="4114800" cy="275187"/>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2" name="矩形 1"/>
          <p:cNvSpPr/>
          <p:nvPr userDrawn="1"/>
        </p:nvSpPr>
        <p:spPr>
          <a:xfrm rot="10800000">
            <a:off x="0" y="6781800"/>
            <a:ext cx="12192000" cy="76200"/>
          </a:xfrm>
          <a:prstGeom prst="rect">
            <a:avLst/>
          </a:prstGeom>
          <a:gradFill flip="none" rotWithShape="1">
            <a:gsLst>
              <a:gs pos="0">
                <a:srgbClr val="4F93D1">
                  <a:shade val="30000"/>
                  <a:satMod val="115000"/>
                  <a:lumMod val="0"/>
                  <a:lumOff val="100000"/>
                </a:srgbClr>
              </a:gs>
              <a:gs pos="78000">
                <a:srgbClr val="4F93D1">
                  <a:shade val="67500"/>
                  <a:satMod val="115000"/>
                </a:srgbClr>
              </a:gs>
              <a:gs pos="100000">
                <a:srgbClr val="4F93D1">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7" r:id="rId2"/>
  </p:sldLayoutIdLst>
  <p:hf hdr="0" ftr="0" dt="0"/>
  <p:txStyles>
    <p:titleStyle>
      <a:lvl1pPr algn="l" defTabSz="914400" rtl="0" eaLnBrk="1" latinLnBrk="0" hangingPunct="1">
        <a:lnSpc>
          <a:spcPct val="90000"/>
        </a:lnSpc>
        <a:spcBef>
          <a:spcPct val="0"/>
        </a:spcBef>
        <a:buNone/>
        <a:defRPr sz="1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5.xml"/><Relationship Id="rId5" Type="http://schemas.openxmlformats.org/officeDocument/2006/relationships/tags" Target="../tags/tag31.xml"/><Relationship Id="rId4" Type="http://schemas.openxmlformats.org/officeDocument/2006/relationships/tags" Target="../tags/tag30.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4.xml"/><Relationship Id="rId7" Type="http://schemas.microsoft.com/office/2007/relationships/hdphoto" Target="../media/hdphoto1.wdp"/><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8.png"/><Relationship Id="rId5" Type="http://schemas.openxmlformats.org/officeDocument/2006/relationships/notesSlide" Target="../notesSlides/notesSlide15.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2.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jp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1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7.xml"/><Relationship Id="rId5" Type="http://schemas.openxmlformats.org/officeDocument/2006/relationships/slideLayout" Target="../slideLayouts/slideLayout4.xml"/><Relationship Id="rId10" Type="http://schemas.openxmlformats.org/officeDocument/2006/relationships/image" Target="../media/image9.png"/><Relationship Id="rId4" Type="http://schemas.openxmlformats.org/officeDocument/2006/relationships/tags" Target="../tags/tag20.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5"/>
          <p:cNvSpPr txBox="1"/>
          <p:nvPr/>
        </p:nvSpPr>
        <p:spPr>
          <a:xfrm>
            <a:off x="1538288" y="3689135"/>
            <a:ext cx="9144000" cy="2390273"/>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90000"/>
              </a:lnSpc>
              <a:spcBef>
                <a:spcPts val="1000"/>
              </a:spcBef>
              <a:buFont typeface="Arial" panose="020B0604020202090204" pitchFamily="34" charset="0"/>
              <a:buNone/>
              <a:defRPr lang="zh-CN" altLang="en-US" sz="2800" b="1" kern="1200">
                <a:solidFill>
                  <a:srgbClr val="02489D"/>
                </a:solidFill>
                <a:latin typeface="微软雅黑" panose="020B0503020204020204" pitchFamily="34" charset="-122"/>
                <a:ea typeface="微软雅黑" panose="020B0503020204020204" pitchFamily="34" charset="-122"/>
                <a:cs typeface="+mn-cs"/>
              </a:defRPr>
            </a:lvl1pPr>
          </a:lstStyle>
          <a:p>
            <a:pPr>
              <a:lnSpc>
                <a:spcPct val="160000"/>
              </a:lnSpc>
            </a:pPr>
            <a:r>
              <a:rPr lang="zh-CN" altLang="en-US" sz="3800" dirty="0">
                <a:solidFill>
                  <a:srgbClr val="011F3D"/>
                </a:solidFill>
                <a:latin typeface="Times New Roman" panose="02020603050405020304" pitchFamily="18" charset="0"/>
                <a:cs typeface="Times New Roman" panose="02020603050405020304" pitchFamily="18" charset="0"/>
              </a:rPr>
              <a:t>王 宇 航</a:t>
            </a:r>
            <a:endParaRPr lang="en-US" altLang="zh-CN" sz="3800" dirty="0">
              <a:solidFill>
                <a:srgbClr val="011F3D"/>
              </a:solidFill>
              <a:latin typeface="Times New Roman" panose="02020603050405020304" pitchFamily="18" charset="0"/>
              <a:cs typeface="Times New Roman" panose="02020603050405020304" pitchFamily="18" charset="0"/>
            </a:endParaRPr>
          </a:p>
          <a:p>
            <a:pPr>
              <a:lnSpc>
                <a:spcPct val="160000"/>
              </a:lnSpc>
            </a:pPr>
            <a:r>
              <a:rPr lang="zh-CN" altLang="en-US" sz="3800" dirty="0">
                <a:solidFill>
                  <a:srgbClr val="011F3D"/>
                </a:solidFill>
                <a:latin typeface="Times New Roman" panose="02020603050405020304" pitchFamily="18" charset="0"/>
                <a:cs typeface="Times New Roman" panose="02020603050405020304" pitchFamily="18" charset="0"/>
              </a:rPr>
              <a:t>中国电信人工智能研究院（</a:t>
            </a:r>
            <a:r>
              <a:rPr lang="en-US" altLang="zh-CN" sz="3800" dirty="0" err="1">
                <a:solidFill>
                  <a:srgbClr val="011F3D"/>
                </a:solidFill>
                <a:latin typeface="Times New Roman" panose="02020603050405020304" pitchFamily="18" charset="0"/>
                <a:cs typeface="Times New Roman" panose="02020603050405020304" pitchFamily="18" charset="0"/>
              </a:rPr>
              <a:t>TeleAI</a:t>
            </a:r>
            <a:r>
              <a:rPr lang="zh-CN" altLang="en-US" sz="3800" dirty="0">
                <a:solidFill>
                  <a:srgbClr val="011F3D"/>
                </a:solidFill>
                <a:latin typeface="Times New Roman" panose="02020603050405020304" pitchFamily="18" charset="0"/>
                <a:cs typeface="Times New Roman" panose="02020603050405020304" pitchFamily="18" charset="0"/>
              </a:rPr>
              <a:t>）</a:t>
            </a:r>
            <a:endParaRPr lang="en-US" altLang="zh-CN" sz="3800" dirty="0">
              <a:solidFill>
                <a:srgbClr val="011F3D"/>
              </a:solidFill>
              <a:latin typeface="Times New Roman" panose="02020603050405020304" pitchFamily="18" charset="0"/>
              <a:cs typeface="Times New Roman" panose="02020603050405020304" pitchFamily="18" charset="0"/>
            </a:endParaRPr>
          </a:p>
          <a:p>
            <a:pPr>
              <a:lnSpc>
                <a:spcPct val="100000"/>
              </a:lnSpc>
            </a:pPr>
            <a:endParaRPr lang="en-US" altLang="zh-CN" dirty="0">
              <a:solidFill>
                <a:srgbClr val="011F3D"/>
              </a:solidFill>
              <a:latin typeface="Times New Roman" panose="02020603050405020304" pitchFamily="18" charset="0"/>
              <a:cs typeface="Times New Roman" panose="02020603050405020304" pitchFamily="18" charset="0"/>
            </a:endParaRPr>
          </a:p>
          <a:p>
            <a:r>
              <a:rPr lang="en-US" altLang="zh-CN" sz="4200" dirty="0">
                <a:solidFill>
                  <a:srgbClr val="011F3D"/>
                </a:solidFill>
                <a:latin typeface="Times New Roman" panose="02020603050405020304" pitchFamily="18" charset="0"/>
                <a:cs typeface="Times New Roman" panose="02020603050405020304" pitchFamily="18" charset="0"/>
              </a:rPr>
              <a:t>2024 </a:t>
            </a:r>
            <a:r>
              <a:rPr lang="zh-CN" altLang="en-US" sz="4200" dirty="0">
                <a:solidFill>
                  <a:srgbClr val="011F3D"/>
                </a:solidFill>
                <a:latin typeface="Times New Roman" panose="02020603050405020304" pitchFamily="18" charset="0"/>
                <a:cs typeface="Times New Roman" panose="02020603050405020304" pitchFamily="18" charset="0"/>
              </a:rPr>
              <a:t>年 </a:t>
            </a:r>
            <a:r>
              <a:rPr lang="en-US" altLang="zh-CN" sz="4200" dirty="0">
                <a:solidFill>
                  <a:srgbClr val="011F3D"/>
                </a:solidFill>
                <a:latin typeface="Times New Roman" panose="02020603050405020304" pitchFamily="18" charset="0"/>
                <a:cs typeface="Times New Roman" panose="02020603050405020304" pitchFamily="18" charset="0"/>
              </a:rPr>
              <a:t>12 </a:t>
            </a:r>
            <a:r>
              <a:rPr lang="zh-CN" altLang="en-US" sz="4200" dirty="0">
                <a:solidFill>
                  <a:srgbClr val="011F3D"/>
                </a:solidFill>
                <a:latin typeface="Times New Roman" panose="02020603050405020304" pitchFamily="18" charset="0"/>
                <a:cs typeface="Times New Roman" panose="02020603050405020304" pitchFamily="18" charset="0"/>
              </a:rPr>
              <a:t>月</a:t>
            </a:r>
          </a:p>
        </p:txBody>
      </p:sp>
      <p:sp>
        <p:nvSpPr>
          <p:cNvPr id="11" name="标题 6"/>
          <p:cNvSpPr>
            <a:spLocks noGrp="1"/>
          </p:cNvSpPr>
          <p:nvPr>
            <p:ph type="title"/>
          </p:nvPr>
        </p:nvSpPr>
        <p:spPr>
          <a:xfrm>
            <a:off x="0" y="1663692"/>
            <a:ext cx="12394785" cy="1331800"/>
          </a:xfrm>
          <a:prstGeom prst="rect">
            <a:avLst/>
          </a:prstGeom>
        </p:spPr>
        <p:txBody>
          <a:bodyPr anchor="ctr"/>
          <a:lstStyle>
            <a:lvl1pPr>
              <a:defRPr sz="4400">
                <a:solidFill>
                  <a:srgbClr val="011F3D"/>
                </a:solidFill>
              </a:defRPr>
            </a:lvl1pPr>
          </a:lstStyle>
          <a:p>
            <a:pPr algn="ctr"/>
            <a:r>
              <a:rPr lang="en-US" altLang="zh-CN" sz="2800" dirty="0"/>
              <a:t>Research report on LLM-based Agent Safety and Red Team Attack </a:t>
            </a:r>
            <a:endParaRPr lang="zh-CN" altLang="en-US" sz="2800" dirty="0"/>
          </a:p>
        </p:txBody>
      </p:sp>
      <p:pic>
        <p:nvPicPr>
          <p:cNvPr id="2" name="图片 1" descr="徽标, 公司名称&#10;&#10;描述已自动生成"/>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510675" y="278397"/>
            <a:ext cx="1630424" cy="491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5D5EC-D162-0FB2-0103-37E6D6A9F7A6}"/>
            </a:ext>
          </a:extLst>
        </p:cNvPr>
        <p:cNvGrpSpPr/>
        <p:nvPr/>
      </p:nvGrpSpPr>
      <p:grpSpPr>
        <a:xfrm>
          <a:off x="0" y="0"/>
          <a:ext cx="0" cy="0"/>
          <a:chOff x="0" y="0"/>
          <a:chExt cx="0" cy="0"/>
        </a:xfrm>
      </p:grpSpPr>
      <p:sp>
        <p:nvSpPr>
          <p:cNvPr id="4" name="文本占位符 3">
            <a:extLst>
              <a:ext uri="{FF2B5EF4-FFF2-40B4-BE49-F238E27FC236}">
                <a16:creationId xmlns:a16="http://schemas.microsoft.com/office/drawing/2014/main" id="{1AC5FCEE-BF54-C931-3640-C99823373735}"/>
              </a:ext>
            </a:extLst>
          </p:cNvPr>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a:t>
            </a:r>
            <a:r>
              <a:rPr lang="en-US" altLang="zh-CN" sz="3200" dirty="0">
                <a:latin typeface="Times New Roman" panose="02020603050405020304" pitchFamily="18" charset="0"/>
                <a:ea typeface="+mn-ea"/>
                <a:cs typeface="Times New Roman" panose="02020603050405020304" pitchFamily="18" charset="0"/>
                <a:sym typeface="+mn-ea"/>
              </a:rPr>
              <a:t>Multilingual Scenario</a:t>
            </a: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988C08BA-B564-7A07-D5D6-28AFBD171157}"/>
              </a:ext>
            </a:extLst>
          </p:cNvPr>
          <p:cNvSpPr>
            <a:spLocks noGrp="1"/>
          </p:cNvSpPr>
          <p:nvPr>
            <p:ph type="sldNum" sz="quarter" idx="12"/>
          </p:nvPr>
        </p:nvSpPr>
        <p:spPr/>
        <p:txBody>
          <a:bodyPr/>
          <a:lstStyle/>
          <a:p>
            <a:fld id="{1D930F70-006D-4C9D-BB1D-28375325AE88}" type="slidenum">
              <a:rPr lang="zh-CN" altLang="en-US" smtClean="0"/>
              <a:t>10</a:t>
            </a:fld>
            <a:endParaRPr lang="zh-CN" altLang="en-US" dirty="0"/>
          </a:p>
        </p:txBody>
      </p:sp>
      <p:pic>
        <p:nvPicPr>
          <p:cNvPr id="6" name="图片 5" descr="徽标, 公司名称&#10;&#10;描述已自动生成">
            <a:extLst>
              <a:ext uri="{FF2B5EF4-FFF2-40B4-BE49-F238E27FC236}">
                <a16:creationId xmlns:a16="http://schemas.microsoft.com/office/drawing/2014/main" id="{94931838-5EF2-A58C-4C0A-D7082250D556}"/>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pic>
        <p:nvPicPr>
          <p:cNvPr id="8" name="图片 7">
            <a:extLst>
              <a:ext uri="{FF2B5EF4-FFF2-40B4-BE49-F238E27FC236}">
                <a16:creationId xmlns:a16="http://schemas.microsoft.com/office/drawing/2014/main" id="{3BAF7B8C-0CE1-FDA2-10D5-DC2F0680CCDE}"/>
              </a:ext>
            </a:extLst>
          </p:cNvPr>
          <p:cNvPicPr>
            <a:picLocks noChangeAspect="1"/>
          </p:cNvPicPr>
          <p:nvPr/>
        </p:nvPicPr>
        <p:blipFill>
          <a:blip r:embed="rId5"/>
          <a:stretch>
            <a:fillRect/>
          </a:stretch>
        </p:blipFill>
        <p:spPr>
          <a:xfrm>
            <a:off x="1279301" y="1484602"/>
            <a:ext cx="9864320" cy="4607755"/>
          </a:xfrm>
          <a:prstGeom prst="rect">
            <a:avLst/>
          </a:prstGeom>
        </p:spPr>
      </p:pic>
      <p:sp>
        <p:nvSpPr>
          <p:cNvPr id="11" name="文本框 10">
            <a:extLst>
              <a:ext uri="{FF2B5EF4-FFF2-40B4-BE49-F238E27FC236}">
                <a16:creationId xmlns:a16="http://schemas.microsoft.com/office/drawing/2014/main" id="{CF30199E-D1CD-8839-60B8-7575E70BDE7E}"/>
              </a:ext>
            </a:extLst>
          </p:cNvPr>
          <p:cNvSpPr txBox="1"/>
          <p:nvPr/>
        </p:nvSpPr>
        <p:spPr>
          <a:xfrm>
            <a:off x="1108480" y="1001724"/>
            <a:ext cx="8836688" cy="369332"/>
          </a:xfrm>
          <a:prstGeom prst="rect">
            <a:avLst/>
          </a:prstGeom>
          <a:noFill/>
        </p:spPr>
        <p:txBody>
          <a:bodyPr wrap="square">
            <a:spAutoFit/>
          </a:bodyPr>
          <a:lstStyle/>
          <a:p>
            <a:r>
              <a:rPr lang="en-US" altLang="zh-CN" dirty="0"/>
              <a:t>Attention Visualization of malicious questions with or without Jailbreak Templates</a:t>
            </a:r>
            <a:endParaRPr lang="zh-CN" altLang="en-US" dirty="0"/>
          </a:p>
        </p:txBody>
      </p:sp>
    </p:spTree>
    <p:extLst>
      <p:ext uri="{BB962C8B-B14F-4D97-AF65-F5344CB8AC3E}">
        <p14:creationId xmlns:p14="http://schemas.microsoft.com/office/powerpoint/2010/main" val="1470163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6A6F4-08BE-2875-6E9E-5844ACBAA822}"/>
            </a:ext>
          </a:extLst>
        </p:cNvPr>
        <p:cNvGrpSpPr/>
        <p:nvPr/>
      </p:nvGrpSpPr>
      <p:grpSpPr>
        <a:xfrm>
          <a:off x="0" y="0"/>
          <a:ext cx="0" cy="0"/>
          <a:chOff x="0" y="0"/>
          <a:chExt cx="0" cy="0"/>
        </a:xfrm>
      </p:grpSpPr>
      <p:sp>
        <p:nvSpPr>
          <p:cNvPr id="4" name="文本占位符 3">
            <a:extLst>
              <a:ext uri="{FF2B5EF4-FFF2-40B4-BE49-F238E27FC236}">
                <a16:creationId xmlns:a16="http://schemas.microsoft.com/office/drawing/2014/main" id="{0C2FF05B-7216-F1FB-0A04-6EEC0C67BC0C}"/>
              </a:ext>
            </a:extLst>
          </p:cNvPr>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a:t>
            </a:r>
            <a:r>
              <a:rPr lang="en-US" altLang="zh-CN" sz="3200" dirty="0">
                <a:latin typeface="Times New Roman" panose="02020603050405020304" pitchFamily="18" charset="0"/>
                <a:ea typeface="+mn-ea"/>
                <a:cs typeface="Times New Roman" panose="02020603050405020304" pitchFamily="18" charset="0"/>
                <a:sym typeface="+mn-ea"/>
              </a:rPr>
              <a:t>Multilingual Scenario</a:t>
            </a: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5924CAE3-A9ED-7B06-33EC-A9903214CF16}"/>
              </a:ext>
            </a:extLst>
          </p:cNvPr>
          <p:cNvSpPr>
            <a:spLocks noGrp="1"/>
          </p:cNvSpPr>
          <p:nvPr>
            <p:ph type="sldNum" sz="quarter" idx="12"/>
          </p:nvPr>
        </p:nvSpPr>
        <p:spPr/>
        <p:txBody>
          <a:bodyPr/>
          <a:lstStyle/>
          <a:p>
            <a:fld id="{1D930F70-006D-4C9D-BB1D-28375325AE88}" type="slidenum">
              <a:rPr lang="zh-CN" altLang="en-US" smtClean="0"/>
              <a:t>11</a:t>
            </a:fld>
            <a:endParaRPr lang="zh-CN" altLang="en-US" dirty="0"/>
          </a:p>
        </p:txBody>
      </p:sp>
      <p:pic>
        <p:nvPicPr>
          <p:cNvPr id="6" name="图片 5" descr="徽标, 公司名称&#10;&#10;描述已自动生成">
            <a:extLst>
              <a:ext uri="{FF2B5EF4-FFF2-40B4-BE49-F238E27FC236}">
                <a16:creationId xmlns:a16="http://schemas.microsoft.com/office/drawing/2014/main" id="{AE7B1EAE-4A6A-C186-6C16-72251DA0870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sp>
        <p:nvSpPr>
          <p:cNvPr id="11" name="文本框 10">
            <a:extLst>
              <a:ext uri="{FF2B5EF4-FFF2-40B4-BE49-F238E27FC236}">
                <a16:creationId xmlns:a16="http://schemas.microsoft.com/office/drawing/2014/main" id="{E68349C9-CA90-952E-EA55-BCA3DEC8CA6D}"/>
              </a:ext>
            </a:extLst>
          </p:cNvPr>
          <p:cNvSpPr txBox="1"/>
          <p:nvPr/>
        </p:nvSpPr>
        <p:spPr>
          <a:xfrm>
            <a:off x="1369737" y="1347505"/>
            <a:ext cx="8836688" cy="369332"/>
          </a:xfrm>
          <a:prstGeom prst="rect">
            <a:avLst/>
          </a:prstGeom>
          <a:noFill/>
        </p:spPr>
        <p:txBody>
          <a:bodyPr wrap="square">
            <a:spAutoFit/>
          </a:bodyPr>
          <a:lstStyle/>
          <a:p>
            <a:r>
              <a:rPr lang="en-US" altLang="zh-CN" dirty="0"/>
              <a:t>Attention Visualization of Jailbreak by Different Languages</a:t>
            </a:r>
            <a:endParaRPr lang="zh-CN" altLang="en-US" dirty="0"/>
          </a:p>
        </p:txBody>
      </p:sp>
      <p:pic>
        <p:nvPicPr>
          <p:cNvPr id="5" name="图片 4">
            <a:extLst>
              <a:ext uri="{FF2B5EF4-FFF2-40B4-BE49-F238E27FC236}">
                <a16:creationId xmlns:a16="http://schemas.microsoft.com/office/drawing/2014/main" id="{515D4497-A8BB-EE8A-6199-F7F1C189101D}"/>
              </a:ext>
            </a:extLst>
          </p:cNvPr>
          <p:cNvPicPr>
            <a:picLocks noChangeAspect="1"/>
          </p:cNvPicPr>
          <p:nvPr/>
        </p:nvPicPr>
        <p:blipFill>
          <a:blip r:embed="rId5"/>
          <a:stretch>
            <a:fillRect/>
          </a:stretch>
        </p:blipFill>
        <p:spPr>
          <a:xfrm>
            <a:off x="363710" y="1919234"/>
            <a:ext cx="11464579" cy="3280788"/>
          </a:xfrm>
          <a:prstGeom prst="rect">
            <a:avLst/>
          </a:prstGeom>
        </p:spPr>
      </p:pic>
    </p:spTree>
    <p:extLst>
      <p:ext uri="{BB962C8B-B14F-4D97-AF65-F5344CB8AC3E}">
        <p14:creationId xmlns:p14="http://schemas.microsoft.com/office/powerpoint/2010/main" val="992528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97008-BCE2-177A-E78C-E4FFA98C4956}"/>
            </a:ext>
          </a:extLst>
        </p:cNvPr>
        <p:cNvGrpSpPr/>
        <p:nvPr/>
      </p:nvGrpSpPr>
      <p:grpSpPr>
        <a:xfrm>
          <a:off x="0" y="0"/>
          <a:ext cx="0" cy="0"/>
          <a:chOff x="0" y="0"/>
          <a:chExt cx="0" cy="0"/>
        </a:xfrm>
      </p:grpSpPr>
      <p:sp>
        <p:nvSpPr>
          <p:cNvPr id="5" name="内容占位符 1">
            <a:extLst>
              <a:ext uri="{FF2B5EF4-FFF2-40B4-BE49-F238E27FC236}">
                <a16:creationId xmlns:a16="http://schemas.microsoft.com/office/drawing/2014/main" id="{483D0F03-603A-9BE8-35BC-A306BF879A1C}"/>
              </a:ext>
            </a:extLst>
          </p:cNvPr>
          <p:cNvSpPr>
            <a:spLocks noGrp="1"/>
          </p:cNvSpPr>
          <p:nvPr>
            <p:ph idx="4294967295"/>
          </p:nvPr>
        </p:nvSpPr>
        <p:spPr>
          <a:xfrm>
            <a:off x="756775" y="1875631"/>
            <a:ext cx="9469265" cy="4265613"/>
          </a:xfrm>
        </p:spPr>
        <p:txBody>
          <a:bodyPr>
            <a:normAutofit/>
          </a:bodyPr>
          <a:lstStyle/>
          <a:p>
            <a:pPr marL="0" lvl="0" indent="0" algn="ctr">
              <a:lnSpc>
                <a:spcPct val="200000"/>
              </a:lnSpc>
              <a:buNone/>
            </a:pPr>
            <a:r>
              <a:rPr lang="zh-CN" altLang="en-US" sz="8000" b="1" dirty="0">
                <a:solidFill>
                  <a:schemeClr val="accent1"/>
                </a:solidFill>
                <a:latin typeface="+mn-ea"/>
                <a:ea typeface="+mn-ea"/>
              </a:rPr>
              <a:t>研究现状</a:t>
            </a:r>
          </a:p>
          <a:p>
            <a:pPr marL="571500" lvl="0" indent="-571500">
              <a:lnSpc>
                <a:spcPct val="200000"/>
              </a:lnSpc>
              <a:buFont typeface="+mj-ea"/>
              <a:buAutoNum type="ea1JpnChsDbPeriod"/>
            </a:pPr>
            <a:endParaRPr lang="zh-CN" altLang="en-US" b="1" dirty="0">
              <a:latin typeface="+mn-ea"/>
              <a:ea typeface="+mn-ea"/>
            </a:endParaRPr>
          </a:p>
          <a:p>
            <a:pPr marL="0" lvl="0" indent="0">
              <a:lnSpc>
                <a:spcPct val="200000"/>
              </a:lnSpc>
              <a:buFont typeface="+mj-ea"/>
              <a:buNone/>
            </a:pPr>
            <a:endParaRPr lang="zh-CN" altLang="en-US" b="1" dirty="0">
              <a:latin typeface="+mn-ea"/>
              <a:ea typeface="+mn-ea"/>
            </a:endParaRPr>
          </a:p>
        </p:txBody>
      </p:sp>
      <p:sp>
        <p:nvSpPr>
          <p:cNvPr id="7" name="文本占位符 2">
            <a:extLst>
              <a:ext uri="{FF2B5EF4-FFF2-40B4-BE49-F238E27FC236}">
                <a16:creationId xmlns:a16="http://schemas.microsoft.com/office/drawing/2014/main" id="{248E2CCC-7B34-C768-499C-8871622E22C1}"/>
              </a:ext>
            </a:extLst>
          </p:cNvPr>
          <p:cNvSpPr txBox="1"/>
          <p:nvPr/>
        </p:nvSpPr>
        <p:spPr>
          <a:xfrm>
            <a:off x="819830" y="716756"/>
            <a:ext cx="4259066" cy="798513"/>
          </a:xfrm>
          <a:prstGeom prst="rect">
            <a:avLst/>
          </a:prstGeom>
        </p:spPr>
        <p:txBody>
          <a:bodyPr vert="horz" lIns="91440" tIns="45720" rIns="91440" bIns="45720" rtlCol="0" anchor="ctr">
            <a:normAutofit fontScale="97500" lnSpcReduction="10000"/>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zh-CN" altLang="en-US" sz="4800" b="1" dirty="0">
                <a:solidFill>
                  <a:srgbClr val="011F3D"/>
                </a:solidFill>
                <a:latin typeface="微软雅黑" panose="020B0503020204020204" pitchFamily="34" charset="-122"/>
                <a:ea typeface="微软雅黑" panose="020B0503020204020204" pitchFamily="34" charset="-122"/>
              </a:rPr>
              <a:t>目录</a:t>
            </a:r>
          </a:p>
        </p:txBody>
      </p:sp>
      <p:cxnSp>
        <p:nvCxnSpPr>
          <p:cNvPr id="8" name="直接连接符 7">
            <a:extLst>
              <a:ext uri="{FF2B5EF4-FFF2-40B4-BE49-F238E27FC236}">
                <a16:creationId xmlns:a16="http://schemas.microsoft.com/office/drawing/2014/main" id="{74F09F59-ADAA-0140-E8E8-81F8DC4E9AA2}"/>
              </a:ext>
            </a:extLst>
          </p:cNvPr>
          <p:cNvCxnSpPr/>
          <p:nvPr/>
        </p:nvCxnSpPr>
        <p:spPr>
          <a:xfrm>
            <a:off x="616630" y="1695450"/>
            <a:ext cx="8284028"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2FA705D-4694-3E58-5E23-A30BC4A685D3}"/>
              </a:ext>
            </a:extLst>
          </p:cNvPr>
          <p:cNvCxnSpPr/>
          <p:nvPr/>
        </p:nvCxnSpPr>
        <p:spPr>
          <a:xfrm>
            <a:off x="10595429" y="1695450"/>
            <a:ext cx="732972"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4F73746-22E2-C6C9-3B5A-FFC77884DE07}"/>
              </a:ext>
            </a:extLst>
          </p:cNvPr>
          <p:cNvPicPr>
            <a:picLocks noChangeAspect="1"/>
          </p:cNvPicPr>
          <p:nvPr/>
        </p:nvPicPr>
        <p:blipFill>
          <a:blip r:embed="rId3"/>
          <a:stretch>
            <a:fillRect/>
          </a:stretch>
        </p:blipFill>
        <p:spPr>
          <a:xfrm>
            <a:off x="9123454" y="939634"/>
            <a:ext cx="1357484" cy="1511632"/>
          </a:xfrm>
          <a:prstGeom prst="rect">
            <a:avLst/>
          </a:prstGeom>
        </p:spPr>
      </p:pic>
    </p:spTree>
    <p:extLst>
      <p:ext uri="{BB962C8B-B14F-4D97-AF65-F5344CB8AC3E}">
        <p14:creationId xmlns:p14="http://schemas.microsoft.com/office/powerpoint/2010/main" val="184771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344804" y="293370"/>
            <a:ext cx="5884546" cy="511810"/>
          </a:xfrm>
        </p:spPr>
        <p:txBody>
          <a:bodyPr/>
          <a:lstStyle/>
          <a:p>
            <a:r>
              <a:rPr lang="zh-CN" altLang="en-US" sz="2800" b="1" dirty="0">
                <a:solidFill>
                  <a:srgbClr val="011F3D"/>
                </a:solidFill>
                <a:latin typeface="Times New Roman" panose="02020603050405020304" pitchFamily="18" charset="0"/>
                <a:cs typeface="Times New Roman" panose="02020603050405020304" pitchFamily="18" charset="0"/>
              </a:rPr>
              <a:t>二、研究现状  </a:t>
            </a:r>
            <a:r>
              <a:rPr lang="en-US" altLang="zh-CN" sz="2800" b="1" dirty="0">
                <a:solidFill>
                  <a:srgbClr val="011F3D"/>
                </a:solidFill>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带有 </a:t>
            </a:r>
            <a:r>
              <a:rPr lang="en-US" altLang="zh-CN" sz="2800" dirty="0" err="1">
                <a:latin typeface="Times New Roman" panose="02020603050405020304" pitchFamily="18" charset="0"/>
                <a:cs typeface="Times New Roman" panose="02020603050405020304" pitchFamily="18" charset="0"/>
              </a:rPr>
              <a:t>CoT</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的大模型</a:t>
            </a:r>
            <a:endParaRPr lang="zh-CN" altLang="en-US" sz="2800" b="1" dirty="0">
              <a:solidFill>
                <a:srgbClr val="011F3D"/>
              </a:solidFill>
              <a:latin typeface="Times New Roman" panose="02020603050405020304" pitchFamily="18" charset="0"/>
              <a:cs typeface="Times New Roman" panose="02020603050405020304" pitchFamily="18" charset="0"/>
            </a:endParaRPr>
          </a:p>
        </p:txBody>
      </p:sp>
      <p:pic>
        <p:nvPicPr>
          <p:cNvPr id="6" name="图片 5" descr="徽标, 公司名称&#10;&#10;描述已自动生成"/>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887865" y="278397"/>
            <a:ext cx="1630424" cy="491868"/>
          </a:xfrm>
          <a:prstGeom prst="rect">
            <a:avLst/>
          </a:prstGeom>
        </p:spPr>
      </p:pic>
      <p:sp>
        <p:nvSpPr>
          <p:cNvPr id="4" name="标题 4">
            <a:extLst>
              <a:ext uri="{FF2B5EF4-FFF2-40B4-BE49-F238E27FC236}">
                <a16:creationId xmlns:a16="http://schemas.microsoft.com/office/drawing/2014/main" id="{8C4EFB4A-2E2E-7C30-1370-A51E466A41DA}"/>
              </a:ext>
            </a:extLst>
          </p:cNvPr>
          <p:cNvSpPr txBox="1"/>
          <p:nvPr>
            <p:custDataLst>
              <p:tags r:id="rId2"/>
            </p:custDataLst>
          </p:nvPr>
        </p:nvSpPr>
        <p:spPr>
          <a:xfrm>
            <a:off x="339239" y="981076"/>
            <a:ext cx="11513519" cy="5583554"/>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200" dirty="0" err="1">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PaLM</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Pathways Language Model</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2022</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年</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4</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月，谷歌发布了 </a:t>
            </a:r>
            <a:r>
              <a:rPr lang="en-US" altLang="zh-CN" sz="1200" b="0" dirty="0" err="1">
                <a:latin typeface="Times New Roman" panose="02020603050405020304" pitchFamily="18" charset="0"/>
                <a:ea typeface="Microsoft YaHei UI" panose="020B0503020204020204" pitchFamily="34" charset="-122"/>
                <a:cs typeface="Times New Roman" panose="02020603050405020304" pitchFamily="18" charset="0"/>
              </a:rPr>
              <a:t>PaLM</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模型。研究人员通过在</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提示中添加逐步推理步骤（</a:t>
            </a:r>
            <a:r>
              <a:rPr lang="en-US" altLang="zh-CN"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Few-shot </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方法）</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的示例，显著提升了模型在复杂推理任务上的表现，首次引入了思维链提示的概念。</a:t>
            </a:r>
          </a:p>
          <a:p>
            <a:pPr>
              <a:lnSpc>
                <a:spcPct val="150000"/>
              </a:lnSpc>
            </a:pP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2</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Zero-shot </a:t>
            </a:r>
            <a:r>
              <a:rPr lang="en-US" altLang="zh-CN" sz="1200" dirty="0" err="1">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CoT</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2022</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年</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6</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月，</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Kojima</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等人提出了零样本思维链（</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Zero-shot </a:t>
            </a:r>
            <a:r>
              <a:rPr lang="en-US" altLang="zh-CN" sz="1200" b="0" dirty="0" err="1">
                <a:latin typeface="Times New Roman" panose="02020603050405020304" pitchFamily="18" charset="0"/>
                <a:ea typeface="Microsoft YaHei UI" panose="020B0503020204020204" pitchFamily="34" charset="-122"/>
                <a:cs typeface="Times New Roman" panose="02020603050405020304" pitchFamily="18" charset="0"/>
              </a:rPr>
              <a:t>CoT</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）方法。他们发现，</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在问题后添加短语“让我们一步一步地思考”</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，可以在无需示例的情况下，引导模型生成逐步推理过程，提升推理性能。</a:t>
            </a:r>
          </a:p>
          <a:p>
            <a:pPr>
              <a:lnSpc>
                <a:spcPct val="150000"/>
              </a:lnSpc>
            </a:pP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3</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Auto-</a:t>
            </a:r>
            <a:r>
              <a:rPr lang="en-US" altLang="zh-CN" sz="1200" dirty="0" err="1">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CoT</a:t>
            </a: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2023</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年，</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Zhang </a:t>
            </a:r>
            <a:r>
              <a:rPr lang="en-US" altLang="zh-CN" sz="1200" b="0" dirty="0" err="1">
                <a:latin typeface="Times New Roman" panose="02020603050405020304" pitchFamily="18" charset="0"/>
                <a:ea typeface="Microsoft YaHei UI" panose="020B0503020204020204" pitchFamily="34" charset="-122"/>
                <a:cs typeface="Times New Roman" panose="02020603050405020304" pitchFamily="18" charset="0"/>
              </a:rPr>
              <a:t>Zhuosheng</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等人提出了自动思维链（</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Auto-</a:t>
            </a:r>
            <a:r>
              <a:rPr lang="en-US" altLang="zh-CN" sz="1200" b="0" dirty="0" err="1">
                <a:latin typeface="Times New Roman" panose="02020603050405020304" pitchFamily="18" charset="0"/>
                <a:ea typeface="Microsoft YaHei UI" panose="020B0503020204020204" pitchFamily="34" charset="-122"/>
                <a:cs typeface="Times New Roman" panose="02020603050405020304" pitchFamily="18" charset="0"/>
              </a:rPr>
              <a:t>CoT</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）方法。该方法</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通过聚类和选择代表性示例，自动生成提示，</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减少了手动构建示例的需求，并提高了模型的推理能力。</a:t>
            </a:r>
          </a:p>
          <a:p>
            <a:pPr>
              <a:lnSpc>
                <a:spcPct val="150000"/>
              </a:lnSpc>
            </a:pP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4</a:t>
            </a:r>
            <a:r>
              <a:rPr lang="zh-CN" altLang="en-US"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Tree of Thoughts (</a:t>
            </a:r>
            <a:r>
              <a:rPr lang="en-US" altLang="zh-CN" sz="1200" dirty="0" err="1">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ToT</a:t>
            </a:r>
            <a:r>
              <a:rPr lang="en-US" altLang="zh-CN" sz="1200" dirty="0">
                <a:solidFill>
                  <a:srgbClr val="7030A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2023</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年，</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Yao </a:t>
            </a:r>
            <a:r>
              <a:rPr lang="en-US" altLang="zh-CN" sz="1200" b="0" dirty="0" err="1">
                <a:latin typeface="Times New Roman" panose="02020603050405020304" pitchFamily="18" charset="0"/>
                <a:ea typeface="Microsoft YaHei UI" panose="020B0503020204020204" pitchFamily="34" charset="-122"/>
                <a:cs typeface="Times New Roman" panose="02020603050405020304" pitchFamily="18" charset="0"/>
              </a:rPr>
              <a:t>Shunyu</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等人提出了“思维树”（</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Tree of Thoughts</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）方法。</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该方法将传统的线性思维链（</a:t>
            </a:r>
            <a:r>
              <a:rPr lang="en-US" altLang="zh-CN"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对</a:t>
            </a:r>
            <a:r>
              <a:rPr lang="en-US" altLang="zh-CN"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）扩展为树结构（</a:t>
            </a:r>
            <a:r>
              <a:rPr lang="en-US" altLang="zh-CN"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对多）</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，使模型能够探索多种推理路径，提升复杂任务的解决能力。</a:t>
            </a:r>
            <a:endPar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r>
              <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rPr>
              <a:t>-------------------------------------------------------------------------------------------------------------------------------------------------------------------------------------------------------------------------------</a:t>
            </a:r>
            <a:endParaRPr lang="zh-CN" altLang="en-US" sz="1200" dirty="0">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r>
              <a:rPr lang="en-US" altLang="zh-CN" sz="1200" dirty="0">
                <a:solidFill>
                  <a:srgbClr val="C00000"/>
                </a:solidFill>
                <a:latin typeface="Times New Roman" panose="02020603050405020304" pitchFamily="18" charset="0"/>
                <a:ea typeface="Microsoft YaHei UI" panose="020B0503020204020204" pitchFamily="34" charset="-122"/>
                <a:cs typeface="Times New Roman" panose="02020603050405020304" pitchFamily="18" charset="0"/>
              </a:rPr>
              <a:t>OpenAI o1</a:t>
            </a:r>
            <a:r>
              <a:rPr lang="zh-CN" altLang="en-US" sz="1200" dirty="0">
                <a:solidFill>
                  <a:srgbClr val="C00000"/>
                </a:solidFill>
                <a:latin typeface="Times New Roman" panose="02020603050405020304" pitchFamily="18" charset="0"/>
                <a:ea typeface="Microsoft YaHei UI" panose="020B0503020204020204" pitchFamily="34" charset="-122"/>
                <a:cs typeface="Times New Roman" panose="02020603050405020304" pitchFamily="18" charset="0"/>
              </a:rPr>
              <a:t>系列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2024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年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9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月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12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日，</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OpenAI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发布了</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o1</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系列模型，专注于增强模型的推理能力。该系列模型采用“慢思考”模式，</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通过强化学习（</a:t>
            </a:r>
            <a:r>
              <a:rPr lang="en-US" altLang="zh-CN"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RLHF</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）和思维链技术，并创新性地引入了多路径探索与推理路径奖励建模以及自监督校正等技术，</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引导模型自主解决问题，在科学、编码和数学等领域表现出色。</a:t>
            </a:r>
            <a:endPar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r>
              <a:rPr lang="en-US" altLang="zh-CN" sz="1200" dirty="0">
                <a:solidFill>
                  <a:srgbClr val="C00000"/>
                </a:solidFill>
                <a:latin typeface="Times New Roman" panose="02020603050405020304" pitchFamily="18" charset="0"/>
                <a:ea typeface="Microsoft YaHei UI" panose="020B0503020204020204" pitchFamily="34" charset="-122"/>
                <a:cs typeface="Times New Roman" panose="02020603050405020304" pitchFamily="18" charset="0"/>
              </a:rPr>
              <a:t>DeepSeek-R1-Lite</a:t>
            </a:r>
            <a:r>
              <a:rPr lang="zh-CN" altLang="en-US" sz="1200" dirty="0">
                <a:solidFill>
                  <a:srgbClr val="C00000"/>
                </a:solidFill>
                <a:latin typeface="Times New Roman" panose="02020603050405020304" pitchFamily="18" charset="0"/>
                <a:ea typeface="Microsoft YaHei UI" panose="020B0503020204020204" pitchFamily="34" charset="-122"/>
                <a:cs typeface="Times New Roman" panose="02020603050405020304" pitchFamily="18" charset="0"/>
              </a:rPr>
              <a:t>系列模型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   2024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年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11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月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20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日，</a:t>
            </a:r>
            <a:r>
              <a:rPr lang="en-US" altLang="zh-CN" sz="1200" b="0" dirty="0" err="1">
                <a:latin typeface="Times New Roman" panose="02020603050405020304" pitchFamily="18" charset="0"/>
                <a:ea typeface="Microsoft YaHei UI" panose="020B0503020204020204" pitchFamily="34" charset="-122"/>
                <a:cs typeface="Times New Roman" panose="02020603050405020304" pitchFamily="18" charset="0"/>
              </a:rPr>
              <a:t>DeepSeek</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发布了 </a:t>
            </a:r>
            <a:r>
              <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rPr>
              <a:t>DeepSeek-R1-Lite </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系列模型，该系列聚焦于轻量化与高效部署，</a:t>
            </a:r>
            <a:r>
              <a:rPr lang="zh-CN" altLang="en-US" sz="1200" b="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采用全新分层式注意力机制与动态参数剪枝技术，同时结合强化学习优化推理效率</a:t>
            </a:r>
            <a:r>
              <a:rPr lang="zh-CN" altLang="en-US" sz="1200" b="0" dirty="0">
                <a:latin typeface="Times New Roman" panose="02020603050405020304" pitchFamily="18" charset="0"/>
                <a:ea typeface="Microsoft YaHei UI" panose="020B0503020204020204" pitchFamily="34" charset="-122"/>
                <a:cs typeface="Times New Roman" panose="02020603050405020304" pitchFamily="18" charset="0"/>
              </a:rPr>
              <a:t>，显著提升在嵌入式设备和资源受限环境中的性能表现，广泛应用于智能硬件和实时交互领域。</a:t>
            </a:r>
            <a:endParaRPr lang="en-US" altLang="zh-CN" sz="1200" b="0" dirty="0">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endPar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r>
              <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1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Promising </a:t>
            </a:r>
            <a:r>
              <a:rPr lang="en-US" altLang="zh-CN" sz="1800" dirty="0" err="1">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Reaearch</a:t>
            </a:r>
            <a:r>
              <a:rPr lang="en-US" altLang="zh-CN" sz="18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rPr>
              <a:t> Topic !!!</a:t>
            </a:r>
            <a:endParaRPr lang="en-US" altLang="zh-CN" sz="1200" dirty="0">
              <a:solidFill>
                <a:srgbClr val="FF0000"/>
              </a:solidFill>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endPar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endParaRPr>
          </a:p>
          <a:p>
            <a:pPr>
              <a:lnSpc>
                <a:spcPct val="150000"/>
              </a:lnSpc>
            </a:pPr>
            <a:endParaRPr lang="en-US" altLang="zh-CN" sz="1200" dirty="0">
              <a:latin typeface="Times New Roman" panose="02020603050405020304" pitchFamily="18" charset="0"/>
              <a:ea typeface="Microsoft YaHei UI"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8836D-3C9C-4FDC-3806-10B7D8B1C70E}"/>
            </a:ext>
          </a:extLst>
        </p:cNvPr>
        <p:cNvGrpSpPr/>
        <p:nvPr/>
      </p:nvGrpSpPr>
      <p:grpSpPr>
        <a:xfrm>
          <a:off x="0" y="0"/>
          <a:ext cx="0" cy="0"/>
          <a:chOff x="0" y="0"/>
          <a:chExt cx="0" cy="0"/>
        </a:xfrm>
      </p:grpSpPr>
      <p:sp>
        <p:nvSpPr>
          <p:cNvPr id="5" name="内容占位符 1">
            <a:extLst>
              <a:ext uri="{FF2B5EF4-FFF2-40B4-BE49-F238E27FC236}">
                <a16:creationId xmlns:a16="http://schemas.microsoft.com/office/drawing/2014/main" id="{5C128B4D-55A5-EC7D-0AD6-603AF589892D}"/>
              </a:ext>
            </a:extLst>
          </p:cNvPr>
          <p:cNvSpPr>
            <a:spLocks noGrp="1"/>
          </p:cNvSpPr>
          <p:nvPr>
            <p:ph idx="4294967295"/>
          </p:nvPr>
        </p:nvSpPr>
        <p:spPr>
          <a:xfrm>
            <a:off x="756775" y="1875631"/>
            <a:ext cx="9469265" cy="4265613"/>
          </a:xfrm>
        </p:spPr>
        <p:txBody>
          <a:bodyPr>
            <a:normAutofit/>
          </a:bodyPr>
          <a:lstStyle/>
          <a:p>
            <a:pPr marL="0" lvl="0" indent="0" algn="ctr">
              <a:lnSpc>
                <a:spcPct val="200000"/>
              </a:lnSpc>
              <a:buNone/>
            </a:pPr>
            <a:r>
              <a:rPr lang="zh-CN" altLang="en-US" sz="8000" b="1" dirty="0">
                <a:solidFill>
                  <a:schemeClr val="accent1"/>
                </a:solidFill>
                <a:latin typeface="+mn-ea"/>
                <a:ea typeface="+mn-ea"/>
              </a:rPr>
              <a:t>科研思路</a:t>
            </a:r>
            <a:endParaRPr lang="zh-CN" altLang="en-US" b="1" dirty="0">
              <a:latin typeface="+mn-ea"/>
              <a:ea typeface="+mn-ea"/>
            </a:endParaRPr>
          </a:p>
        </p:txBody>
      </p:sp>
      <p:sp>
        <p:nvSpPr>
          <p:cNvPr id="7" name="文本占位符 2">
            <a:extLst>
              <a:ext uri="{FF2B5EF4-FFF2-40B4-BE49-F238E27FC236}">
                <a16:creationId xmlns:a16="http://schemas.microsoft.com/office/drawing/2014/main" id="{60A32A03-23E4-A6A5-8880-A22201EF0461}"/>
              </a:ext>
            </a:extLst>
          </p:cNvPr>
          <p:cNvSpPr txBox="1"/>
          <p:nvPr/>
        </p:nvSpPr>
        <p:spPr>
          <a:xfrm>
            <a:off x="819830" y="716756"/>
            <a:ext cx="4259066" cy="798513"/>
          </a:xfrm>
          <a:prstGeom prst="rect">
            <a:avLst/>
          </a:prstGeom>
        </p:spPr>
        <p:txBody>
          <a:bodyPr vert="horz" lIns="91440" tIns="45720" rIns="91440" bIns="45720" rtlCol="0" anchor="ctr">
            <a:normAutofit fontScale="97500" lnSpcReduction="10000"/>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zh-CN" altLang="en-US" sz="4800" b="1" dirty="0">
                <a:solidFill>
                  <a:srgbClr val="011F3D"/>
                </a:solidFill>
                <a:latin typeface="微软雅黑" panose="020B0503020204020204" pitchFamily="34" charset="-122"/>
                <a:ea typeface="微软雅黑" panose="020B0503020204020204" pitchFamily="34" charset="-122"/>
              </a:rPr>
              <a:t>目录</a:t>
            </a:r>
          </a:p>
        </p:txBody>
      </p:sp>
      <p:cxnSp>
        <p:nvCxnSpPr>
          <p:cNvPr id="8" name="直接连接符 7">
            <a:extLst>
              <a:ext uri="{FF2B5EF4-FFF2-40B4-BE49-F238E27FC236}">
                <a16:creationId xmlns:a16="http://schemas.microsoft.com/office/drawing/2014/main" id="{A3EE537B-BFF0-E385-5050-68F0EB36C993}"/>
              </a:ext>
            </a:extLst>
          </p:cNvPr>
          <p:cNvCxnSpPr/>
          <p:nvPr/>
        </p:nvCxnSpPr>
        <p:spPr>
          <a:xfrm>
            <a:off x="616630" y="1695450"/>
            <a:ext cx="8284028"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FF52784-22B7-E02A-EBC7-9B3EBB55BDBE}"/>
              </a:ext>
            </a:extLst>
          </p:cNvPr>
          <p:cNvCxnSpPr/>
          <p:nvPr/>
        </p:nvCxnSpPr>
        <p:spPr>
          <a:xfrm>
            <a:off x="10595429" y="1695450"/>
            <a:ext cx="732972"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F535AD85-B22F-EC7C-BCC4-C6E4BCE22A7B}"/>
              </a:ext>
            </a:extLst>
          </p:cNvPr>
          <p:cNvPicPr>
            <a:picLocks noChangeAspect="1"/>
          </p:cNvPicPr>
          <p:nvPr/>
        </p:nvPicPr>
        <p:blipFill>
          <a:blip r:embed="rId3"/>
          <a:stretch>
            <a:fillRect/>
          </a:stretch>
        </p:blipFill>
        <p:spPr>
          <a:xfrm>
            <a:off x="9123454" y="939634"/>
            <a:ext cx="1357484" cy="1511632"/>
          </a:xfrm>
          <a:prstGeom prst="rect">
            <a:avLst/>
          </a:prstGeom>
        </p:spPr>
      </p:pic>
    </p:spTree>
    <p:extLst>
      <p:ext uri="{BB962C8B-B14F-4D97-AF65-F5344CB8AC3E}">
        <p14:creationId xmlns:p14="http://schemas.microsoft.com/office/powerpoint/2010/main" val="3623849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285B-044B-99C0-AD64-246F77459F05}"/>
            </a:ext>
          </a:extLst>
        </p:cNvPr>
        <p:cNvGrpSpPr/>
        <p:nvPr/>
      </p:nvGrpSpPr>
      <p:grpSpPr>
        <a:xfrm>
          <a:off x="0" y="0"/>
          <a:ext cx="0" cy="0"/>
          <a:chOff x="0" y="0"/>
          <a:chExt cx="0" cy="0"/>
        </a:xfrm>
      </p:grpSpPr>
      <p:sp>
        <p:nvSpPr>
          <p:cNvPr id="5" name="文本占位符 3">
            <a:extLst>
              <a:ext uri="{FF2B5EF4-FFF2-40B4-BE49-F238E27FC236}">
                <a16:creationId xmlns:a16="http://schemas.microsoft.com/office/drawing/2014/main" id="{130E3354-4231-AEBD-1818-948EBE5CF925}"/>
              </a:ext>
            </a:extLst>
          </p:cNvPr>
          <p:cNvSpPr>
            <a:spLocks noGrp="1"/>
          </p:cNvSpPr>
          <p:nvPr>
            <p:ph type="body" sz="quarter" idx="13"/>
          </p:nvPr>
        </p:nvSpPr>
        <p:spPr>
          <a:xfrm>
            <a:off x="345100" y="293323"/>
            <a:ext cx="6772592" cy="511747"/>
          </a:xfrm>
        </p:spPr>
        <p:txBody>
          <a:bodyPr/>
          <a:lstStyle/>
          <a:p>
            <a:r>
              <a:rPr lang="zh-CN" altLang="en-US" sz="2800" dirty="0">
                <a:latin typeface="Times New Roman" panose="02020603050405020304" pitchFamily="18" charset="0"/>
                <a:cs typeface="Times New Roman" panose="02020603050405020304" pitchFamily="18" charset="0"/>
              </a:rPr>
              <a:t>三</a:t>
            </a:r>
            <a:r>
              <a:rPr lang="zh-CN" altLang="en-US" sz="2800" b="1" dirty="0">
                <a:solidFill>
                  <a:srgbClr val="011F3D"/>
                </a:solidFill>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科研思路</a:t>
            </a:r>
            <a:r>
              <a:rPr lang="zh-CN" altLang="en-US" sz="2800" b="1" dirty="0">
                <a:solidFill>
                  <a:srgbClr val="011F3D"/>
                </a:solidFill>
                <a:latin typeface="Times New Roman" panose="02020603050405020304" pitchFamily="18" charset="0"/>
                <a:cs typeface="Times New Roman" panose="02020603050405020304" pitchFamily="18" charset="0"/>
              </a:rPr>
              <a:t>  </a:t>
            </a:r>
            <a:r>
              <a:rPr lang="en-US" altLang="zh-CN" sz="2800" b="1" dirty="0">
                <a:solidFill>
                  <a:srgbClr val="011F3D"/>
                </a:solidFill>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CoT</a:t>
            </a:r>
            <a:r>
              <a:rPr lang="en-US" altLang="zh-CN" sz="2800" dirty="0">
                <a:latin typeface="Times New Roman" panose="02020603050405020304" pitchFamily="18" charset="0"/>
                <a:cs typeface="Times New Roman" panose="02020603050405020304" pitchFamily="18" charset="0"/>
              </a:rPr>
              <a:t> + Agent </a:t>
            </a:r>
            <a:endParaRPr lang="zh-CN" altLang="en-US" sz="2800" b="1" dirty="0">
              <a:solidFill>
                <a:srgbClr val="011F3D"/>
              </a:solidFill>
              <a:latin typeface="Times New Roman" panose="02020603050405020304" pitchFamily="18" charset="0"/>
              <a:cs typeface="Times New Roman" panose="02020603050405020304" pitchFamily="18" charset="0"/>
            </a:endParaRPr>
          </a:p>
        </p:txBody>
      </p:sp>
      <p:pic>
        <p:nvPicPr>
          <p:cNvPr id="7" name="图片 6" descr="徽标, 公司名称&#10;&#10;描述已自动生成">
            <a:extLst>
              <a:ext uri="{FF2B5EF4-FFF2-40B4-BE49-F238E27FC236}">
                <a16:creationId xmlns:a16="http://schemas.microsoft.com/office/drawing/2014/main" id="{9F99B5ED-BD65-93E7-8897-6F1F6C38959D}"/>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6969145" y="278397"/>
            <a:ext cx="1630424" cy="491868"/>
          </a:xfrm>
          <a:prstGeom prst="rect">
            <a:avLst/>
          </a:prstGeom>
        </p:spPr>
      </p:pic>
      <p:sp>
        <p:nvSpPr>
          <p:cNvPr id="2" name="灯片编号占位符 1">
            <a:extLst>
              <a:ext uri="{FF2B5EF4-FFF2-40B4-BE49-F238E27FC236}">
                <a16:creationId xmlns:a16="http://schemas.microsoft.com/office/drawing/2014/main" id="{EA190CCF-229F-4478-D8C8-1C39097DCDFD}"/>
              </a:ext>
            </a:extLst>
          </p:cNvPr>
          <p:cNvSpPr>
            <a:spLocks noGrp="1"/>
          </p:cNvSpPr>
          <p:nvPr>
            <p:ph type="sldNum" sz="quarter" idx="12"/>
            <p:custDataLst>
              <p:tags r:id="rId2"/>
            </p:custDataLst>
          </p:nvPr>
        </p:nvSpPr>
        <p:spPr/>
        <p:txBody>
          <a:bodyPr/>
          <a:lstStyle/>
          <a:p>
            <a:fld id="{1D930F70-006D-4C9D-BB1D-28375325AE88}" type="slidenum">
              <a:rPr lang="zh-CN" altLang="en-US" smtClean="0"/>
              <a:t>15</a:t>
            </a:fld>
            <a:endParaRPr lang="zh-CN" altLang="en-US" dirty="0"/>
          </a:p>
        </p:txBody>
      </p:sp>
      <p:sp>
        <p:nvSpPr>
          <p:cNvPr id="10" name="圆角矩形 15">
            <a:extLst>
              <a:ext uri="{FF2B5EF4-FFF2-40B4-BE49-F238E27FC236}">
                <a16:creationId xmlns:a16="http://schemas.microsoft.com/office/drawing/2014/main" id="{D9A47E5D-9841-2E9A-E46B-3986714B08DE}"/>
              </a:ext>
            </a:extLst>
          </p:cNvPr>
          <p:cNvSpPr/>
          <p:nvPr>
            <p:custDataLst>
              <p:tags r:id="rId3"/>
            </p:custDataLst>
          </p:nvPr>
        </p:nvSpPr>
        <p:spPr>
          <a:xfrm>
            <a:off x="720869" y="1171683"/>
            <a:ext cx="3471573" cy="4514989"/>
          </a:xfrm>
          <a:prstGeom prst="roundRect">
            <a:avLst>
              <a:gd name="adj" fmla="val 7517"/>
            </a:avLst>
          </a:prstGeom>
          <a:ln w="25400"/>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91D141E-2069-48C5-DC6B-70576E342E5C}"/>
              </a:ext>
            </a:extLst>
          </p:cNvPr>
          <p:cNvSpPr txBox="1"/>
          <p:nvPr>
            <p:custDataLst>
              <p:tags r:id="rId4"/>
            </p:custDataLst>
          </p:nvPr>
        </p:nvSpPr>
        <p:spPr>
          <a:xfrm>
            <a:off x="720869" y="2281567"/>
            <a:ext cx="3445653" cy="2923877"/>
          </a:xfrm>
          <a:prstGeom prst="rect">
            <a:avLst/>
          </a:prstGeom>
          <a:noFill/>
        </p:spPr>
        <p:txBody>
          <a:bodyPr wrap="square" rtlCol="0">
            <a:spAutoFit/>
          </a:bodyPr>
          <a:lstStyle/>
          <a:p>
            <a:r>
              <a:rPr lang="zh-CN" altLang="en-US" b="1" dirty="0">
                <a:latin typeface="+mn-ea"/>
              </a:rPr>
              <a:t>科研思路：</a:t>
            </a:r>
            <a:endParaRPr lang="en-US" altLang="zh-CN" b="1" dirty="0">
              <a:latin typeface="+mn-ea"/>
            </a:endParaRPr>
          </a:p>
          <a:p>
            <a:endParaRPr lang="en-US" altLang="zh-CN" b="1" dirty="0">
              <a:latin typeface="+mn-ea"/>
            </a:endParaRPr>
          </a:p>
          <a:p>
            <a:pPr>
              <a:lnSpc>
                <a:spcPct val="150000"/>
              </a:lnSpc>
            </a:pPr>
            <a:r>
              <a:rPr lang="en-US" altLang="zh-CN" sz="1600" b="1" dirty="0">
                <a:latin typeface="+mn-ea"/>
              </a:rPr>
              <a:t>     </a:t>
            </a:r>
            <a:r>
              <a:rPr lang="zh-CN" altLang="en-US" sz="1600" b="1" dirty="0">
                <a:latin typeface="Times New Roman" panose="02020603050405020304" pitchFamily="18" charset="0"/>
                <a:cs typeface="Times New Roman" panose="02020603050405020304" pitchFamily="18" charset="0"/>
              </a:rPr>
              <a:t>可以把思维链</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err="1">
                <a:solidFill>
                  <a:srgbClr val="FF0000"/>
                </a:solidFill>
                <a:latin typeface="Times New Roman" panose="02020603050405020304" pitchFamily="18" charset="0"/>
                <a:cs typeface="Times New Roman" panose="02020603050405020304" pitchFamily="18" charset="0"/>
              </a:rPr>
              <a:t>CoT</a:t>
            </a:r>
            <a:r>
              <a:rPr lang="zh-CN" altLang="en-US" sz="1600" b="1" dirty="0">
                <a:solidFill>
                  <a:srgbClr val="FF0000"/>
                </a:solidFill>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抽象化成</a:t>
            </a:r>
            <a:r>
              <a:rPr lang="en-US" altLang="zh-CN" sz="1600" b="1" dirty="0">
                <a:latin typeface="Times New Roman" panose="02020603050405020304" pitchFamily="18" charset="0"/>
                <a:cs typeface="Times New Roman" panose="02020603050405020304" pitchFamily="18" charset="0"/>
              </a:rPr>
              <a:t>summary</a:t>
            </a:r>
            <a:r>
              <a:rPr lang="zh-CN" altLang="en-US"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planning</a:t>
            </a:r>
            <a:r>
              <a:rPr lang="zh-CN" altLang="en-US"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reasoning</a:t>
            </a:r>
            <a:r>
              <a:rPr lang="zh-CN" altLang="en-US"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cs typeface="Times New Roman" panose="02020603050405020304" pitchFamily="18" charset="0"/>
              </a:rPr>
              <a:t>conclusion</a:t>
            </a:r>
            <a:r>
              <a:rPr lang="zh-CN" altLang="en-US" sz="1600" b="1" dirty="0">
                <a:latin typeface="Times New Roman" panose="02020603050405020304" pitchFamily="18" charset="0"/>
                <a:cs typeface="Times New Roman" panose="02020603050405020304" pitchFamily="18" charset="0"/>
              </a:rPr>
              <a:t>，每个分别作为一个</a:t>
            </a:r>
            <a:r>
              <a:rPr lang="en-US" altLang="zh-CN" sz="1600" b="1" dirty="0">
                <a:latin typeface="Times New Roman" panose="02020603050405020304" pitchFamily="18" charset="0"/>
                <a:cs typeface="Times New Roman" panose="02020603050405020304" pitchFamily="18" charset="0"/>
              </a:rPr>
              <a:t>agent</a:t>
            </a:r>
            <a:r>
              <a:rPr lang="zh-CN" altLang="en-US" sz="1600" b="1" dirty="0">
                <a:latin typeface="Times New Roman" panose="02020603050405020304" pitchFamily="18" charset="0"/>
                <a:cs typeface="Times New Roman" panose="02020603050405020304" pitchFamily="18" charset="0"/>
              </a:rPr>
              <a:t>，看对其中一个</a:t>
            </a:r>
            <a:r>
              <a:rPr lang="en-US" altLang="zh-CN" sz="1600" b="1" dirty="0">
                <a:latin typeface="Times New Roman" panose="02020603050405020304" pitchFamily="18" charset="0"/>
                <a:cs typeface="Times New Roman" panose="02020603050405020304" pitchFamily="18" charset="0"/>
              </a:rPr>
              <a:t>agent</a:t>
            </a:r>
            <a:r>
              <a:rPr lang="zh-CN" altLang="en-US" sz="1600" b="1" dirty="0">
                <a:latin typeface="Times New Roman" panose="02020603050405020304" pitchFamily="18" charset="0"/>
                <a:cs typeface="Times New Roman" panose="02020603050405020304" pitchFamily="18" charset="0"/>
              </a:rPr>
              <a:t>攻击造成的影响。</a:t>
            </a:r>
            <a:endParaRPr lang="en-US" altLang="zh-CN" sz="1600" b="1" dirty="0">
              <a:latin typeface="Times New Roman" panose="02020603050405020304" pitchFamily="18" charset="0"/>
              <a:cs typeface="Times New Roman" panose="02020603050405020304" pitchFamily="18" charset="0"/>
            </a:endParaRPr>
          </a:p>
          <a:p>
            <a:endParaRPr lang="zh-CN" altLang="en-US" sz="1600" b="1" dirty="0">
              <a:solidFill>
                <a:srgbClr val="C00000"/>
              </a:solidFill>
              <a:latin typeface="+mn-ea"/>
            </a:endParaRPr>
          </a:p>
          <a:p>
            <a:pPr marL="285750" indent="-285750">
              <a:buFont typeface="Arial" panose="020B0604020202090204" pitchFamily="34" charset="0"/>
              <a:buChar char="•"/>
            </a:pPr>
            <a:endParaRPr lang="en-US" altLang="zh-CN" dirty="0"/>
          </a:p>
          <a:p>
            <a:endParaRPr lang="zh-CN" altLang="en-US" dirty="0"/>
          </a:p>
        </p:txBody>
      </p:sp>
      <p:sp>
        <p:nvSpPr>
          <p:cNvPr id="3" name="文本框 2">
            <a:extLst>
              <a:ext uri="{FF2B5EF4-FFF2-40B4-BE49-F238E27FC236}">
                <a16:creationId xmlns:a16="http://schemas.microsoft.com/office/drawing/2014/main" id="{6624E8B2-1943-5970-2520-06612B8B67E3}"/>
              </a:ext>
            </a:extLst>
          </p:cNvPr>
          <p:cNvSpPr txBox="1"/>
          <p:nvPr>
            <p:custDataLst>
              <p:tags r:id="rId5"/>
            </p:custDataLst>
          </p:nvPr>
        </p:nvSpPr>
        <p:spPr>
          <a:xfrm>
            <a:off x="132723" y="6300913"/>
            <a:ext cx="11282528" cy="276999"/>
          </a:xfrm>
          <a:prstGeom prst="rect">
            <a:avLst/>
          </a:prstGeom>
          <a:noFill/>
        </p:spPr>
        <p:txBody>
          <a:bodyPr wrap="square" rtlCol="0" anchor="t">
            <a:spAutoFit/>
          </a:bodyPr>
          <a:lstStyle/>
          <a:p>
            <a:r>
              <a:rPr lang="en-US" altLang="zh-CN" sz="1200" b="1" dirty="0">
                <a:solidFill>
                  <a:schemeClr val="tx1">
                    <a:lumMod val="65000"/>
                    <a:lumOff val="35000"/>
                  </a:schemeClr>
                </a:solidFill>
                <a:latin typeface="+mn-ea"/>
                <a:cs typeface="Arial" panose="020B0604020202090204" pitchFamily="34" charset="0"/>
                <a:sym typeface="+mn-ea"/>
              </a:rPr>
              <a:t> </a:t>
            </a:r>
            <a:endParaRPr lang="zh-CN" altLang="en-US" sz="1200" dirty="0">
              <a:solidFill>
                <a:schemeClr val="tx1">
                  <a:lumMod val="65000"/>
                  <a:lumOff val="35000"/>
                </a:schemeClr>
              </a:solidFill>
              <a:latin typeface="+mn-ea"/>
              <a:cs typeface="Arial" panose="020B0604020202090204" pitchFamily="34" charset="0"/>
              <a:sym typeface="+mn-ea"/>
            </a:endParaRPr>
          </a:p>
        </p:txBody>
      </p:sp>
      <p:sp>
        <p:nvSpPr>
          <p:cNvPr id="13" name="左大括号 12">
            <a:extLst>
              <a:ext uri="{FF2B5EF4-FFF2-40B4-BE49-F238E27FC236}">
                <a16:creationId xmlns:a16="http://schemas.microsoft.com/office/drawing/2014/main" id="{EBA4E426-E275-B8B5-8F7F-0AAACB551A2C}"/>
              </a:ext>
            </a:extLst>
          </p:cNvPr>
          <p:cNvSpPr/>
          <p:nvPr/>
        </p:nvSpPr>
        <p:spPr>
          <a:xfrm>
            <a:off x="4192443" y="1531207"/>
            <a:ext cx="2113108" cy="4392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7F9BA60-3AEF-60CE-665F-9A859C62B78C}"/>
              </a:ext>
            </a:extLst>
          </p:cNvPr>
          <p:cNvSpPr txBox="1"/>
          <p:nvPr/>
        </p:nvSpPr>
        <p:spPr>
          <a:xfrm>
            <a:off x="6391275" y="1346541"/>
            <a:ext cx="6096000"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1</a:t>
            </a:r>
            <a:r>
              <a:rPr lang="zh-CN" altLang="en-US" sz="1600" b="1" dirty="0">
                <a:latin typeface="Times New Roman" panose="02020603050405020304" pitchFamily="18" charset="0"/>
                <a:cs typeface="Times New Roman" panose="02020603050405020304" pitchFamily="18" charset="0"/>
              </a:rPr>
              <a:t>、深入分析这些模块在 </a:t>
            </a:r>
            <a:r>
              <a:rPr lang="en-US" altLang="zh-CN" sz="1600" b="1" dirty="0">
                <a:latin typeface="Times New Roman" panose="02020603050405020304" pitchFamily="18" charset="0"/>
                <a:cs typeface="Times New Roman" panose="02020603050405020304" pitchFamily="18" charset="0"/>
              </a:rPr>
              <a:t>Agent</a:t>
            </a:r>
            <a:r>
              <a:rPr lang="zh-CN" altLang="en-US" sz="1600" b="1" dirty="0">
                <a:latin typeface="Times New Roman" panose="02020603050405020304" pitchFamily="18" charset="0"/>
                <a:cs typeface="Times New Roman" panose="02020603050405020304" pitchFamily="18" charset="0"/>
              </a:rPr>
              <a:t>中的</a:t>
            </a:r>
            <a:r>
              <a:rPr lang="zh-CN" altLang="en-US" sz="1600" b="1" dirty="0">
                <a:solidFill>
                  <a:srgbClr val="FF0000"/>
                </a:solidFill>
                <a:latin typeface="Times New Roman" panose="02020603050405020304" pitchFamily="18" charset="0"/>
                <a:cs typeface="Times New Roman" panose="02020603050405020304" pitchFamily="18" charset="0"/>
              </a:rPr>
              <a:t>相互依赖关系</a:t>
            </a:r>
            <a:endParaRPr lang="zh-CN" altLang="en-US" dirty="0">
              <a:solidFill>
                <a:srgbClr val="FF0000"/>
              </a:solidFill>
            </a:endParaRPr>
          </a:p>
        </p:txBody>
      </p:sp>
      <p:sp>
        <p:nvSpPr>
          <p:cNvPr id="18" name="文本框 17">
            <a:extLst>
              <a:ext uri="{FF2B5EF4-FFF2-40B4-BE49-F238E27FC236}">
                <a16:creationId xmlns:a16="http://schemas.microsoft.com/office/drawing/2014/main" id="{F8710EDE-800B-D4DE-8CB1-0C5E7C7FEB7D}"/>
              </a:ext>
            </a:extLst>
          </p:cNvPr>
          <p:cNvSpPr txBox="1"/>
          <p:nvPr/>
        </p:nvSpPr>
        <p:spPr>
          <a:xfrm>
            <a:off x="6370719" y="2749389"/>
            <a:ext cx="5691186" cy="1477328"/>
          </a:xfrm>
          <a:prstGeom prst="rect">
            <a:avLst/>
          </a:prstGeom>
          <a:noFill/>
        </p:spPr>
        <p:txBody>
          <a:bodyPr wrap="square">
            <a:spAutoFit/>
          </a:bodyPr>
          <a:lstStyle/>
          <a:p>
            <a:pPr algn="l">
              <a:spcAft>
                <a:spcPts val="1200"/>
              </a:spcAft>
            </a:pPr>
            <a:r>
              <a:rPr lang="en-US" altLang="zh-CN" sz="1600" b="1" dirty="0">
                <a:latin typeface="Times New Roman" panose="02020603050405020304" pitchFamily="18" charset="0"/>
                <a:cs typeface="Times New Roman" panose="02020603050405020304" pitchFamily="18" charset="0"/>
              </a:rPr>
              <a:t>1</a:t>
            </a:r>
            <a:r>
              <a:rPr lang="zh-CN" altLang="en-US" sz="1600" b="1" dirty="0">
                <a:latin typeface="Times New Roman" panose="02020603050405020304" pitchFamily="18" charset="0"/>
                <a:cs typeface="Times New Roman" panose="02020603050405020304" pitchFamily="18" charset="0"/>
              </a:rPr>
              <a:t>）如果某个 </a:t>
            </a:r>
            <a:r>
              <a:rPr lang="en-US" altLang="zh-CN" sz="1600" b="1" dirty="0">
                <a:latin typeface="Times New Roman" panose="02020603050405020304" pitchFamily="18" charset="0"/>
                <a:cs typeface="Times New Roman" panose="02020603050405020304" pitchFamily="18" charset="0"/>
              </a:rPr>
              <a:t>Agent </a:t>
            </a:r>
            <a:r>
              <a:rPr lang="zh-CN" altLang="en-US" sz="1600" b="1" dirty="0">
                <a:latin typeface="Times New Roman" panose="02020603050405020304" pitchFamily="18" charset="0"/>
                <a:cs typeface="Times New Roman" panose="02020603050405020304" pitchFamily="18" charset="0"/>
              </a:rPr>
              <a:t>出现错误或被攻击，系统是否可以</a:t>
            </a:r>
            <a:r>
              <a:rPr lang="zh-CN" altLang="en-US" sz="1600" b="1" dirty="0">
                <a:solidFill>
                  <a:srgbClr val="FF0000"/>
                </a:solidFill>
                <a:latin typeface="Times New Roman" panose="02020603050405020304" pitchFamily="18" charset="0"/>
                <a:cs typeface="Times New Roman" panose="02020603050405020304" pitchFamily="18" charset="0"/>
              </a:rPr>
              <a:t>通过其他模块进行补偿？</a:t>
            </a:r>
            <a:r>
              <a:rPr lang="zh-CN" altLang="en-US" sz="1600" b="1" dirty="0">
                <a:latin typeface="Times New Roman" panose="02020603050405020304" pitchFamily="18" charset="0"/>
                <a:cs typeface="Times New Roman" panose="02020603050405020304" pitchFamily="18" charset="0"/>
              </a:rPr>
              <a:t>是一个亟待解决的问题。</a:t>
            </a:r>
          </a:p>
          <a:p>
            <a:pPr algn="l">
              <a:spcAft>
                <a:spcPts val="1200"/>
              </a:spcAft>
            </a:pPr>
            <a:r>
              <a:rPr lang="en-US" altLang="zh-CN" sz="1600" b="1" dirty="0">
                <a:latin typeface="Times New Roman" panose="02020603050405020304" pitchFamily="18" charset="0"/>
                <a:cs typeface="Times New Roman" panose="02020603050405020304" pitchFamily="18" charset="0"/>
              </a:rPr>
              <a:t>2</a:t>
            </a:r>
            <a:r>
              <a:rPr lang="zh-CN" altLang="en-US" sz="1600" b="1" dirty="0">
                <a:latin typeface="Times New Roman" panose="02020603050405020304" pitchFamily="18" charset="0"/>
                <a:cs typeface="Times New Roman" panose="02020603050405020304" pitchFamily="18" charset="0"/>
              </a:rPr>
              <a:t>）例如，当 </a:t>
            </a:r>
            <a:r>
              <a:rPr lang="en-US" altLang="zh-CN" sz="1600" b="1" dirty="0">
                <a:latin typeface="Times New Roman" panose="02020603050405020304" pitchFamily="18" charset="0"/>
                <a:cs typeface="Times New Roman" panose="02020603050405020304" pitchFamily="18" charset="0"/>
              </a:rPr>
              <a:t>reasoning agent </a:t>
            </a:r>
            <a:r>
              <a:rPr lang="zh-CN" altLang="en-US" sz="1600" b="1" dirty="0">
                <a:latin typeface="Times New Roman" panose="02020603050405020304" pitchFamily="18" charset="0"/>
                <a:cs typeface="Times New Roman" panose="02020603050405020304" pitchFamily="18" charset="0"/>
              </a:rPr>
              <a:t>被攻击时，是否可以通过 </a:t>
            </a:r>
            <a:r>
              <a:rPr lang="en-US" altLang="zh-CN" sz="1600" b="1" dirty="0">
                <a:latin typeface="Times New Roman" panose="02020603050405020304" pitchFamily="18" charset="0"/>
                <a:cs typeface="Times New Roman" panose="02020603050405020304" pitchFamily="18" charset="0"/>
              </a:rPr>
              <a:t>summary </a:t>
            </a:r>
            <a:r>
              <a:rPr lang="zh-CN" altLang="en-US" sz="1600" b="1" dirty="0">
                <a:latin typeface="Times New Roman" panose="02020603050405020304" pitchFamily="18" charset="0"/>
                <a:cs typeface="Times New Roman" panose="02020603050405020304" pitchFamily="18" charset="0"/>
              </a:rPr>
              <a:t>和 </a:t>
            </a:r>
            <a:r>
              <a:rPr lang="en-US" altLang="zh-CN" sz="1600" b="1" dirty="0">
                <a:latin typeface="Times New Roman" panose="02020603050405020304" pitchFamily="18" charset="0"/>
                <a:cs typeface="Times New Roman" panose="02020603050405020304" pitchFamily="18" charset="0"/>
              </a:rPr>
              <a:t>planning </a:t>
            </a:r>
            <a:r>
              <a:rPr lang="zh-CN" altLang="en-US" sz="1600" b="1" dirty="0">
                <a:latin typeface="Times New Roman" panose="02020603050405020304" pitchFamily="18" charset="0"/>
                <a:cs typeface="Times New Roman" panose="02020603050405020304" pitchFamily="18" charset="0"/>
              </a:rPr>
              <a:t>模块的优化来减少对其的依赖，或者引入冗余模块？</a:t>
            </a:r>
          </a:p>
        </p:txBody>
      </p:sp>
      <p:sp>
        <p:nvSpPr>
          <p:cNvPr id="20" name="文本框 19">
            <a:extLst>
              <a:ext uri="{FF2B5EF4-FFF2-40B4-BE49-F238E27FC236}">
                <a16:creationId xmlns:a16="http://schemas.microsoft.com/office/drawing/2014/main" id="{F70C5177-A21F-F9C2-FF47-500BCAF01D6E}"/>
              </a:ext>
            </a:extLst>
          </p:cNvPr>
          <p:cNvSpPr txBox="1"/>
          <p:nvPr/>
        </p:nvSpPr>
        <p:spPr>
          <a:xfrm>
            <a:off x="6529389" y="5508619"/>
            <a:ext cx="5268911" cy="584775"/>
          </a:xfrm>
          <a:prstGeom prst="rect">
            <a:avLst/>
          </a:prstGeom>
          <a:noFill/>
        </p:spPr>
        <p:txBody>
          <a:bodyPr wrap="square">
            <a:spAutoFit/>
          </a:bodyPr>
          <a:lstStyle/>
          <a:p>
            <a:pPr algn="l">
              <a:spcAft>
                <a:spcPts val="1200"/>
              </a:spcAft>
            </a:pPr>
            <a:r>
              <a:rPr lang="zh-CN" altLang="en-US" sz="1600" b="1" dirty="0">
                <a:latin typeface="Times New Roman" panose="02020603050405020304" pitchFamily="18" charset="0"/>
                <a:cs typeface="Times New Roman" panose="02020603050405020304" pitchFamily="18" charset="0"/>
              </a:rPr>
              <a:t>尝试识别 </a:t>
            </a:r>
            <a:r>
              <a:rPr lang="en-US" altLang="zh-CN" sz="1600" b="1" dirty="0">
                <a:latin typeface="Times New Roman" panose="02020603050405020304" pitchFamily="18" charset="0"/>
                <a:cs typeface="Times New Roman" panose="02020603050405020304" pitchFamily="18" charset="0"/>
              </a:rPr>
              <a:t>AI </a:t>
            </a:r>
            <a:r>
              <a:rPr lang="zh-CN" altLang="en-US" sz="1600" b="1" dirty="0">
                <a:latin typeface="Times New Roman" panose="02020603050405020304" pitchFamily="18" charset="0"/>
                <a:cs typeface="Times New Roman" panose="02020603050405020304" pitchFamily="18" charset="0"/>
              </a:rPr>
              <a:t>系统中最关键的模块，并为其设计对抗攻击方案，减少</a:t>
            </a:r>
            <a:r>
              <a:rPr lang="en-US" altLang="zh-CN" sz="1600" b="1" dirty="0">
                <a:latin typeface="Times New Roman" panose="02020603050405020304" pitchFamily="18" charset="0"/>
                <a:cs typeface="Times New Roman" panose="02020603050405020304" pitchFamily="18" charset="0"/>
              </a:rPr>
              <a:t>Agent</a:t>
            </a:r>
            <a:r>
              <a:rPr lang="zh-CN" altLang="en-US" sz="1600" b="1" dirty="0">
                <a:latin typeface="Times New Roman" panose="02020603050405020304" pitchFamily="18" charset="0"/>
                <a:cs typeface="Times New Roman" panose="02020603050405020304" pitchFamily="18" charset="0"/>
              </a:rPr>
              <a:t>中单点故障带来的风险。</a:t>
            </a:r>
          </a:p>
        </p:txBody>
      </p:sp>
    </p:spTree>
    <p:extLst>
      <p:ext uri="{BB962C8B-B14F-4D97-AF65-F5344CB8AC3E}">
        <p14:creationId xmlns:p14="http://schemas.microsoft.com/office/powerpoint/2010/main" val="401841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534796" y="1979762"/>
            <a:ext cx="9144635" cy="1827361"/>
          </a:xfrm>
          <a:prstGeom prst="rect">
            <a:avLst/>
          </a:prstGeom>
          <a:noFill/>
        </p:spPr>
        <p:txBody>
          <a:bodyPr wrap="square">
            <a:noAutofit/>
          </a:bodyPr>
          <a:lstStyle/>
          <a:p>
            <a:pPr algn="ctr"/>
            <a:r>
              <a:rPr lang="zh-CN" altLang="en-US" sz="5400" b="1" dirty="0">
                <a:solidFill>
                  <a:srgbClr val="011E3D"/>
                </a:solidFill>
                <a:latin typeface="微软雅黑" panose="020B0503020204020204" pitchFamily="34" charset="-122"/>
                <a:ea typeface="微软雅黑" panose="020B0503020204020204" pitchFamily="34" charset="-122"/>
              </a:rPr>
              <a:t>   </a:t>
            </a:r>
            <a:r>
              <a:rPr lang="en-US" altLang="zh-CN" sz="5400" b="1" dirty="0">
                <a:solidFill>
                  <a:srgbClr val="011E3D"/>
                </a:solidFill>
                <a:latin typeface="微软雅黑" panose="020B0503020204020204" pitchFamily="34" charset="-122"/>
                <a:ea typeface="微软雅黑" panose="020B0503020204020204" pitchFamily="34" charset="-122"/>
              </a:rPr>
              <a:t>Agent as a Service: </a:t>
            </a:r>
          </a:p>
          <a:p>
            <a:pPr algn="ctr"/>
            <a:r>
              <a:rPr lang="en-US" altLang="zh-CN" sz="5400" b="1" dirty="0">
                <a:solidFill>
                  <a:srgbClr val="011E3D"/>
                </a:solidFill>
                <a:latin typeface="微软雅黑" panose="020B0503020204020204" pitchFamily="34" charset="-122"/>
                <a:ea typeface="微软雅黑" panose="020B0503020204020204" pitchFamily="34" charset="-122"/>
              </a:rPr>
              <a:t>Make AI Everywhere</a:t>
            </a:r>
            <a:endParaRPr lang="zh-CN" altLang="en-US" sz="5400" b="1" dirty="0">
              <a:solidFill>
                <a:srgbClr val="011E3D"/>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2"/>
            </p:custDataLst>
          </p:nvPr>
        </p:nvSpPr>
        <p:spPr>
          <a:xfrm>
            <a:off x="1541585" y="4772824"/>
            <a:ext cx="9144000" cy="694055"/>
          </a:xfrm>
          <a:prstGeom prst="rect">
            <a:avLst/>
          </a:prstGeom>
          <a:noFill/>
        </p:spPr>
        <p:txBody>
          <a:bodyPr wrap="square">
            <a:noAutofit/>
          </a:bodyPr>
          <a:lstStyle/>
          <a:p>
            <a:pPr algn="ctr">
              <a:spcAft>
                <a:spcPts val="600"/>
              </a:spcAft>
            </a:pPr>
            <a:r>
              <a:rPr lang="en-US" altLang="zh-CN" sz="2000" b="1" dirty="0">
                <a:solidFill>
                  <a:srgbClr val="011E3D"/>
                </a:solidFill>
                <a:latin typeface="微软雅黑 Light" panose="020B0502040204020203" charset="-122"/>
                <a:ea typeface="微软雅黑 Light" panose="020B0502040204020203" charset="-122"/>
              </a:rPr>
              <a:t> </a:t>
            </a:r>
            <a:endParaRPr lang="zh-CN" altLang="en-US" sz="2000" b="1" dirty="0">
              <a:solidFill>
                <a:srgbClr val="011E3D"/>
              </a:solidFill>
              <a:latin typeface="微软雅黑 Light" panose="020B0502040204020203" charset="-122"/>
              <a:ea typeface="微软雅黑 Light" panose="020B0502040204020203" charset="-122"/>
            </a:endParaRPr>
          </a:p>
        </p:txBody>
      </p:sp>
      <p:pic>
        <p:nvPicPr>
          <p:cNvPr id="6" name="图片 5" descr="图标&#10;&#10;描述已自动生成"/>
          <p:cNvPicPr>
            <a:picLocks noChangeAspect="1"/>
          </p:cNvPicPr>
          <p:nvPr/>
        </p:nvPicPr>
        <p:blipFill>
          <a:blip r:embed="rId6">
            <a:extLst>
              <a:ext uri="{BEBA8EAE-BF5A-486C-A8C5-ECC9F3942E4B}">
                <a14:imgProps xmlns:a14="http://schemas.microsoft.com/office/drawing/2010/main">
                  <a14:imgLayer r:embed="rId7">
                    <a14:imgEffect>
                      <a14:backgroundRemoval t="7261" b="93399" l="7143" r="95918">
                        <a14:foregroundMark x1="16667" y1="39604" x2="16667" y2="39604"/>
                        <a14:foregroundMark x1="7143" y1="38119" x2="7143" y2="38119"/>
                        <a14:foregroundMark x1="50000" y1="7261" x2="50000" y2="7261"/>
                        <a14:foregroundMark x1="84014" y1="40099" x2="84014" y2="40099"/>
                        <a14:foregroundMark x1="92517" y1="36634" x2="92517" y2="36634"/>
                        <a14:foregroundMark x1="78912" y1="93564" x2="78912" y2="93564"/>
                        <a14:foregroundMark x1="95918" y1="37789" x2="95918" y2="37789"/>
                        <a14:backgroundMark x1="23299" y1="12541" x2="23299" y2="12541"/>
                        <a14:backgroundMark x1="23639" y1="11551" x2="23639" y2="11551"/>
                        <a14:backgroundMark x1="75170" y1="11221" x2="75170" y2="11221"/>
                        <a14:backgroundMark x1="38605" y1="70132" x2="38605" y2="70132"/>
                      </a14:backgroundRemoval>
                    </a14:imgEffect>
                  </a14:imgLayer>
                </a14:imgProps>
              </a:ext>
            </a:extLst>
          </a:blip>
          <a:stretch>
            <a:fillRect/>
          </a:stretch>
        </p:blipFill>
        <p:spPr>
          <a:xfrm>
            <a:off x="2506241" y="2083641"/>
            <a:ext cx="626921" cy="646112"/>
          </a:xfrm>
          <a:prstGeom prst="rect">
            <a:avLst/>
          </a:prstGeom>
        </p:spPr>
      </p:pic>
      <p:pic>
        <p:nvPicPr>
          <p:cNvPr id="2" name="图片 1" descr="徽标, 公司名称&#10;&#10;描述已自动生成"/>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6670060" y="278397"/>
            <a:ext cx="1630424" cy="4918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ph idx="4294967295"/>
          </p:nvPr>
        </p:nvSpPr>
        <p:spPr>
          <a:xfrm>
            <a:off x="756775" y="1875631"/>
            <a:ext cx="9469265" cy="4265613"/>
          </a:xfrm>
        </p:spPr>
        <p:txBody>
          <a:bodyPr>
            <a:normAutofit/>
          </a:bodyPr>
          <a:lstStyle/>
          <a:p>
            <a:pPr marL="0" lvl="0" indent="0">
              <a:lnSpc>
                <a:spcPct val="200000"/>
              </a:lnSpc>
              <a:buNone/>
            </a:pPr>
            <a:r>
              <a:rPr lang="zh-CN" altLang="en-US" b="1" dirty="0">
                <a:latin typeface="+mn-ea"/>
                <a:ea typeface="+mn-ea"/>
              </a:rPr>
              <a:t>一、调研部分</a:t>
            </a:r>
            <a:endParaRPr lang="en-US" altLang="zh-CN" b="1" dirty="0">
              <a:latin typeface="+mn-ea"/>
              <a:ea typeface="+mn-ea"/>
            </a:endParaRPr>
          </a:p>
          <a:p>
            <a:pPr marL="0" lvl="0" indent="0">
              <a:lnSpc>
                <a:spcPct val="200000"/>
              </a:lnSpc>
              <a:buNone/>
            </a:pPr>
            <a:r>
              <a:rPr lang="zh-CN" altLang="en-US" b="1" dirty="0">
                <a:latin typeface="+mn-ea"/>
                <a:ea typeface="+mn-ea"/>
              </a:rPr>
              <a:t>二、研究现状</a:t>
            </a:r>
          </a:p>
          <a:p>
            <a:pPr marL="0" lvl="0" indent="0">
              <a:lnSpc>
                <a:spcPct val="200000"/>
              </a:lnSpc>
              <a:buNone/>
            </a:pPr>
            <a:r>
              <a:rPr lang="zh-CN" altLang="en-US" b="1" dirty="0">
                <a:latin typeface="+mn-ea"/>
                <a:ea typeface="+mn-ea"/>
                <a:sym typeface="+mn-ea"/>
              </a:rPr>
              <a:t>三、科研思路</a:t>
            </a:r>
            <a:endParaRPr lang="zh-CN" altLang="en-US" b="1" dirty="0">
              <a:latin typeface="+mn-ea"/>
              <a:ea typeface="+mn-ea"/>
            </a:endParaRPr>
          </a:p>
          <a:p>
            <a:pPr marL="571500" lvl="0" indent="-571500">
              <a:lnSpc>
                <a:spcPct val="200000"/>
              </a:lnSpc>
              <a:buFont typeface="+mj-ea"/>
              <a:buAutoNum type="ea1JpnChsDbPeriod"/>
            </a:pPr>
            <a:endParaRPr lang="zh-CN" altLang="en-US" b="1" dirty="0">
              <a:latin typeface="+mn-ea"/>
              <a:ea typeface="+mn-ea"/>
            </a:endParaRPr>
          </a:p>
          <a:p>
            <a:pPr marL="0" lvl="0" indent="0">
              <a:lnSpc>
                <a:spcPct val="200000"/>
              </a:lnSpc>
              <a:buFont typeface="+mj-ea"/>
              <a:buNone/>
            </a:pPr>
            <a:endParaRPr lang="zh-CN" altLang="en-US" b="1" dirty="0">
              <a:latin typeface="+mn-ea"/>
              <a:ea typeface="+mn-ea"/>
            </a:endParaRPr>
          </a:p>
        </p:txBody>
      </p:sp>
      <p:sp>
        <p:nvSpPr>
          <p:cNvPr id="7" name="文本占位符 2"/>
          <p:cNvSpPr txBox="1"/>
          <p:nvPr/>
        </p:nvSpPr>
        <p:spPr>
          <a:xfrm>
            <a:off x="819830" y="716756"/>
            <a:ext cx="4259066" cy="798513"/>
          </a:xfrm>
          <a:prstGeom prst="rect">
            <a:avLst/>
          </a:prstGeom>
        </p:spPr>
        <p:txBody>
          <a:bodyPr vert="horz" lIns="91440" tIns="45720" rIns="91440" bIns="45720" rtlCol="0" anchor="ctr">
            <a:normAutofit fontScale="97500" lnSpcReduction="10000"/>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zh-CN" altLang="en-US" sz="4800" b="1" dirty="0">
                <a:solidFill>
                  <a:srgbClr val="011F3D"/>
                </a:solidFill>
                <a:latin typeface="微软雅黑" panose="020B0503020204020204" pitchFamily="34" charset="-122"/>
                <a:ea typeface="微软雅黑" panose="020B0503020204020204" pitchFamily="34" charset="-122"/>
              </a:rPr>
              <a:t>目录</a:t>
            </a:r>
          </a:p>
        </p:txBody>
      </p:sp>
      <p:cxnSp>
        <p:nvCxnSpPr>
          <p:cNvPr id="8" name="直接连接符 7"/>
          <p:cNvCxnSpPr/>
          <p:nvPr/>
        </p:nvCxnSpPr>
        <p:spPr>
          <a:xfrm>
            <a:off x="616630" y="1695450"/>
            <a:ext cx="8284028"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595429" y="1695450"/>
            <a:ext cx="732972"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9123454" y="939634"/>
            <a:ext cx="1357484" cy="1511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2ADBF-E711-33EF-F78D-863220A9159A}"/>
            </a:ext>
          </a:extLst>
        </p:cNvPr>
        <p:cNvGrpSpPr/>
        <p:nvPr/>
      </p:nvGrpSpPr>
      <p:grpSpPr>
        <a:xfrm>
          <a:off x="0" y="0"/>
          <a:ext cx="0" cy="0"/>
          <a:chOff x="0" y="0"/>
          <a:chExt cx="0" cy="0"/>
        </a:xfrm>
      </p:grpSpPr>
      <p:sp>
        <p:nvSpPr>
          <p:cNvPr id="5" name="内容占位符 1">
            <a:extLst>
              <a:ext uri="{FF2B5EF4-FFF2-40B4-BE49-F238E27FC236}">
                <a16:creationId xmlns:a16="http://schemas.microsoft.com/office/drawing/2014/main" id="{95BBA404-28FC-171C-2CA8-40F390FFA69C}"/>
              </a:ext>
            </a:extLst>
          </p:cNvPr>
          <p:cNvSpPr>
            <a:spLocks noGrp="1"/>
          </p:cNvSpPr>
          <p:nvPr>
            <p:ph idx="4294967295"/>
          </p:nvPr>
        </p:nvSpPr>
        <p:spPr>
          <a:xfrm>
            <a:off x="756775" y="1875631"/>
            <a:ext cx="9469265" cy="4265613"/>
          </a:xfrm>
        </p:spPr>
        <p:txBody>
          <a:bodyPr>
            <a:normAutofit/>
          </a:bodyPr>
          <a:lstStyle/>
          <a:p>
            <a:pPr marL="0" lvl="0" indent="0" algn="ctr">
              <a:lnSpc>
                <a:spcPct val="200000"/>
              </a:lnSpc>
              <a:buNone/>
            </a:pPr>
            <a:r>
              <a:rPr lang="zh-CN" altLang="en-US" sz="8000" b="1" dirty="0">
                <a:solidFill>
                  <a:schemeClr val="accent1"/>
                </a:solidFill>
                <a:latin typeface="+mn-ea"/>
                <a:ea typeface="+mn-ea"/>
              </a:rPr>
              <a:t>调研部分</a:t>
            </a:r>
          </a:p>
          <a:p>
            <a:pPr marL="571500" lvl="0" indent="-571500">
              <a:lnSpc>
                <a:spcPct val="200000"/>
              </a:lnSpc>
              <a:buFont typeface="+mj-ea"/>
              <a:buAutoNum type="ea1JpnChsDbPeriod"/>
            </a:pPr>
            <a:endParaRPr lang="zh-CN" altLang="en-US" b="1" dirty="0">
              <a:latin typeface="+mn-ea"/>
              <a:ea typeface="+mn-ea"/>
            </a:endParaRPr>
          </a:p>
          <a:p>
            <a:pPr marL="0" lvl="0" indent="0">
              <a:lnSpc>
                <a:spcPct val="200000"/>
              </a:lnSpc>
              <a:buFont typeface="+mj-ea"/>
              <a:buNone/>
            </a:pPr>
            <a:endParaRPr lang="zh-CN" altLang="en-US" b="1" dirty="0">
              <a:latin typeface="+mn-ea"/>
              <a:ea typeface="+mn-ea"/>
            </a:endParaRPr>
          </a:p>
        </p:txBody>
      </p:sp>
      <p:sp>
        <p:nvSpPr>
          <p:cNvPr id="7" name="文本占位符 2">
            <a:extLst>
              <a:ext uri="{FF2B5EF4-FFF2-40B4-BE49-F238E27FC236}">
                <a16:creationId xmlns:a16="http://schemas.microsoft.com/office/drawing/2014/main" id="{4DA15DE8-594A-2727-FD5E-B66A33AF744D}"/>
              </a:ext>
            </a:extLst>
          </p:cNvPr>
          <p:cNvSpPr txBox="1"/>
          <p:nvPr/>
        </p:nvSpPr>
        <p:spPr>
          <a:xfrm>
            <a:off x="819830" y="716756"/>
            <a:ext cx="4259066" cy="798513"/>
          </a:xfrm>
          <a:prstGeom prst="rect">
            <a:avLst/>
          </a:prstGeom>
        </p:spPr>
        <p:txBody>
          <a:bodyPr vert="horz" lIns="91440" tIns="45720" rIns="91440" bIns="45720" rtlCol="0" anchor="ctr">
            <a:normAutofit fontScale="97500" lnSpcReduction="10000"/>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zh-CN" altLang="en-US" sz="4800" b="1" dirty="0">
                <a:solidFill>
                  <a:srgbClr val="011F3D"/>
                </a:solidFill>
                <a:latin typeface="微软雅黑" panose="020B0503020204020204" pitchFamily="34" charset="-122"/>
                <a:ea typeface="微软雅黑" panose="020B0503020204020204" pitchFamily="34" charset="-122"/>
              </a:rPr>
              <a:t>目录</a:t>
            </a:r>
          </a:p>
        </p:txBody>
      </p:sp>
      <p:cxnSp>
        <p:nvCxnSpPr>
          <p:cNvPr id="8" name="直接连接符 7">
            <a:extLst>
              <a:ext uri="{FF2B5EF4-FFF2-40B4-BE49-F238E27FC236}">
                <a16:creationId xmlns:a16="http://schemas.microsoft.com/office/drawing/2014/main" id="{AC0CAAB2-AEBB-709A-EC70-B5817888B7C9}"/>
              </a:ext>
            </a:extLst>
          </p:cNvPr>
          <p:cNvCxnSpPr/>
          <p:nvPr/>
        </p:nvCxnSpPr>
        <p:spPr>
          <a:xfrm>
            <a:off x="616630" y="1695450"/>
            <a:ext cx="8284028"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5369252-550F-7528-4AFD-D0D00B1101FA}"/>
              </a:ext>
            </a:extLst>
          </p:cNvPr>
          <p:cNvCxnSpPr/>
          <p:nvPr/>
        </p:nvCxnSpPr>
        <p:spPr>
          <a:xfrm>
            <a:off x="10595429" y="1695450"/>
            <a:ext cx="732972" cy="0"/>
          </a:xfrm>
          <a:prstGeom prst="line">
            <a:avLst/>
          </a:prstGeom>
          <a:ln w="19050">
            <a:solidFill>
              <a:srgbClr val="011F3D"/>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34E5B20-9D4D-85F5-A1ED-48122F3548BB}"/>
              </a:ext>
            </a:extLst>
          </p:cNvPr>
          <p:cNvPicPr>
            <a:picLocks noChangeAspect="1"/>
          </p:cNvPicPr>
          <p:nvPr/>
        </p:nvPicPr>
        <p:blipFill>
          <a:blip r:embed="rId3"/>
          <a:stretch>
            <a:fillRect/>
          </a:stretch>
        </p:blipFill>
        <p:spPr>
          <a:xfrm>
            <a:off x="9123454" y="939634"/>
            <a:ext cx="1357484" cy="1511632"/>
          </a:xfrm>
          <a:prstGeom prst="rect">
            <a:avLst/>
          </a:prstGeom>
        </p:spPr>
      </p:pic>
    </p:spTree>
    <p:extLst>
      <p:ext uri="{BB962C8B-B14F-4D97-AF65-F5344CB8AC3E}">
        <p14:creationId xmlns:p14="http://schemas.microsoft.com/office/powerpoint/2010/main" val="1378266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txBox="1"/>
          <p:nvPr>
            <p:custDataLst>
              <p:tags r:id="rId1"/>
            </p:custDataLst>
          </p:nvPr>
        </p:nvSpPr>
        <p:spPr>
          <a:xfrm>
            <a:off x="308786" y="3276628"/>
            <a:ext cx="4773276" cy="3195180"/>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13" name="标题 4"/>
          <p:cNvSpPr txBox="1"/>
          <p:nvPr>
            <p:custDataLst>
              <p:tags r:id="rId2"/>
            </p:custDataLst>
          </p:nvPr>
        </p:nvSpPr>
        <p:spPr>
          <a:xfrm>
            <a:off x="308785" y="956266"/>
            <a:ext cx="4773276" cy="2071712"/>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LLM Based Agent Safety</a:t>
            </a: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D930F70-006D-4C9D-BB1D-28375325AE88}" type="slidenum">
              <a:rPr lang="zh-CN" altLang="en-US" smtClean="0"/>
              <a:t>4</a:t>
            </a:fld>
            <a:endParaRPr lang="zh-CN" altLang="en-US" dirty="0"/>
          </a:p>
        </p:txBody>
      </p:sp>
      <p:sp>
        <p:nvSpPr>
          <p:cNvPr id="9" name="文本框 8"/>
          <p:cNvSpPr txBox="1"/>
          <p:nvPr/>
        </p:nvSpPr>
        <p:spPr>
          <a:xfrm>
            <a:off x="378659" y="3370217"/>
            <a:ext cx="4577544" cy="3008003"/>
          </a:xfrm>
          <a:prstGeom prst="rect">
            <a:avLst/>
          </a:prstGeom>
        </p:spPr>
        <p:txBody>
          <a:bodyPr wrap="square">
            <a:spAutoFit/>
          </a:bodyPr>
          <a:lstStyle/>
          <a:p>
            <a:pPr>
              <a:lnSpc>
                <a:spcPct val="150000"/>
              </a:lnSpc>
            </a:pPr>
            <a:r>
              <a:rPr lang="zh-CN" altLang="en-US" sz="1600" dirty="0">
                <a:effectLst/>
                <a:latin typeface="Times New Roman" panose="02020603050405020304" pitchFamily="18" charset="0"/>
                <a:cs typeface="Times New Roman" panose="02020603050405020304" pitchFamily="18" charset="0"/>
              </a:rPr>
              <a:t>在大语言模型领域，过去的研究更多关注的都是</a:t>
            </a:r>
            <a:r>
              <a:rPr lang="zh-CN" altLang="en-US" sz="1600" dirty="0">
                <a:solidFill>
                  <a:schemeClr val="accent2"/>
                </a:solidFill>
                <a:effectLst/>
                <a:latin typeface="Times New Roman" panose="02020603050405020304" pitchFamily="18" charset="0"/>
                <a:cs typeface="Times New Roman" panose="02020603050405020304" pitchFamily="18" charset="0"/>
              </a:rPr>
              <a:t>内容安全</a:t>
            </a:r>
            <a:r>
              <a:rPr lang="zh-CN" altLang="en-US" sz="1600" dirty="0">
                <a:effectLst/>
                <a:latin typeface="Times New Roman" panose="02020603050405020304" pitchFamily="18" charset="0"/>
                <a:cs typeface="Times New Roman" panose="02020603050405020304" pitchFamily="18" charset="0"/>
              </a:rPr>
              <a:t>（因为</a:t>
            </a:r>
            <a:r>
              <a:rPr lang="en-US" altLang="zh-CN" sz="1600" dirty="0">
                <a:effectLst/>
                <a:latin typeface="Times New Roman" panose="02020603050405020304" pitchFamily="18" charset="0"/>
                <a:cs typeface="Times New Roman" panose="02020603050405020304" pitchFamily="18" charset="0"/>
              </a:rPr>
              <a:t>LLM</a:t>
            </a:r>
            <a:r>
              <a:rPr lang="zh-CN" altLang="en-US" sz="1600" dirty="0">
                <a:latin typeface="Times New Roman" panose="02020603050405020304" pitchFamily="18" charset="0"/>
                <a:cs typeface="Times New Roman" panose="02020603050405020304" pitchFamily="18" charset="0"/>
              </a:rPr>
              <a:t>本身就是生成模型</a:t>
            </a:r>
            <a:r>
              <a:rPr lang="zh-CN" altLang="en-US" sz="1600" dirty="0">
                <a:effectLst/>
                <a:latin typeface="Times New Roman" panose="02020603050405020304" pitchFamily="18" charset="0"/>
                <a:cs typeface="Times New Roman" panose="02020603050405020304" pitchFamily="18" charset="0"/>
              </a:rPr>
              <a:t>）。但是对</a:t>
            </a:r>
            <a:r>
              <a:rPr lang="en-US" altLang="zh-CN" sz="1600" dirty="0">
                <a:effectLst/>
                <a:latin typeface="Times New Roman" panose="02020603050405020304" pitchFamily="18" charset="0"/>
                <a:cs typeface="Times New Roman" panose="02020603050405020304" pitchFamily="18" charset="0"/>
              </a:rPr>
              <a:t>Agent</a:t>
            </a:r>
            <a:r>
              <a:rPr lang="zh-CN" altLang="en-US" sz="1600" dirty="0">
                <a:effectLst/>
                <a:latin typeface="Times New Roman" panose="02020603050405020304" pitchFamily="18" charset="0"/>
                <a:cs typeface="Times New Roman" panose="02020603050405020304" pitchFamily="18" charset="0"/>
              </a:rPr>
              <a:t>而言，其存在着三个维度：用户、</a:t>
            </a:r>
            <a:r>
              <a:rPr lang="en-US" altLang="zh-CN" sz="1600" dirty="0">
                <a:effectLst/>
                <a:latin typeface="Times New Roman" panose="02020603050405020304" pitchFamily="18" charset="0"/>
                <a:cs typeface="Times New Roman" panose="02020603050405020304" pitchFamily="18" charset="0"/>
              </a:rPr>
              <a:t>Agent</a:t>
            </a:r>
            <a:r>
              <a:rPr lang="zh-CN" altLang="en-US" sz="1600" dirty="0">
                <a:effectLst/>
                <a:latin typeface="Times New Roman" panose="02020603050405020304" pitchFamily="18" charset="0"/>
                <a:cs typeface="Times New Roman" panose="02020603050405020304" pitchFamily="18" charset="0"/>
              </a:rPr>
              <a:t>、环境。</a:t>
            </a:r>
            <a:r>
              <a:rPr lang="en-US" altLang="zh-CN" sz="1600" dirty="0">
                <a:effectLst/>
                <a:latin typeface="Times New Roman" panose="02020603050405020304" pitchFamily="18" charset="0"/>
                <a:cs typeface="Times New Roman" panose="02020603050405020304" pitchFamily="18" charset="0"/>
              </a:rPr>
              <a:t>Agent</a:t>
            </a:r>
            <a:r>
              <a:rPr lang="zh-CN" altLang="en-US" sz="1600" dirty="0">
                <a:effectLst/>
                <a:latin typeface="Times New Roman" panose="02020603050405020304" pitchFamily="18" charset="0"/>
                <a:cs typeface="Times New Roman" panose="02020603050405020304" pitchFamily="18" charset="0"/>
              </a:rPr>
              <a:t>是需要与环境进行交互的。因此在</a:t>
            </a:r>
            <a:r>
              <a:rPr lang="en-US" altLang="zh-CN" sz="1600" dirty="0">
                <a:effectLst/>
                <a:latin typeface="Times New Roman" panose="02020603050405020304" pitchFamily="18" charset="0"/>
                <a:cs typeface="Times New Roman" panose="02020603050405020304" pitchFamily="18" charset="0"/>
              </a:rPr>
              <a:t>Agent</a:t>
            </a:r>
            <a:r>
              <a:rPr lang="zh-CN" altLang="en-US" sz="1600" dirty="0">
                <a:effectLst/>
                <a:latin typeface="Times New Roman" panose="02020603050405020304" pitchFamily="18" charset="0"/>
                <a:cs typeface="Times New Roman" panose="02020603050405020304" pitchFamily="18" charset="0"/>
              </a:rPr>
              <a:t>安全方面，有一个新的趋势就是从</a:t>
            </a:r>
            <a:r>
              <a:rPr lang="zh-CN" altLang="en-US" sz="1600" dirty="0">
                <a:solidFill>
                  <a:srgbClr val="FF0000"/>
                </a:solidFill>
                <a:effectLst/>
                <a:latin typeface="Times New Roman" panose="02020603050405020304" pitchFamily="18" charset="0"/>
                <a:cs typeface="Times New Roman" panose="02020603050405020304" pitchFamily="18" charset="0"/>
              </a:rPr>
              <a:t>大模型内容安全到智能体行为安全</a:t>
            </a:r>
            <a:r>
              <a:rPr lang="zh-CN" altLang="en-US" sz="1600" dirty="0">
                <a:effectLst/>
                <a:latin typeface="Times New Roman" panose="02020603050405020304" pitchFamily="18" charset="0"/>
                <a:cs typeface="Times New Roman" panose="02020603050405020304" pitchFamily="18" charset="0"/>
              </a:rPr>
              <a:t>，因为</a:t>
            </a:r>
            <a:r>
              <a:rPr lang="en-US" altLang="zh-CN" sz="1600" dirty="0">
                <a:effectLst/>
                <a:latin typeface="Times New Roman" panose="02020603050405020304" pitchFamily="18" charset="0"/>
                <a:cs typeface="Times New Roman" panose="02020603050405020304" pitchFamily="18" charset="0"/>
              </a:rPr>
              <a:t>Agent</a:t>
            </a:r>
            <a:r>
              <a:rPr lang="zh-CN" altLang="en-US" sz="1600" dirty="0">
                <a:effectLst/>
                <a:latin typeface="Times New Roman" panose="02020603050405020304" pitchFamily="18" charset="0"/>
                <a:cs typeface="Times New Roman" panose="02020603050405020304" pitchFamily="18" charset="0"/>
              </a:rPr>
              <a:t>学习到的知识就算都是安全的也并不代表着</a:t>
            </a:r>
            <a:r>
              <a:rPr lang="en-US" altLang="zh-CN" sz="1600" dirty="0">
                <a:effectLst/>
                <a:latin typeface="Times New Roman" panose="02020603050405020304" pitchFamily="18" charset="0"/>
                <a:cs typeface="Times New Roman" panose="02020603050405020304" pitchFamily="18" charset="0"/>
              </a:rPr>
              <a:t>Agent</a:t>
            </a:r>
            <a:r>
              <a:rPr lang="zh-CN" altLang="en-US" sz="1600" dirty="0">
                <a:effectLst/>
                <a:latin typeface="Times New Roman" panose="02020603050405020304" pitchFamily="18" charset="0"/>
                <a:cs typeface="Times New Roman" panose="02020603050405020304" pitchFamily="18" charset="0"/>
              </a:rPr>
              <a:t>的行为一定是安全的，</a:t>
            </a:r>
            <a:r>
              <a:rPr lang="en-US" altLang="zh-CN" sz="1600" b="1" dirty="0">
                <a:solidFill>
                  <a:srgbClr val="FF0000"/>
                </a:solidFill>
                <a:effectLst/>
                <a:latin typeface="Times New Roman" panose="02020603050405020304" pitchFamily="18" charset="0"/>
                <a:cs typeface="Times New Roman" panose="02020603050405020304" pitchFamily="18" charset="0"/>
              </a:rPr>
              <a:t>Agent</a:t>
            </a:r>
            <a:r>
              <a:rPr lang="zh-CN" altLang="en-US" sz="1600" dirty="0">
                <a:solidFill>
                  <a:srgbClr val="FF0000"/>
                </a:solidFill>
                <a:effectLst/>
                <a:latin typeface="Times New Roman" panose="02020603050405020304" pitchFamily="18" charset="0"/>
                <a:cs typeface="Times New Roman" panose="02020603050405020304" pitchFamily="18" charset="0"/>
              </a:rPr>
              <a:t>的行为往往是难以预测的。</a:t>
            </a:r>
          </a:p>
        </p:txBody>
      </p:sp>
      <p:sp>
        <p:nvSpPr>
          <p:cNvPr id="2" name="文本框 1"/>
          <p:cNvSpPr txBox="1"/>
          <p:nvPr>
            <p:custDataLst>
              <p:tags r:id="rId3"/>
            </p:custDataLst>
          </p:nvPr>
        </p:nvSpPr>
        <p:spPr>
          <a:xfrm>
            <a:off x="459509" y="1027430"/>
            <a:ext cx="4622552" cy="2046714"/>
          </a:xfrm>
          <a:prstGeom prst="rect">
            <a:avLst/>
          </a:prstGeom>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LLM-based Agent </a:t>
            </a:r>
            <a:r>
              <a:rPr lang="zh-CN" altLang="en-US" sz="2000" b="1" dirty="0">
                <a:latin typeface="Times New Roman" panose="02020603050405020304" pitchFamily="18" charset="0"/>
                <a:cs typeface="Times New Roman" panose="02020603050405020304" pitchFamily="18" charset="0"/>
              </a:rPr>
              <a:t>面临的安全风险：</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zh-CN" altLang="en-US" sz="1600" dirty="0">
                <a:latin typeface="Times New Roman" panose="02020603050405020304" pitchFamily="18" charset="0"/>
                <a:cs typeface="Times New Roman" panose="02020603050405020304" pitchFamily="18" charset="0"/>
              </a:rPr>
              <a:t>具体而言，攻击者通过某种方法将恶意信息通过</a:t>
            </a:r>
            <a:r>
              <a:rPr lang="en-US" altLang="zh-CN" b="1" dirty="0">
                <a:solidFill>
                  <a:srgbClr val="FF0000"/>
                </a:solidFill>
                <a:latin typeface="Times New Roman" panose="02020603050405020304" pitchFamily="18" charset="0"/>
                <a:cs typeface="Times New Roman" panose="02020603050405020304" pitchFamily="18" charset="0"/>
              </a:rPr>
              <a:t>Prompt Input </a:t>
            </a:r>
            <a:r>
              <a:rPr lang="zh-CN" altLang="en-US" sz="1600" dirty="0">
                <a:latin typeface="Times New Roman" panose="02020603050405020304" pitchFamily="18" charset="0"/>
                <a:cs typeface="Times New Roman" panose="02020603050405020304" pitchFamily="18" charset="0"/>
              </a:rPr>
              <a:t>注入大模型应用当中，接着终端用户使用大模型便会受到相应的影响</a:t>
            </a:r>
            <a:r>
              <a:rPr lang="zh-CN" altLang="en-US" sz="2000" dirty="0">
                <a:latin typeface="Times New Roman" panose="02020603050405020304" pitchFamily="18" charset="0"/>
                <a:cs typeface="Times New Roman" panose="02020603050405020304" pitchFamily="18" charset="0"/>
              </a:rPr>
              <a:t>。</a:t>
            </a:r>
          </a:p>
          <a:p>
            <a:pPr marL="0" indent="0" algn="just"/>
            <a:r>
              <a:rPr lang="zh-CN" altLang="en-US" sz="1600" u="sng" dirty="0">
                <a:solidFill>
                  <a:srgbClr val="000000"/>
                </a:solidFill>
                <a:latin typeface="微软雅黑" panose="020B0503020204020204" pitchFamily="34" charset="-122"/>
                <a:ea typeface="微软雅黑" panose="020B0503020204020204" pitchFamily="34" charset="-122"/>
                <a:sym typeface="+mn-ea"/>
              </a:rPr>
              <a:t> </a:t>
            </a:r>
            <a:endParaRPr lang="zh-CN" altLang="en-US" sz="1600" dirty="0">
              <a:solidFill>
                <a:srgbClr val="000000"/>
              </a:solidFill>
              <a:latin typeface="微软雅黑" panose="020B0503020204020204" pitchFamily="34" charset="-122"/>
              <a:ea typeface="微软雅黑" panose="020B0503020204020204" pitchFamily="34" charset="-122"/>
              <a:sym typeface="+mn-ea"/>
            </a:endParaRPr>
          </a:p>
        </p:txBody>
      </p:sp>
      <p:pic>
        <p:nvPicPr>
          <p:cNvPr id="6" name="图片 5" descr="徽标, 公司名称&#10;&#10;描述已自动生成"/>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pic>
        <p:nvPicPr>
          <p:cNvPr id="8" name="图片 7">
            <a:extLst>
              <a:ext uri="{FF2B5EF4-FFF2-40B4-BE49-F238E27FC236}">
                <a16:creationId xmlns:a16="http://schemas.microsoft.com/office/drawing/2014/main" id="{275F0623-F33B-A408-F469-7813B5EAED16}"/>
              </a:ext>
            </a:extLst>
          </p:cNvPr>
          <p:cNvPicPr>
            <a:picLocks noChangeAspect="1"/>
          </p:cNvPicPr>
          <p:nvPr/>
        </p:nvPicPr>
        <p:blipFill>
          <a:blip r:embed="rId8"/>
          <a:stretch>
            <a:fillRect/>
          </a:stretch>
        </p:blipFill>
        <p:spPr>
          <a:xfrm>
            <a:off x="5242608" y="1402106"/>
            <a:ext cx="6949392" cy="40893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4"/>
          <p:cNvSpPr txBox="1"/>
          <p:nvPr>
            <p:custDataLst>
              <p:tags r:id="rId1"/>
            </p:custDataLst>
          </p:nvPr>
        </p:nvSpPr>
        <p:spPr>
          <a:xfrm>
            <a:off x="184150" y="1177924"/>
            <a:ext cx="4819929" cy="5001811"/>
          </a:xfrm>
          <a:prstGeom prst="rect">
            <a:avLst/>
          </a:prstGeom>
          <a:solidFill>
            <a:schemeClr val="accent1">
              <a:lumMod val="20000"/>
              <a:lumOff val="80000"/>
            </a:schemeClr>
          </a:solidFill>
          <a:ln w="25400">
            <a:solidFill>
              <a:schemeClr val="accent1"/>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4" name="文本占位符 3"/>
          <p:cNvSpPr>
            <a:spLocks noGrp="1"/>
          </p:cNvSpPr>
          <p:nvPr>
            <p:ph type="body" sz="quarter" idx="13"/>
          </p:nvPr>
        </p:nvSpPr>
        <p:spPr>
          <a:xfrm>
            <a:off x="345100" y="293323"/>
            <a:ext cx="6588000" cy="491868"/>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LLM Red Teaming</a:t>
            </a:r>
            <a:endParaRPr lang="zh-CN" altLang="en-US" sz="2800" b="1" dirty="0">
              <a:solidFill>
                <a:srgbClr val="011F3D"/>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1D930F70-006D-4C9D-BB1D-28375325AE88}" type="slidenum">
              <a:rPr lang="zh-CN" altLang="en-US" smtClean="0"/>
              <a:t>5</a:t>
            </a:fld>
            <a:endParaRPr lang="zh-CN" altLang="en-US" dirty="0"/>
          </a:p>
        </p:txBody>
      </p:sp>
      <p:sp>
        <p:nvSpPr>
          <p:cNvPr id="2" name="文本框 1"/>
          <p:cNvSpPr txBox="1"/>
          <p:nvPr/>
        </p:nvSpPr>
        <p:spPr>
          <a:xfrm>
            <a:off x="262632" y="1478887"/>
            <a:ext cx="4460093" cy="3286412"/>
          </a:xfrm>
          <a:prstGeom prst="rect">
            <a:avLst/>
          </a:prstGeom>
          <a:noFill/>
        </p:spPr>
        <p:txBody>
          <a:bodyPr wrap="square">
            <a:spAutoFit/>
          </a:bodyPr>
          <a:lstStyle/>
          <a:p>
            <a:pPr algn="just">
              <a:lnSpc>
                <a:spcPct val="150000"/>
              </a:lnSpc>
              <a:defRPr/>
            </a:pPr>
            <a:r>
              <a:rPr lang="en-US" altLang="zh-CN" sz="2800" b="1" dirty="0">
                <a:latin typeface="Times New Roman" panose="02020603050405020304" pitchFamily="18" charset="0"/>
                <a:cs typeface="Times New Roman" panose="02020603050405020304" pitchFamily="18" charset="0"/>
              </a:rPr>
              <a:t>LLM Red Teaming</a:t>
            </a:r>
          </a:p>
          <a:p>
            <a:pPr algn="just">
              <a:lnSpc>
                <a:spcPct val="150000"/>
              </a:lnSpc>
              <a:defRPr/>
            </a:pPr>
            <a:endParaRPr lang="en-US" altLang="zh-CN" b="1" dirty="0">
              <a:solidFill>
                <a:srgbClr val="011F3D"/>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200000"/>
              </a:lnSpc>
              <a:defRPr/>
            </a:pPr>
            <a:r>
              <a:rPr kumimoji="0" lang="en-US" altLang="zh-CN"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rPr>
              <a:t>LLM Red Teaming </a:t>
            </a:r>
            <a:r>
              <a:rPr kumimoji="0" lang="zh-CN" altLang="en-US" b="0" i="0" u="none" strike="noStrike" kern="1200" cap="none" spc="0" normalizeH="0" baseline="0" noProof="0" dirty="0">
                <a:ln>
                  <a:noFill/>
                </a:ln>
                <a:solidFill>
                  <a:srgbClr val="011F3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是一种通过使用模拟对抗性输入在</a:t>
            </a:r>
            <a:r>
              <a:rPr kumimoji="0"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部署</a:t>
            </a:r>
            <a:r>
              <a:rPr kumimoji="0" lang="en-US" altLang="zh-CN"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AI</a:t>
            </a:r>
            <a:r>
              <a:rPr kumimoji="0" lang="zh-CN" altLang="en-US"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系统之前</a:t>
            </a:r>
            <a:r>
              <a:rPr kumimoji="0" lang="zh-CN" altLang="en-US" b="0" i="0" u="none" strike="noStrike" kern="1200" cap="none" spc="0" normalizeH="0" baseline="0" noProof="0" dirty="0">
                <a:ln>
                  <a:noFill/>
                </a:ln>
                <a:solidFill>
                  <a:srgbClr val="011F3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发现漏洞的方法（它模拟</a:t>
            </a:r>
            <a:r>
              <a:rPr kumimoji="0" lang="zh-CN" altLang="en-US" b="0" i="0" u="none" strike="noStrike" kern="1200" cap="none" spc="0" normalizeH="0" baseline="0" noProof="0" dirty="0">
                <a:ln>
                  <a:noFill/>
                </a:ln>
                <a:solidFill>
                  <a:srgbClr val="7030A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真实世界中的攻击者的行为</a:t>
            </a:r>
            <a:r>
              <a:rPr kumimoji="0" lang="zh-CN" altLang="en-US" b="0" i="0" u="none" strike="noStrike" kern="1200" cap="none" spc="0" normalizeH="0" baseline="0" noProof="0" dirty="0">
                <a:ln>
                  <a:noFill/>
                </a:ln>
                <a:solidFill>
                  <a:srgbClr val="011F3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，以评估</a:t>
            </a:r>
            <a:r>
              <a:rPr kumimoji="0" lang="en-US" altLang="zh-CN" b="0" i="0" u="none" strike="noStrike" kern="1200" cap="none" spc="0" normalizeH="0" baseline="0" noProof="0" dirty="0">
                <a:ln>
                  <a:noFill/>
                </a:ln>
                <a:solidFill>
                  <a:srgbClr val="011F3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Target LLM</a:t>
            </a:r>
            <a:r>
              <a:rPr kumimoji="0" lang="zh-CN" altLang="en-US" b="0" i="0" u="none" strike="noStrike" kern="1200" cap="none" spc="0" normalizeH="0" baseline="0" noProof="0" dirty="0">
                <a:ln>
                  <a:noFill/>
                </a:ln>
                <a:solidFill>
                  <a:srgbClr val="011F3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的安全性）。</a:t>
            </a:r>
            <a:endParaRPr kumimoji="0" lang="en-US" altLang="zh-CN" b="0" i="0" u="none" strike="noStrike" kern="1200" cap="none" spc="0" normalizeH="0" baseline="0" noProof="0" dirty="0">
              <a:ln>
                <a:noFill/>
              </a:ln>
              <a:solidFill>
                <a:srgbClr val="011F3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descr="徽标, 公司名称&#10;&#10;描述已自动生成"/>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6887865" y="278397"/>
            <a:ext cx="1630424" cy="491868"/>
          </a:xfrm>
          <a:prstGeom prst="rect">
            <a:avLst/>
          </a:prstGeom>
        </p:spPr>
      </p:pic>
      <p:pic>
        <p:nvPicPr>
          <p:cNvPr id="14" name="图片 13">
            <a:extLst>
              <a:ext uri="{FF2B5EF4-FFF2-40B4-BE49-F238E27FC236}">
                <a16:creationId xmlns:a16="http://schemas.microsoft.com/office/drawing/2014/main" id="{7DE586C5-66AF-D91F-80DE-5EA317D53576}"/>
              </a:ext>
            </a:extLst>
          </p:cNvPr>
          <p:cNvPicPr>
            <a:picLocks noChangeAspect="1"/>
          </p:cNvPicPr>
          <p:nvPr/>
        </p:nvPicPr>
        <p:blipFill>
          <a:blip r:embed="rId6"/>
          <a:stretch>
            <a:fillRect/>
          </a:stretch>
        </p:blipFill>
        <p:spPr>
          <a:xfrm>
            <a:off x="5181249" y="1177925"/>
            <a:ext cx="6826601" cy="47436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60FBE-F78F-3AC5-DCD4-0519C2636CC9}"/>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CB98EF50-8000-C003-825E-423E9EB5C963}"/>
              </a:ext>
            </a:extLst>
          </p:cNvPr>
          <p:cNvSpPr txBox="1"/>
          <p:nvPr>
            <p:custDataLst>
              <p:tags r:id="rId1"/>
            </p:custDataLst>
          </p:nvPr>
        </p:nvSpPr>
        <p:spPr>
          <a:xfrm>
            <a:off x="272497" y="3961579"/>
            <a:ext cx="4915723" cy="1807838"/>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13" name="标题 4">
            <a:extLst>
              <a:ext uri="{FF2B5EF4-FFF2-40B4-BE49-F238E27FC236}">
                <a16:creationId xmlns:a16="http://schemas.microsoft.com/office/drawing/2014/main" id="{ABBBAFA8-3854-6366-DA28-4EE8CEBA0274}"/>
              </a:ext>
            </a:extLst>
          </p:cNvPr>
          <p:cNvSpPr txBox="1"/>
          <p:nvPr>
            <p:custDataLst>
              <p:tags r:id="rId2"/>
            </p:custDataLst>
          </p:nvPr>
        </p:nvSpPr>
        <p:spPr>
          <a:xfrm>
            <a:off x="308785" y="956266"/>
            <a:ext cx="4773276" cy="2071712"/>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4" name="文本占位符 3">
            <a:extLst>
              <a:ext uri="{FF2B5EF4-FFF2-40B4-BE49-F238E27FC236}">
                <a16:creationId xmlns:a16="http://schemas.microsoft.com/office/drawing/2014/main" id="{0CF76E0C-6327-8DCF-C44E-60C56B2B1B57}"/>
              </a:ext>
            </a:extLst>
          </p:cNvPr>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a:t>
            </a:r>
            <a:r>
              <a:rPr lang="en-US" altLang="zh-CN" sz="3200" dirty="0">
                <a:latin typeface="Times New Roman" panose="02020603050405020304" pitchFamily="18" charset="0"/>
                <a:ea typeface="+mn-ea"/>
                <a:cs typeface="Times New Roman" panose="02020603050405020304" pitchFamily="18" charset="0"/>
                <a:sym typeface="+mn-ea"/>
              </a:rPr>
              <a:t>Project Injection</a:t>
            </a: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B5F18E5D-4242-5772-7CFE-1E25259FD348}"/>
              </a:ext>
            </a:extLst>
          </p:cNvPr>
          <p:cNvSpPr>
            <a:spLocks noGrp="1"/>
          </p:cNvSpPr>
          <p:nvPr>
            <p:ph type="sldNum" sz="quarter" idx="12"/>
          </p:nvPr>
        </p:nvSpPr>
        <p:spPr/>
        <p:txBody>
          <a:bodyPr/>
          <a:lstStyle/>
          <a:p>
            <a:fld id="{1D930F70-006D-4C9D-BB1D-28375325AE88}" type="slidenum">
              <a:rPr lang="zh-CN" altLang="en-US" smtClean="0"/>
              <a:t>6</a:t>
            </a:fld>
            <a:endParaRPr lang="zh-CN" altLang="en-US" dirty="0"/>
          </a:p>
        </p:txBody>
      </p:sp>
      <p:sp>
        <p:nvSpPr>
          <p:cNvPr id="9" name="文本框 8">
            <a:extLst>
              <a:ext uri="{FF2B5EF4-FFF2-40B4-BE49-F238E27FC236}">
                <a16:creationId xmlns:a16="http://schemas.microsoft.com/office/drawing/2014/main" id="{C2355903-BE4E-42D8-B7FD-0B9DF09F9A7B}"/>
              </a:ext>
            </a:extLst>
          </p:cNvPr>
          <p:cNvSpPr txBox="1"/>
          <p:nvPr/>
        </p:nvSpPr>
        <p:spPr>
          <a:xfrm>
            <a:off x="419083" y="4111699"/>
            <a:ext cx="4703403" cy="1495281"/>
          </a:xfrm>
          <a:prstGeom prst="rect">
            <a:avLst/>
          </a:prstGeom>
        </p:spPr>
        <p:txBody>
          <a:bodyPr wrap="square">
            <a:spAutoFit/>
          </a:bodyPr>
          <a:lstStyle/>
          <a:p>
            <a:pPr>
              <a:lnSpc>
                <a:spcPct val="200000"/>
              </a:lnSpc>
            </a:pPr>
            <a:r>
              <a:rPr lang="zh-CN" altLang="en-US" sz="1600" dirty="0">
                <a:latin typeface="Times New Roman" panose="02020603050405020304" pitchFamily="18" charset="0"/>
                <a:cs typeface="Times New Roman" panose="02020603050405020304" pitchFamily="18" charset="0"/>
              </a:rPr>
              <a:t>如右图，通过一次</a:t>
            </a:r>
            <a:r>
              <a:rPr lang="en-US" altLang="zh-CN" sz="1600" dirty="0">
                <a:latin typeface="Times New Roman" panose="02020603050405020304" pitchFamily="18" charset="0"/>
                <a:cs typeface="Times New Roman" panose="02020603050405020304" pitchFamily="18" charset="0"/>
              </a:rPr>
              <a:t>Prompt Injection</a:t>
            </a:r>
            <a:r>
              <a:rPr lang="zh-CN" altLang="en-US" sz="1600" dirty="0">
                <a:latin typeface="Times New Roman" panose="02020603050405020304" pitchFamily="18" charset="0"/>
                <a:cs typeface="Times New Roman" panose="02020603050405020304" pitchFamily="18" charset="0"/>
              </a:rPr>
              <a:t>，研究人员劫持了一个 </a:t>
            </a:r>
            <a:r>
              <a:rPr lang="en-US" altLang="zh-CN" sz="1600" dirty="0">
                <a:latin typeface="Times New Roman" panose="02020603050405020304" pitchFamily="18" charset="0"/>
                <a:cs typeface="Times New Roman" panose="02020603050405020304" pitchFamily="18" charset="0"/>
              </a:rPr>
              <a:t>LLM</a:t>
            </a:r>
            <a:r>
              <a:rPr lang="zh-CN" altLang="en-US" sz="1600" dirty="0">
                <a:latin typeface="Times New Roman" panose="02020603050405020304" pitchFamily="18" charset="0"/>
                <a:cs typeface="Times New Roman" panose="02020603050405020304" pitchFamily="18" charset="0"/>
              </a:rPr>
              <a:t>，说服用户披露他们的姓名，并让用户点击一个链接，将他们重定向到恶意软件网站。</a:t>
            </a:r>
            <a:endParaRPr lang="zh-CN" altLang="en-US" sz="1400" dirty="0">
              <a:solidFill>
                <a:srgbClr val="FF0000"/>
              </a:solidFill>
              <a:effectLst/>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9620317-B933-E7B7-D4D3-2DEDFD4CB610}"/>
              </a:ext>
            </a:extLst>
          </p:cNvPr>
          <p:cNvSpPr txBox="1"/>
          <p:nvPr>
            <p:custDataLst>
              <p:tags r:id="rId3"/>
            </p:custDataLst>
          </p:nvPr>
        </p:nvSpPr>
        <p:spPr>
          <a:xfrm>
            <a:off x="459509" y="1027430"/>
            <a:ext cx="4622552" cy="1987724"/>
          </a:xfrm>
          <a:prstGeom prst="rect">
            <a:avLst/>
          </a:prstGeom>
        </p:spPr>
        <p:txBody>
          <a:bodyPr wrap="square">
            <a:spAutoFit/>
          </a:bodyPr>
          <a:lstStyle/>
          <a:p>
            <a:pPr>
              <a:lnSpc>
                <a:spcPct val="150000"/>
              </a:lnSpc>
            </a:pPr>
            <a:r>
              <a:rPr lang="en-US" altLang="zh-CN" sz="2000" b="1" dirty="0">
                <a:latin typeface="Times New Roman" panose="02020603050405020304" pitchFamily="18" charset="0"/>
                <a:cs typeface="Times New Roman" panose="02020603050405020304" pitchFamily="18" charset="0"/>
              </a:rPr>
              <a:t>Prompt Injection</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150000"/>
              </a:lnSpc>
            </a:pPr>
            <a:r>
              <a:rPr lang="zh-CN" altLang="en-US" sz="1600" b="0" i="0" dirty="0">
                <a:solidFill>
                  <a:srgbClr val="1C1E21"/>
                </a:solidFill>
                <a:effectLst/>
                <a:latin typeface="Times New Roman" panose="02020603050405020304" pitchFamily="18" charset="0"/>
                <a:cs typeface="Times New Roman" panose="02020603050405020304" pitchFamily="18" charset="0"/>
              </a:rPr>
              <a:t>提示注入类似于 </a:t>
            </a:r>
            <a:r>
              <a:rPr lang="en-US" altLang="zh-CN" sz="1600" dirty="0">
                <a:solidFill>
                  <a:srgbClr val="1C1E21"/>
                </a:solidFill>
                <a:latin typeface="Times New Roman" panose="02020603050405020304" pitchFamily="18" charset="0"/>
                <a:cs typeface="Times New Roman" panose="02020603050405020304" pitchFamily="18" charset="0"/>
              </a:rPr>
              <a:t>SQL </a:t>
            </a:r>
            <a:r>
              <a:rPr lang="zh-CN" altLang="en-US" sz="1600" dirty="0">
                <a:solidFill>
                  <a:srgbClr val="1C1E21"/>
                </a:solidFill>
                <a:latin typeface="Times New Roman" panose="02020603050405020304" pitchFamily="18" charset="0"/>
                <a:cs typeface="Times New Roman" panose="02020603050405020304" pitchFamily="18" charset="0"/>
              </a:rPr>
              <a:t>注入，但显示方式不同。提示注入是一种攻击，它将</a:t>
            </a:r>
            <a:r>
              <a:rPr lang="zh-CN" altLang="en-US" sz="1600" dirty="0">
                <a:solidFill>
                  <a:srgbClr val="FF0000"/>
                </a:solidFill>
                <a:latin typeface="Times New Roman" panose="02020603050405020304" pitchFamily="18" charset="0"/>
                <a:cs typeface="Times New Roman" panose="02020603050405020304" pitchFamily="18" charset="0"/>
              </a:rPr>
              <a:t>不受信任的用户 </a:t>
            </a:r>
            <a:r>
              <a:rPr lang="en-US" altLang="zh-CN" sz="1600" b="1" dirty="0">
                <a:solidFill>
                  <a:srgbClr val="FF0000"/>
                </a:solidFill>
                <a:latin typeface="Calibri" panose="020F0502020204030204" pitchFamily="34" charset="0"/>
                <a:ea typeface="Calibri" panose="020F0502020204030204" pitchFamily="34" charset="0"/>
                <a:cs typeface="Calibri" panose="020F0502020204030204" pitchFamily="34" charset="0"/>
              </a:rPr>
              <a:t>Input</a:t>
            </a:r>
            <a:r>
              <a:rPr lang="en-US" altLang="zh-CN" sz="1600" dirty="0">
                <a:solidFill>
                  <a:srgbClr val="FF0000"/>
                </a:solidFill>
                <a:latin typeface="Times New Roman" panose="02020603050405020304" pitchFamily="18" charset="0"/>
                <a:cs typeface="Times New Roman" panose="02020603050405020304" pitchFamily="18" charset="0"/>
              </a:rPr>
              <a:t> </a:t>
            </a:r>
            <a:r>
              <a:rPr lang="zh-CN" altLang="en-US" sz="1600" dirty="0">
                <a:solidFill>
                  <a:srgbClr val="FF0000"/>
                </a:solidFill>
                <a:latin typeface="Times New Roman" panose="02020603050405020304" pitchFamily="18" charset="0"/>
                <a:cs typeface="Times New Roman" panose="02020603050405020304" pitchFamily="18" charset="0"/>
              </a:rPr>
              <a:t>与受信任的开发人员构建的受信任 </a:t>
            </a:r>
            <a:r>
              <a:rPr lang="en-US" altLang="zh-CN" sz="1600" b="1" dirty="0">
                <a:solidFill>
                  <a:srgbClr val="FF0000"/>
                </a:solidFill>
                <a:latin typeface="Calibri" panose="020F0502020204030204" pitchFamily="34" charset="0"/>
                <a:ea typeface="Calibri" panose="020F0502020204030204" pitchFamily="34" charset="0"/>
                <a:cs typeface="Calibri" panose="020F0502020204030204" pitchFamily="34" charset="0"/>
              </a:rPr>
              <a:t>Prompt</a:t>
            </a:r>
            <a:r>
              <a:rPr lang="en-US" altLang="zh-CN" sz="16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zh-CN" altLang="en-US" sz="1600" dirty="0">
                <a:solidFill>
                  <a:srgbClr val="FF0000"/>
                </a:solidFill>
                <a:latin typeface="Times New Roman" panose="02020603050405020304" pitchFamily="18" charset="0"/>
                <a:cs typeface="Times New Roman" panose="02020603050405020304" pitchFamily="18" charset="0"/>
              </a:rPr>
              <a:t>链接</a:t>
            </a:r>
            <a:r>
              <a:rPr lang="zh-CN" altLang="en-US" sz="1600" dirty="0">
                <a:solidFill>
                  <a:srgbClr val="1C1E21"/>
                </a:solidFill>
                <a:latin typeface="Times New Roman" panose="02020603050405020304" pitchFamily="18" charset="0"/>
                <a:cs typeface="Times New Roman" panose="02020603050405020304" pitchFamily="18" charset="0"/>
              </a:rPr>
              <a:t>在一起</a:t>
            </a:r>
            <a:r>
              <a:rPr lang="zh-CN" altLang="en-US" sz="1600" b="0" i="0" dirty="0">
                <a:solidFill>
                  <a:srgbClr val="1C1E21"/>
                </a:solidFill>
                <a:effectLst/>
                <a:latin typeface="Times New Roman" panose="02020603050405020304" pitchFamily="18" charset="0"/>
                <a:cs typeface="Times New Roman" panose="02020603050405020304" pitchFamily="18" charset="0"/>
              </a:rPr>
              <a:t>。</a:t>
            </a:r>
            <a:r>
              <a:rPr lang="zh-CN" altLang="en-US" sz="1600" u="sng"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endPar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6" name="图片 5" descr="徽标, 公司名称&#10;&#10;描述已自动生成">
            <a:extLst>
              <a:ext uri="{FF2B5EF4-FFF2-40B4-BE49-F238E27FC236}">
                <a16:creationId xmlns:a16="http://schemas.microsoft.com/office/drawing/2014/main" id="{F0A40421-A59A-B54A-3380-9E6E4759405F}"/>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pic>
        <p:nvPicPr>
          <p:cNvPr id="10" name="图片 9">
            <a:extLst>
              <a:ext uri="{FF2B5EF4-FFF2-40B4-BE49-F238E27FC236}">
                <a16:creationId xmlns:a16="http://schemas.microsoft.com/office/drawing/2014/main" id="{270BA4CF-CBB0-74C6-8C19-4BCAF00D2531}"/>
              </a:ext>
            </a:extLst>
          </p:cNvPr>
          <p:cNvPicPr>
            <a:picLocks noChangeAspect="1"/>
          </p:cNvPicPr>
          <p:nvPr/>
        </p:nvPicPr>
        <p:blipFill>
          <a:blip r:embed="rId8"/>
          <a:stretch>
            <a:fillRect/>
          </a:stretch>
        </p:blipFill>
        <p:spPr>
          <a:xfrm>
            <a:off x="5453900" y="1685712"/>
            <a:ext cx="6594073" cy="3921268"/>
          </a:xfrm>
          <a:prstGeom prst="rect">
            <a:avLst/>
          </a:prstGeom>
        </p:spPr>
      </p:pic>
    </p:spTree>
    <p:extLst>
      <p:ext uri="{BB962C8B-B14F-4D97-AF65-F5344CB8AC3E}">
        <p14:creationId xmlns:p14="http://schemas.microsoft.com/office/powerpoint/2010/main" val="91950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AA24C-745F-84E3-B69E-6ED07901AC8F}"/>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5FCE14F-DA71-BFD4-B080-120D8B7A791D}"/>
              </a:ext>
            </a:extLst>
          </p:cNvPr>
          <p:cNvSpPr txBox="1"/>
          <p:nvPr>
            <p:custDataLst>
              <p:tags r:id="rId1"/>
            </p:custDataLst>
          </p:nvPr>
        </p:nvSpPr>
        <p:spPr>
          <a:xfrm>
            <a:off x="246611" y="3276628"/>
            <a:ext cx="4915723" cy="3195180"/>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13" name="标题 4">
            <a:extLst>
              <a:ext uri="{FF2B5EF4-FFF2-40B4-BE49-F238E27FC236}">
                <a16:creationId xmlns:a16="http://schemas.microsoft.com/office/drawing/2014/main" id="{E7A7143C-142F-3B2C-D1E5-AA5640EFB97C}"/>
              </a:ext>
            </a:extLst>
          </p:cNvPr>
          <p:cNvSpPr txBox="1"/>
          <p:nvPr>
            <p:custDataLst>
              <p:tags r:id="rId2"/>
            </p:custDataLst>
          </p:nvPr>
        </p:nvSpPr>
        <p:spPr>
          <a:xfrm>
            <a:off x="308785" y="956266"/>
            <a:ext cx="4773276" cy="2071712"/>
          </a:xfrm>
          <a:prstGeom prst="rect">
            <a:avLst/>
          </a:prstGeom>
          <a:noFill/>
          <a:ln w="25400">
            <a:solidFill>
              <a:schemeClr val="accent4">
                <a:lumMod val="75000"/>
              </a:schemeClr>
            </a:solidFill>
          </a:ln>
        </p:spPr>
        <p:txBody>
          <a:bodyPr vert="horz" lIns="87894" tIns="43947" rIns="87894" bIns="43947" rtlCol="0" anchor="ctr">
            <a:noAutofit/>
          </a:bodyPr>
          <a:lstStyle>
            <a:lvl1pPr algn="l" defTabSz="439420" rtl="0" eaLnBrk="1" latinLnBrk="0" hangingPunct="1">
              <a:spcBef>
                <a:spcPct val="0"/>
              </a:spcBef>
              <a:buNone/>
              <a:defRPr sz="3200" b="1" i="0" kern="1200">
                <a:solidFill>
                  <a:schemeClr val="tx1"/>
                </a:solidFill>
                <a:effectLst/>
                <a:latin typeface="+mj-ea"/>
                <a:ea typeface="+mj-ea"/>
                <a:cs typeface="Tahoma" panose="020B08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altLang="zh-CN" sz="2400" dirty="0">
              <a:latin typeface="Microsoft YaHei UI" panose="020B0503020204020204" pitchFamily="34" charset="-122"/>
              <a:ea typeface="Microsoft YaHei UI" panose="020B0503020204020204" pitchFamily="34" charset="-122"/>
            </a:endParaRPr>
          </a:p>
        </p:txBody>
      </p:sp>
      <p:sp>
        <p:nvSpPr>
          <p:cNvPr id="4" name="文本占位符 3">
            <a:extLst>
              <a:ext uri="{FF2B5EF4-FFF2-40B4-BE49-F238E27FC236}">
                <a16:creationId xmlns:a16="http://schemas.microsoft.com/office/drawing/2014/main" id="{2CD92C1D-B5D5-50A9-C451-0E5B13EEBA1D}"/>
              </a:ext>
            </a:extLst>
          </p:cNvPr>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a:t>
            </a:r>
            <a:r>
              <a:rPr lang="en-US" altLang="zh-CN" sz="3200" dirty="0">
                <a:latin typeface="Times New Roman" panose="02020603050405020304" pitchFamily="18" charset="0"/>
                <a:ea typeface="+mn-ea"/>
                <a:cs typeface="Times New Roman" panose="02020603050405020304" pitchFamily="18" charset="0"/>
                <a:sym typeface="+mn-ea"/>
              </a:rPr>
              <a:t>Jailbreaking</a:t>
            </a: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CC19252D-C145-62E3-2059-9AB520697C6C}"/>
              </a:ext>
            </a:extLst>
          </p:cNvPr>
          <p:cNvSpPr>
            <a:spLocks noGrp="1"/>
          </p:cNvSpPr>
          <p:nvPr>
            <p:ph type="sldNum" sz="quarter" idx="12"/>
          </p:nvPr>
        </p:nvSpPr>
        <p:spPr/>
        <p:txBody>
          <a:bodyPr/>
          <a:lstStyle/>
          <a:p>
            <a:fld id="{1D930F70-006D-4C9D-BB1D-28375325AE88}" type="slidenum">
              <a:rPr lang="zh-CN" altLang="en-US" smtClean="0"/>
              <a:t>7</a:t>
            </a:fld>
            <a:endParaRPr lang="zh-CN" altLang="en-US" dirty="0"/>
          </a:p>
        </p:txBody>
      </p:sp>
      <p:sp>
        <p:nvSpPr>
          <p:cNvPr id="9" name="文本框 8">
            <a:extLst>
              <a:ext uri="{FF2B5EF4-FFF2-40B4-BE49-F238E27FC236}">
                <a16:creationId xmlns:a16="http://schemas.microsoft.com/office/drawing/2014/main" id="{AF47B3DA-2EB7-A9C3-7520-A14A4B4BEC3D}"/>
              </a:ext>
            </a:extLst>
          </p:cNvPr>
          <p:cNvSpPr txBox="1"/>
          <p:nvPr/>
        </p:nvSpPr>
        <p:spPr>
          <a:xfrm>
            <a:off x="378658" y="3370217"/>
            <a:ext cx="4703403" cy="2783711"/>
          </a:xfrm>
          <a:prstGeom prst="rect">
            <a:avLst/>
          </a:prstGeom>
        </p:spPr>
        <p:txBody>
          <a:bodyPr wrap="square">
            <a:spAutoFit/>
          </a:bodyPr>
          <a:lstStyle/>
          <a:p>
            <a:pPr>
              <a:lnSpc>
                <a:spcPct val="200000"/>
              </a:lnSpc>
            </a:pPr>
            <a:r>
              <a:rPr lang="zh-CN" altLang="en-US" dirty="0"/>
              <a:t>如右图，用户通过</a:t>
            </a:r>
            <a:r>
              <a:rPr lang="en-US" altLang="zh-CN" dirty="0"/>
              <a:t>Jailbreaking</a:t>
            </a:r>
            <a:r>
              <a:rPr lang="zh-CN" altLang="en-US" dirty="0"/>
              <a:t>的方法说服了雪佛兰经销商的 </a:t>
            </a:r>
            <a:r>
              <a:rPr lang="en-US" altLang="zh-CN" dirty="0"/>
              <a:t>ChatGPT </a:t>
            </a:r>
            <a:r>
              <a:rPr lang="zh-CN" altLang="en-US" dirty="0"/>
              <a:t>驱动的客户服务应用程序以 </a:t>
            </a:r>
            <a:r>
              <a:rPr lang="en-US" altLang="zh-CN" dirty="0"/>
              <a:t>1 </a:t>
            </a:r>
            <a:r>
              <a:rPr lang="zh-CN" altLang="en-US" dirty="0"/>
              <a:t>美元的价格向他出售一辆 </a:t>
            </a:r>
            <a:r>
              <a:rPr lang="en-US" altLang="zh-CN" dirty="0"/>
              <a:t>2024</a:t>
            </a:r>
            <a:r>
              <a:rPr lang="zh-CN" altLang="en-US" dirty="0"/>
              <a:t>年的雪佛兰 </a:t>
            </a:r>
            <a:r>
              <a:rPr lang="en-US" altLang="zh-CN" dirty="0"/>
              <a:t>Tahoe</a:t>
            </a:r>
            <a:r>
              <a:rPr lang="zh-CN" altLang="en-US" dirty="0"/>
              <a:t>，并通过了一个简单的</a:t>
            </a:r>
            <a:r>
              <a:rPr lang="en-US" altLang="zh-CN" dirty="0"/>
              <a:t>Prompt</a:t>
            </a:r>
            <a:r>
              <a:rPr lang="zh-CN" altLang="en-US" dirty="0"/>
              <a:t>实现。</a:t>
            </a:r>
            <a:endParaRPr lang="zh-CN" altLang="en-US" sz="1400" dirty="0">
              <a:solidFill>
                <a:srgbClr val="FF0000"/>
              </a:solidFill>
              <a:effectLst/>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607BF6E0-81E0-A1B0-E1D5-D51A13BC0160}"/>
              </a:ext>
            </a:extLst>
          </p:cNvPr>
          <p:cNvSpPr txBox="1"/>
          <p:nvPr>
            <p:custDataLst>
              <p:tags r:id="rId3"/>
            </p:custDataLst>
          </p:nvPr>
        </p:nvSpPr>
        <p:spPr>
          <a:xfrm>
            <a:off x="459509" y="1027430"/>
            <a:ext cx="4622552" cy="1618392"/>
          </a:xfrm>
          <a:prstGeom prst="rect">
            <a:avLst/>
          </a:prstGeom>
        </p:spPr>
        <p:txBody>
          <a:bodyPr wrap="square">
            <a:spAutoFit/>
          </a:bodyPr>
          <a:lstStyle/>
          <a:p>
            <a:pPr>
              <a:lnSpc>
                <a:spcPct val="200000"/>
              </a:lnSpc>
            </a:pPr>
            <a:r>
              <a:rPr lang="en-US" altLang="zh-CN" sz="2000" b="1" dirty="0">
                <a:latin typeface="Times New Roman" panose="02020603050405020304" pitchFamily="18" charset="0"/>
                <a:cs typeface="Times New Roman" panose="02020603050405020304" pitchFamily="18" charset="0"/>
              </a:rPr>
              <a:t>Jailbreaking</a:t>
            </a:r>
            <a:r>
              <a:rPr lang="zh-CN" altLang="en-US"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pPr>
              <a:lnSpc>
                <a:spcPct val="200000"/>
              </a:lnSpc>
            </a:pPr>
            <a:r>
              <a:rPr lang="zh-CN" altLang="en-US" sz="1600" b="0" i="0" dirty="0">
                <a:solidFill>
                  <a:srgbClr val="1C1E21"/>
                </a:solidFill>
                <a:effectLst/>
                <a:latin typeface="Times New Roman" panose="02020603050405020304" pitchFamily="18" charset="0"/>
                <a:cs typeface="Times New Roman" panose="02020603050405020304" pitchFamily="18" charset="0"/>
              </a:rPr>
              <a:t>越狱是指故意破坏支持 </a:t>
            </a:r>
            <a:r>
              <a:rPr lang="en-US" altLang="zh-CN" sz="1600" b="0" i="0" dirty="0">
                <a:solidFill>
                  <a:srgbClr val="1C1E21"/>
                </a:solidFill>
                <a:effectLst/>
                <a:latin typeface="Times New Roman" panose="02020603050405020304" pitchFamily="18" charset="0"/>
                <a:cs typeface="Times New Roman" panose="02020603050405020304" pitchFamily="18" charset="0"/>
              </a:rPr>
              <a:t>AI </a:t>
            </a:r>
            <a:r>
              <a:rPr lang="zh-CN" altLang="en-US" sz="1600" b="0" i="0" dirty="0">
                <a:solidFill>
                  <a:srgbClr val="1C1E21"/>
                </a:solidFill>
                <a:effectLst/>
                <a:latin typeface="Times New Roman" panose="02020603050405020304" pitchFamily="18" charset="0"/>
                <a:cs typeface="Times New Roman" panose="02020603050405020304" pitchFamily="18" charset="0"/>
              </a:rPr>
              <a:t>应用程序的 </a:t>
            </a:r>
            <a:r>
              <a:rPr lang="en-US" altLang="zh-CN" sz="1600" b="0" i="0" dirty="0">
                <a:solidFill>
                  <a:srgbClr val="1C1E21"/>
                </a:solidFill>
                <a:effectLst/>
                <a:latin typeface="Times New Roman" panose="02020603050405020304" pitchFamily="18" charset="0"/>
                <a:cs typeface="Times New Roman" panose="02020603050405020304" pitchFamily="18" charset="0"/>
              </a:rPr>
              <a:t>LLM </a:t>
            </a:r>
            <a:r>
              <a:rPr lang="zh-CN" altLang="en-US" sz="1600" b="0" i="0" dirty="0">
                <a:solidFill>
                  <a:srgbClr val="1C1E21"/>
                </a:solidFill>
                <a:effectLst/>
                <a:latin typeface="Times New Roman" panose="02020603050405020304" pitchFamily="18" charset="0"/>
                <a:cs typeface="Times New Roman" panose="02020603050405020304" pitchFamily="18" charset="0"/>
              </a:rPr>
              <a:t>中内置的基本安全过滤器和护栏的攻击。</a:t>
            </a:r>
            <a:endPar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6" name="图片 5" descr="徽标, 公司名称&#10;&#10;描述已自动生成">
            <a:extLst>
              <a:ext uri="{FF2B5EF4-FFF2-40B4-BE49-F238E27FC236}">
                <a16:creationId xmlns:a16="http://schemas.microsoft.com/office/drawing/2014/main" id="{3AD942F4-7157-0A12-9986-D5F5FE40C72F}"/>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pic>
        <p:nvPicPr>
          <p:cNvPr id="2052" name="Picture 4" descr="Chevy chatbot conversation 1">
            <a:extLst>
              <a:ext uri="{FF2B5EF4-FFF2-40B4-BE49-F238E27FC236}">
                <a16:creationId xmlns:a16="http://schemas.microsoft.com/office/drawing/2014/main" id="{0D73AE22-849C-4639-40C1-C7C794AE5F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1050" y="1007252"/>
            <a:ext cx="5543550" cy="56400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hevy chatbot conversation 2">
            <a:extLst>
              <a:ext uri="{FF2B5EF4-FFF2-40B4-BE49-F238E27FC236}">
                <a16:creationId xmlns:a16="http://schemas.microsoft.com/office/drawing/2014/main" id="{F091899A-C2A5-8CB4-ECD4-FB91E94B82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3216" y="1007252"/>
            <a:ext cx="5291180" cy="564006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SCII art prompt injection">
            <a:extLst>
              <a:ext uri="{FF2B5EF4-FFF2-40B4-BE49-F238E27FC236}">
                <a16:creationId xmlns:a16="http://schemas.microsoft.com/office/drawing/2014/main" id="{39346659-262F-C152-FF26-D4600CF766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593" y="846732"/>
            <a:ext cx="11698778" cy="5800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0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058"/>
                                        </p:tgtEl>
                                        <p:attrNameLst>
                                          <p:attrName>style.visibility</p:attrName>
                                        </p:attrNameLst>
                                      </p:cBhvr>
                                      <p:to>
                                        <p:strVal val="visible"/>
                                      </p:to>
                                    </p:set>
                                    <p:animEffect transition="in" filter="fade">
                                      <p:cBhvr>
                                        <p:cTn id="20" dur="1000"/>
                                        <p:tgtEl>
                                          <p:spTgt spid="2058"/>
                                        </p:tgtEl>
                                      </p:cBhvr>
                                    </p:animEffect>
                                    <p:anim calcmode="lin" valueType="num">
                                      <p:cBhvr>
                                        <p:cTn id="21" dur="1000" fill="hold"/>
                                        <p:tgtEl>
                                          <p:spTgt spid="2058"/>
                                        </p:tgtEl>
                                        <p:attrNameLst>
                                          <p:attrName>ppt_x</p:attrName>
                                        </p:attrNameLst>
                                      </p:cBhvr>
                                      <p:tavLst>
                                        <p:tav tm="0">
                                          <p:val>
                                            <p:strVal val="#ppt_x"/>
                                          </p:val>
                                        </p:tav>
                                        <p:tav tm="100000">
                                          <p:val>
                                            <p:strVal val="#ppt_x"/>
                                          </p:val>
                                        </p:tav>
                                      </p:tavLst>
                                    </p:anim>
                                    <p:anim calcmode="lin" valueType="num">
                                      <p:cBhvr>
                                        <p:cTn id="22" dur="1000" fill="hold"/>
                                        <p:tgtEl>
                                          <p:spTgt spid="205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60"/>
                                        </p:tgtEl>
                                        <p:attrNameLst>
                                          <p:attrName>style.visibility</p:attrName>
                                        </p:attrNameLst>
                                      </p:cBhvr>
                                      <p:to>
                                        <p:strVal val="visible"/>
                                      </p:to>
                                    </p:set>
                                    <p:anim calcmode="lin" valueType="num">
                                      <p:cBhvr additive="base">
                                        <p:cTn id="27" dur="500" fill="hold"/>
                                        <p:tgtEl>
                                          <p:spTgt spid="2060"/>
                                        </p:tgtEl>
                                        <p:attrNameLst>
                                          <p:attrName>ppt_x</p:attrName>
                                        </p:attrNameLst>
                                      </p:cBhvr>
                                      <p:tavLst>
                                        <p:tav tm="0">
                                          <p:val>
                                            <p:strVal val="#ppt_x"/>
                                          </p:val>
                                        </p:tav>
                                        <p:tav tm="100000">
                                          <p:val>
                                            <p:strVal val="#ppt_x"/>
                                          </p:val>
                                        </p:tav>
                                      </p:tavLst>
                                    </p:anim>
                                    <p:anim calcmode="lin" valueType="num">
                                      <p:cBhvr additive="base">
                                        <p:cTn id="28" dur="500" fill="hold"/>
                                        <p:tgtEl>
                                          <p:spTgt spid="2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83068-A4E3-8812-C2C9-71B3BF1668D8}"/>
            </a:ext>
          </a:extLst>
        </p:cNvPr>
        <p:cNvGrpSpPr/>
        <p:nvPr/>
      </p:nvGrpSpPr>
      <p:grpSpPr>
        <a:xfrm>
          <a:off x="0" y="0"/>
          <a:ext cx="0" cy="0"/>
          <a:chOff x="0" y="0"/>
          <a:chExt cx="0" cy="0"/>
        </a:xfrm>
      </p:grpSpPr>
      <p:sp>
        <p:nvSpPr>
          <p:cNvPr id="4" name="文本占位符 3">
            <a:extLst>
              <a:ext uri="{FF2B5EF4-FFF2-40B4-BE49-F238E27FC236}">
                <a16:creationId xmlns:a16="http://schemas.microsoft.com/office/drawing/2014/main" id="{477DE2A2-05F8-AF65-9754-CFAAFCFDB977}"/>
              </a:ext>
            </a:extLst>
          </p:cNvPr>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cs typeface="Times New Roman" panose="02020603050405020304" pitchFamily="18" charset="0"/>
                <a:sym typeface="+mn-ea"/>
              </a:rPr>
              <a:t>调研部分  </a:t>
            </a:r>
            <a:r>
              <a:rPr lang="en-US" altLang="zh-CN" sz="24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Multilingual Scenario</a:t>
            </a:r>
            <a:endParaRPr lang="zh-CN" altLang="en-US" sz="24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48B50EE2-30D7-92CC-4D30-EC12BC2482D8}"/>
              </a:ext>
            </a:extLst>
          </p:cNvPr>
          <p:cNvSpPr>
            <a:spLocks noGrp="1"/>
          </p:cNvSpPr>
          <p:nvPr>
            <p:ph type="sldNum" sz="quarter" idx="12"/>
          </p:nvPr>
        </p:nvSpPr>
        <p:spPr/>
        <p:txBody>
          <a:bodyPr/>
          <a:lstStyle/>
          <a:p>
            <a:fld id="{1D930F70-006D-4C9D-BB1D-28375325AE88}" type="slidenum">
              <a:rPr lang="zh-CN" altLang="en-US" smtClean="0"/>
              <a:t>8</a:t>
            </a:fld>
            <a:endParaRPr lang="zh-CN" altLang="en-US" dirty="0"/>
          </a:p>
        </p:txBody>
      </p:sp>
      <p:pic>
        <p:nvPicPr>
          <p:cNvPr id="6" name="图片 5" descr="徽标, 公司名称&#10;&#10;描述已自动生成">
            <a:extLst>
              <a:ext uri="{FF2B5EF4-FFF2-40B4-BE49-F238E27FC236}">
                <a16:creationId xmlns:a16="http://schemas.microsoft.com/office/drawing/2014/main" id="{E194888D-04C4-63D9-7FAB-97CD6BA14EFF}"/>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sp>
        <p:nvSpPr>
          <p:cNvPr id="8" name="文本框 7">
            <a:extLst>
              <a:ext uri="{FF2B5EF4-FFF2-40B4-BE49-F238E27FC236}">
                <a16:creationId xmlns:a16="http://schemas.microsoft.com/office/drawing/2014/main" id="{5257860B-7FEB-A7C0-7396-CD87383EA5EF}"/>
              </a:ext>
            </a:extLst>
          </p:cNvPr>
          <p:cNvSpPr txBox="1"/>
          <p:nvPr/>
        </p:nvSpPr>
        <p:spPr>
          <a:xfrm>
            <a:off x="645607" y="1099167"/>
            <a:ext cx="10156371" cy="369332"/>
          </a:xfrm>
          <a:prstGeom prst="rect">
            <a:avLst/>
          </a:prstGeom>
          <a:noFill/>
        </p:spPr>
        <p:txBody>
          <a:bodyPr wrap="square">
            <a:spAutoFit/>
          </a:bodyPr>
          <a:lstStyle/>
          <a:p>
            <a:r>
              <a:rPr lang="en-US" altLang="zh-CN" dirty="0"/>
              <a:t>A Cross-Language Investigation into Jailbreak Attacks in Large Language Models</a:t>
            </a:r>
            <a:endParaRPr lang="zh-CN" altLang="en-US" dirty="0"/>
          </a:p>
        </p:txBody>
      </p:sp>
      <p:pic>
        <p:nvPicPr>
          <p:cNvPr id="11" name="图片 10">
            <a:extLst>
              <a:ext uri="{FF2B5EF4-FFF2-40B4-BE49-F238E27FC236}">
                <a16:creationId xmlns:a16="http://schemas.microsoft.com/office/drawing/2014/main" id="{FDE9A75B-670D-7885-2281-3CD00C3B382F}"/>
              </a:ext>
            </a:extLst>
          </p:cNvPr>
          <p:cNvPicPr>
            <a:picLocks noChangeAspect="1"/>
          </p:cNvPicPr>
          <p:nvPr/>
        </p:nvPicPr>
        <p:blipFill>
          <a:blip r:embed="rId5"/>
          <a:stretch>
            <a:fillRect/>
          </a:stretch>
        </p:blipFill>
        <p:spPr>
          <a:xfrm>
            <a:off x="924448" y="1889115"/>
            <a:ext cx="4541855" cy="1130358"/>
          </a:xfrm>
          <a:prstGeom prst="rect">
            <a:avLst/>
          </a:prstGeom>
        </p:spPr>
      </p:pic>
      <p:pic>
        <p:nvPicPr>
          <p:cNvPr id="14" name="图片 13">
            <a:extLst>
              <a:ext uri="{FF2B5EF4-FFF2-40B4-BE49-F238E27FC236}">
                <a16:creationId xmlns:a16="http://schemas.microsoft.com/office/drawing/2014/main" id="{5D9AB554-F4D7-5DA4-E219-A6183F2C6940}"/>
              </a:ext>
            </a:extLst>
          </p:cNvPr>
          <p:cNvPicPr>
            <a:picLocks noChangeAspect="1"/>
          </p:cNvPicPr>
          <p:nvPr/>
        </p:nvPicPr>
        <p:blipFill>
          <a:blip r:embed="rId6"/>
          <a:stretch>
            <a:fillRect/>
          </a:stretch>
        </p:blipFill>
        <p:spPr>
          <a:xfrm>
            <a:off x="924448" y="3091454"/>
            <a:ext cx="4541855" cy="2101958"/>
          </a:xfrm>
          <a:prstGeom prst="rect">
            <a:avLst/>
          </a:prstGeom>
        </p:spPr>
      </p:pic>
      <p:pic>
        <p:nvPicPr>
          <p:cNvPr id="18" name="图片 17">
            <a:extLst>
              <a:ext uri="{FF2B5EF4-FFF2-40B4-BE49-F238E27FC236}">
                <a16:creationId xmlns:a16="http://schemas.microsoft.com/office/drawing/2014/main" id="{BD3D2AD9-761F-B57B-8A08-3A541EC17815}"/>
              </a:ext>
            </a:extLst>
          </p:cNvPr>
          <p:cNvPicPr>
            <a:picLocks noChangeAspect="1"/>
          </p:cNvPicPr>
          <p:nvPr/>
        </p:nvPicPr>
        <p:blipFill>
          <a:blip r:embed="rId7"/>
          <a:stretch>
            <a:fillRect/>
          </a:stretch>
        </p:blipFill>
        <p:spPr>
          <a:xfrm>
            <a:off x="258538" y="5507341"/>
            <a:ext cx="5720231" cy="1066949"/>
          </a:xfrm>
          <a:prstGeom prst="rect">
            <a:avLst/>
          </a:prstGeom>
        </p:spPr>
      </p:pic>
      <p:pic>
        <p:nvPicPr>
          <p:cNvPr id="20" name="图片 19">
            <a:extLst>
              <a:ext uri="{FF2B5EF4-FFF2-40B4-BE49-F238E27FC236}">
                <a16:creationId xmlns:a16="http://schemas.microsoft.com/office/drawing/2014/main" id="{FE5AC2E8-918E-0F2E-2515-F4B3FDC57875}"/>
              </a:ext>
            </a:extLst>
          </p:cNvPr>
          <p:cNvPicPr>
            <a:picLocks noChangeAspect="1"/>
          </p:cNvPicPr>
          <p:nvPr/>
        </p:nvPicPr>
        <p:blipFill>
          <a:blip r:embed="rId8"/>
          <a:stretch>
            <a:fillRect/>
          </a:stretch>
        </p:blipFill>
        <p:spPr>
          <a:xfrm>
            <a:off x="6135774" y="1888243"/>
            <a:ext cx="5797688" cy="4503485"/>
          </a:xfrm>
          <a:prstGeom prst="rect">
            <a:avLst/>
          </a:prstGeom>
        </p:spPr>
      </p:pic>
    </p:spTree>
    <p:extLst>
      <p:ext uri="{BB962C8B-B14F-4D97-AF65-F5344CB8AC3E}">
        <p14:creationId xmlns:p14="http://schemas.microsoft.com/office/powerpoint/2010/main" val="119226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BC03E-72FC-2132-696C-065B65682808}"/>
            </a:ext>
          </a:extLst>
        </p:cNvPr>
        <p:cNvGrpSpPr/>
        <p:nvPr/>
      </p:nvGrpSpPr>
      <p:grpSpPr>
        <a:xfrm>
          <a:off x="0" y="0"/>
          <a:ext cx="0" cy="0"/>
          <a:chOff x="0" y="0"/>
          <a:chExt cx="0" cy="0"/>
        </a:xfrm>
      </p:grpSpPr>
      <p:sp>
        <p:nvSpPr>
          <p:cNvPr id="4" name="文本占位符 3">
            <a:extLst>
              <a:ext uri="{FF2B5EF4-FFF2-40B4-BE49-F238E27FC236}">
                <a16:creationId xmlns:a16="http://schemas.microsoft.com/office/drawing/2014/main" id="{776D3603-B15D-183A-571F-D4D7C5EC9E95}"/>
              </a:ext>
            </a:extLst>
          </p:cNvPr>
          <p:cNvSpPr>
            <a:spLocks noGrp="1"/>
          </p:cNvSpPr>
          <p:nvPr>
            <p:ph type="body" sz="quarter" idx="13"/>
          </p:nvPr>
        </p:nvSpPr>
        <p:spPr>
          <a:xfrm>
            <a:off x="344805" y="293370"/>
            <a:ext cx="7020637" cy="492125"/>
          </a:xfrm>
        </p:spPr>
        <p:txBody>
          <a:bodyPr/>
          <a:lstStyle/>
          <a:p>
            <a:r>
              <a:rPr lang="zh-CN" altLang="en-US" sz="2800" dirty="0">
                <a:latin typeface="Times New Roman" panose="02020603050405020304" pitchFamily="18" charset="0"/>
                <a:cs typeface="Times New Roman" panose="02020603050405020304" pitchFamily="18" charset="0"/>
              </a:rPr>
              <a:t>一、</a:t>
            </a:r>
            <a:r>
              <a:rPr lang="zh-CN" altLang="en-US" sz="2800" dirty="0">
                <a:latin typeface="Times New Roman" panose="02020603050405020304" pitchFamily="18" charset="0"/>
                <a:ea typeface="+mn-ea"/>
                <a:cs typeface="Times New Roman" panose="02020603050405020304" pitchFamily="18" charset="0"/>
                <a:sym typeface="+mn-ea"/>
              </a:rPr>
              <a:t>调研部分  </a:t>
            </a:r>
            <a:r>
              <a:rPr lang="en-US" altLang="zh-CN" sz="2800" dirty="0">
                <a:latin typeface="Times New Roman" panose="02020603050405020304" pitchFamily="18" charset="0"/>
                <a:ea typeface="+mn-ea"/>
                <a:cs typeface="Times New Roman" panose="02020603050405020304" pitchFamily="18" charset="0"/>
                <a:sym typeface="+mn-ea"/>
              </a:rPr>
              <a:t>-  </a:t>
            </a:r>
            <a:r>
              <a:rPr lang="en-US" altLang="zh-CN" sz="3200" dirty="0">
                <a:latin typeface="Times New Roman" panose="02020603050405020304" pitchFamily="18" charset="0"/>
                <a:ea typeface="+mn-ea"/>
                <a:cs typeface="Times New Roman" panose="02020603050405020304" pitchFamily="18" charset="0"/>
                <a:sym typeface="+mn-ea"/>
              </a:rPr>
              <a:t>Multilingual Scenario</a:t>
            </a:r>
            <a:endParaRPr lang="zh-CN" altLang="en-US" sz="2800" dirty="0">
              <a:latin typeface="Times New Roman" panose="02020603050405020304" pitchFamily="18" charset="0"/>
              <a:cs typeface="Times New Roman" panose="02020603050405020304" pitchFamily="18" charset="0"/>
            </a:endParaRPr>
          </a:p>
        </p:txBody>
      </p:sp>
      <p:sp>
        <p:nvSpPr>
          <p:cNvPr id="3" name="灯片编号占位符 2">
            <a:extLst>
              <a:ext uri="{FF2B5EF4-FFF2-40B4-BE49-F238E27FC236}">
                <a16:creationId xmlns:a16="http://schemas.microsoft.com/office/drawing/2014/main" id="{388854DF-B71F-DA4F-E684-E10E07E78740}"/>
              </a:ext>
            </a:extLst>
          </p:cNvPr>
          <p:cNvSpPr>
            <a:spLocks noGrp="1"/>
          </p:cNvSpPr>
          <p:nvPr>
            <p:ph type="sldNum" sz="quarter" idx="12"/>
          </p:nvPr>
        </p:nvSpPr>
        <p:spPr/>
        <p:txBody>
          <a:bodyPr/>
          <a:lstStyle/>
          <a:p>
            <a:fld id="{1D930F70-006D-4C9D-BB1D-28375325AE88}" type="slidenum">
              <a:rPr lang="zh-CN" altLang="en-US" smtClean="0"/>
              <a:t>9</a:t>
            </a:fld>
            <a:endParaRPr lang="zh-CN" altLang="en-US" dirty="0"/>
          </a:p>
        </p:txBody>
      </p:sp>
      <p:pic>
        <p:nvPicPr>
          <p:cNvPr id="6" name="图片 5" descr="徽标, 公司名称&#10;&#10;描述已自动生成">
            <a:extLst>
              <a:ext uri="{FF2B5EF4-FFF2-40B4-BE49-F238E27FC236}">
                <a16:creationId xmlns:a16="http://schemas.microsoft.com/office/drawing/2014/main" id="{2F19CD85-3BC8-D3FB-8B25-B664E8EA7FA9}"/>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928058" y="293370"/>
            <a:ext cx="1630424" cy="491868"/>
          </a:xfrm>
          <a:prstGeom prst="rect">
            <a:avLst/>
          </a:prstGeom>
        </p:spPr>
      </p:pic>
      <p:sp>
        <p:nvSpPr>
          <p:cNvPr id="5" name="文本框 4">
            <a:extLst>
              <a:ext uri="{FF2B5EF4-FFF2-40B4-BE49-F238E27FC236}">
                <a16:creationId xmlns:a16="http://schemas.microsoft.com/office/drawing/2014/main" id="{09B8F9A1-812E-151A-0877-9A6ECCDBBFCA}"/>
              </a:ext>
            </a:extLst>
          </p:cNvPr>
          <p:cNvSpPr txBox="1"/>
          <p:nvPr/>
        </p:nvSpPr>
        <p:spPr>
          <a:xfrm>
            <a:off x="432586" y="814903"/>
            <a:ext cx="6094324" cy="369332"/>
          </a:xfrm>
          <a:prstGeom prst="rect">
            <a:avLst/>
          </a:prstGeom>
          <a:noFill/>
        </p:spPr>
        <p:txBody>
          <a:bodyPr wrap="square">
            <a:spAutoFit/>
          </a:bodyPr>
          <a:lstStyle/>
          <a:p>
            <a:r>
              <a:rPr lang="en-US" altLang="zh-CN" dirty="0"/>
              <a:t>Semantic-preserving Multilingual Dataset Construction.</a:t>
            </a:r>
            <a:endParaRPr lang="zh-CN" altLang="en-US" dirty="0"/>
          </a:p>
        </p:txBody>
      </p:sp>
      <p:pic>
        <p:nvPicPr>
          <p:cNvPr id="9" name="图片 8">
            <a:extLst>
              <a:ext uri="{FF2B5EF4-FFF2-40B4-BE49-F238E27FC236}">
                <a16:creationId xmlns:a16="http://schemas.microsoft.com/office/drawing/2014/main" id="{CE23DE9A-F2ED-8291-45DC-AFEB6C195F36}"/>
              </a:ext>
            </a:extLst>
          </p:cNvPr>
          <p:cNvPicPr>
            <a:picLocks noChangeAspect="1"/>
          </p:cNvPicPr>
          <p:nvPr/>
        </p:nvPicPr>
        <p:blipFill>
          <a:blip r:embed="rId5"/>
          <a:stretch>
            <a:fillRect/>
          </a:stretch>
        </p:blipFill>
        <p:spPr>
          <a:xfrm>
            <a:off x="349712" y="1272343"/>
            <a:ext cx="6264133" cy="5156072"/>
          </a:xfrm>
          <a:prstGeom prst="rect">
            <a:avLst/>
          </a:prstGeom>
        </p:spPr>
      </p:pic>
      <p:sp>
        <p:nvSpPr>
          <p:cNvPr id="12" name="文本框 11">
            <a:extLst>
              <a:ext uri="{FF2B5EF4-FFF2-40B4-BE49-F238E27FC236}">
                <a16:creationId xmlns:a16="http://schemas.microsoft.com/office/drawing/2014/main" id="{0EF7DE72-93FE-AFD9-8998-C309156811BD}"/>
              </a:ext>
            </a:extLst>
          </p:cNvPr>
          <p:cNvSpPr txBox="1"/>
          <p:nvPr/>
        </p:nvSpPr>
        <p:spPr>
          <a:xfrm>
            <a:off x="6553046" y="984254"/>
            <a:ext cx="5484370" cy="4115870"/>
          </a:xfrm>
          <a:prstGeom prst="rect">
            <a:avLst/>
          </a:prstGeom>
          <a:noFill/>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This algorithm starts with an English corpus and produces outputs that maintain </a:t>
            </a:r>
            <a:r>
              <a:rPr lang="en-US" altLang="zh-CN" sz="1600" b="1" dirty="0">
                <a:solidFill>
                  <a:srgbClr val="FF0000"/>
                </a:solidFill>
                <a:latin typeface="Times New Roman" panose="02020603050405020304" pitchFamily="18" charset="0"/>
                <a:cs typeface="Times New Roman" panose="02020603050405020304" pitchFamily="18" charset="0"/>
              </a:rPr>
              <a:t>high semantic fidelity in the target languages. </a:t>
            </a:r>
            <a:r>
              <a:rPr lang="en-US" altLang="zh-CN" sz="1600" dirty="0">
                <a:latin typeface="Times New Roman" panose="02020603050405020304" pitchFamily="18" charset="0"/>
                <a:cs typeface="Times New Roman" panose="02020603050405020304" pitchFamily="18" charset="0"/>
              </a:rPr>
              <a:t>Our approach centers around the utilization of a state-of-the-art (SOTA) machine translation service, specifically </a:t>
            </a:r>
            <a:r>
              <a:rPr lang="en-US" altLang="zh-CN" sz="1600" b="1" dirty="0">
                <a:solidFill>
                  <a:srgbClr val="FF0000"/>
                </a:solidFill>
                <a:latin typeface="Times New Roman" panose="02020603050405020304" pitchFamily="18" charset="0"/>
                <a:cs typeface="Times New Roman" panose="02020603050405020304" pitchFamily="18" charset="0"/>
              </a:rPr>
              <a:t>Microsoft Translate</a:t>
            </a:r>
            <a:r>
              <a:rPr lang="en-US" altLang="zh-CN" sz="1600" dirty="0">
                <a:latin typeface="Times New Roman" panose="02020603050405020304" pitchFamily="18" charset="0"/>
                <a:cs typeface="Times New Roman" panose="02020603050405020304" pitchFamily="18" charset="0"/>
              </a:rPr>
              <a:t>, known for its reliability and accuracy. </a:t>
            </a:r>
            <a:r>
              <a:rPr lang="en-US" altLang="zh-CN" sz="1600" dirty="0"/>
              <a:t>For the purpose of measuring sentence similarity in our study, we employ the pre-trained model </a:t>
            </a:r>
            <a:r>
              <a:rPr lang="en-US" altLang="zh-CN" sz="1600" b="1" dirty="0">
                <a:solidFill>
                  <a:srgbClr val="FF0000"/>
                </a:solidFill>
              </a:rPr>
              <a:t>all-MiniLM-L6-v2.</a:t>
            </a:r>
            <a:r>
              <a:rPr lang="en-US" altLang="zh-CN" sz="1600" dirty="0"/>
              <a:t> The similarity between sentences is quantified using </a:t>
            </a:r>
            <a:r>
              <a:rPr lang="en-US" altLang="zh-CN" sz="1600" b="1" dirty="0">
                <a:solidFill>
                  <a:srgbClr val="FF0000"/>
                </a:solidFill>
              </a:rPr>
              <a:t>Cosine-Similarity,</a:t>
            </a:r>
            <a:r>
              <a:rPr lang="en-US" altLang="zh-CN" sz="1600" b="1" dirty="0"/>
              <a:t> </a:t>
            </a:r>
            <a:r>
              <a:rPr lang="en-US" altLang="zh-CN" sz="1600" dirty="0"/>
              <a:t>a widely accepted method for comparing vector-based representations of text. The similarity metric for the sentences can be expressed as follows:</a:t>
            </a:r>
            <a:endParaRPr lang="zh-CN" altLang="en-US" sz="16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F3EE5C1A-DC40-EC1E-2A58-5A292E80B428}"/>
              </a:ext>
            </a:extLst>
          </p:cNvPr>
          <p:cNvPicPr>
            <a:picLocks noChangeAspect="1"/>
          </p:cNvPicPr>
          <p:nvPr/>
        </p:nvPicPr>
        <p:blipFill>
          <a:blip r:embed="rId6"/>
          <a:stretch>
            <a:fillRect/>
          </a:stretch>
        </p:blipFill>
        <p:spPr>
          <a:xfrm>
            <a:off x="5940209" y="5142361"/>
            <a:ext cx="5401429" cy="1286054"/>
          </a:xfrm>
          <a:prstGeom prst="rect">
            <a:avLst/>
          </a:prstGeom>
        </p:spPr>
      </p:pic>
    </p:spTree>
    <p:extLst>
      <p:ext uri="{BB962C8B-B14F-4D97-AF65-F5344CB8AC3E}">
        <p14:creationId xmlns:p14="http://schemas.microsoft.com/office/powerpoint/2010/main" val="404816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kyNGYyMmU1Nzk4NDlmNDY1ZjRjOGE1MGRlNzU3NT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标题页面">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页\空白页">
  <a:themeElements>
    <a:clrScheme name="iOPEN标准色V0.9">
      <a:dk1>
        <a:srgbClr val="023B72"/>
      </a:dk1>
      <a:lt1>
        <a:srgbClr val="FFFFFF"/>
      </a:lt1>
      <a:dk2>
        <a:srgbClr val="005FC8"/>
      </a:dk2>
      <a:lt2>
        <a:srgbClr val="E7E6E6"/>
      </a:lt2>
      <a:accent1>
        <a:srgbClr val="005FC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页">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PEN字体V1.0">
      <a:majorFont>
        <a:latin typeface="Palatino Linotype"/>
        <a:ea typeface="微软雅黑"/>
        <a:cs typeface=""/>
      </a:majorFont>
      <a:minorFont>
        <a:latin typeface="Palatino Linotyp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1173</Words>
  <Application>Microsoft Office PowerPoint</Application>
  <PresentationFormat>宽屏</PresentationFormat>
  <Paragraphs>88</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16</vt:i4>
      </vt:variant>
    </vt:vector>
  </HeadingPairs>
  <TitlesOfParts>
    <vt:vector size="26" baseType="lpstr">
      <vt:lpstr>Arial</vt:lpstr>
      <vt:lpstr>Calibri</vt:lpstr>
      <vt:lpstr>Microsoft YaHei UI</vt:lpstr>
      <vt:lpstr>Palatino Linotype</vt:lpstr>
      <vt:lpstr>Times New Roman</vt:lpstr>
      <vt:lpstr>微软雅黑</vt:lpstr>
      <vt:lpstr>微软雅黑 Light</vt:lpstr>
      <vt:lpstr>标题页面</vt:lpstr>
      <vt:lpstr>目录页\空白页</vt:lpstr>
      <vt:lpstr>正文页</vt:lpstr>
      <vt:lpstr>Research report on LLM-based Agent Safety and Red Team Attack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Chengze</dc:creator>
  <cp:lastModifiedBy>宇航 王</cp:lastModifiedBy>
  <cp:revision>1864</cp:revision>
  <dcterms:created xsi:type="dcterms:W3CDTF">2024-09-19T07:06:02Z</dcterms:created>
  <dcterms:modified xsi:type="dcterms:W3CDTF">2024-12-30T02:34:07Z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2052-6.8.2.8850</vt:lpwstr>
  </property>
  <property fmtid="{D5CDD505-2E9C-101B-9397-08002B2CF9AE}" pid="3" name="ICV">
    <vt:lpwstr>D12E9922A9ACFDE1B0CCEB66E7DF870F_43</vt:lpwstr>
  </property>
</Properties>
</file>