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257" r:id="rId4"/>
    <p:sldId id="258" r:id="rId6"/>
    <p:sldId id="259" r:id="rId7"/>
    <p:sldId id="261" r:id="rId8"/>
    <p:sldId id="262" r:id="rId9"/>
    <p:sldId id="263" r:id="rId10"/>
    <p:sldId id="264" r:id="rId11"/>
    <p:sldId id="265" r:id="rId12"/>
    <p:sldId id="266" r:id="rId13"/>
    <p:sldId id="267" r:id="rId14"/>
    <p:sldId id="268" r:id="rId15"/>
    <p:sldId id="272" r:id="rId16"/>
    <p:sldId id="273" r:id="rId17"/>
    <p:sldId id="269"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2"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2"/>
        <p:guide pos="383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D7A2CCA-E5D5-4859-8035-B358016F08F8}"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1-首页">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srcRect r="25963"/>
          <a:stretch>
            <a:fillRect/>
          </a:stretch>
        </p:blipFill>
        <p:spPr>
          <a:xfrm>
            <a:off x="7191376" y="133072"/>
            <a:ext cx="5028334" cy="6535793"/>
          </a:xfrm>
          <a:prstGeom prst="rect">
            <a:avLst/>
          </a:prstGeom>
        </p:spPr>
      </p:pic>
      <p:sp>
        <p:nvSpPr>
          <p:cNvPr id="7" name="矩形 6"/>
          <p:cNvSpPr/>
          <p:nvPr userDrawn="1"/>
        </p:nvSpPr>
        <p:spPr>
          <a:xfrm>
            <a:off x="0" y="1484313"/>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5" name="文本占位符 12"/>
          <p:cNvSpPr>
            <a:spLocks noGrp="1"/>
          </p:cNvSpPr>
          <p:nvPr>
            <p:ph type="body" sz="quarter" idx="12" hasCustomPrompt="1"/>
          </p:nvPr>
        </p:nvSpPr>
        <p:spPr>
          <a:xfrm>
            <a:off x="3697615" y="4908366"/>
            <a:ext cx="7059690" cy="410335"/>
          </a:xfrm>
        </p:spPr>
        <p:txBody>
          <a:bodyPr>
            <a:normAutofit/>
          </a:bodyPr>
          <a:lstStyle>
            <a:lvl1pPr marL="0" indent="0">
              <a:buNone/>
              <a:defRPr sz="2000">
                <a:solidFill>
                  <a:schemeClr val="tx1"/>
                </a:solidFill>
              </a:defRPr>
            </a:lvl1pPr>
          </a:lstStyle>
          <a:p>
            <a:pPr lvl="0"/>
            <a:r>
              <a:rPr lang="zh-CN" altLang="en-US" dirty="0"/>
              <a:t>编辑母版文本样式</a:t>
            </a:r>
            <a:endParaRPr lang="zh-CN" altLang="en-US" dirty="0"/>
          </a:p>
        </p:txBody>
      </p:sp>
      <p:sp>
        <p:nvSpPr>
          <p:cNvPr id="8" name="矩形 7"/>
          <p:cNvSpPr/>
          <p:nvPr userDrawn="1"/>
        </p:nvSpPr>
        <p:spPr>
          <a:xfrm>
            <a:off x="11525250" y="1484311"/>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9" name="矩形 8"/>
          <p:cNvSpPr/>
          <p:nvPr userDrawn="1"/>
        </p:nvSpPr>
        <p:spPr>
          <a:xfrm>
            <a:off x="2927998" y="1484310"/>
            <a:ext cx="377842"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9"/>
          <p:cNvSpPr/>
          <p:nvPr userDrawn="1"/>
        </p:nvSpPr>
        <p:spPr>
          <a:xfrm>
            <a:off x="11121340"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文本框 11"/>
          <p:cNvSpPr txBox="1"/>
          <p:nvPr userDrawn="1"/>
        </p:nvSpPr>
        <p:spPr>
          <a:xfrm rot="16200000">
            <a:off x="10462781" y="3524086"/>
            <a:ext cx="3170099" cy="261610"/>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400" rtl="0" eaLnBrk="0" fontAlgn="base" latinLnBrk="0" hangingPunct="0">
              <a:lnSpc>
                <a:spcPct val="100000"/>
              </a:lnSpc>
              <a:spcBef>
                <a:spcPct val="0"/>
              </a:spcBef>
              <a:spcAft>
                <a:spcPct val="0"/>
              </a:spcAft>
              <a:buClrTx/>
              <a:buSzTx/>
              <a:buFontTx/>
              <a:buNone/>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endPar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41" name="图片 40"/>
          <p:cNvPicPr>
            <a:picLocks noChangeAspect="1"/>
          </p:cNvPicPr>
          <p:nvPr userDrawn="1"/>
        </p:nvPicPr>
        <p:blipFill>
          <a:blip r:embed="rId3" cstate="print"/>
          <a:stretch>
            <a:fillRect/>
          </a:stretch>
        </p:blipFill>
        <p:spPr>
          <a:xfrm>
            <a:off x="474738" y="515429"/>
            <a:ext cx="2295327" cy="504694"/>
          </a:xfrm>
          <a:prstGeom prst="rect">
            <a:avLst/>
          </a:prstGeom>
        </p:spPr>
      </p:pic>
      <p:cxnSp>
        <p:nvCxnSpPr>
          <p:cNvPr id="42" name="直接连接符 41"/>
          <p:cNvCxnSpPr/>
          <p:nvPr userDrawn="1"/>
        </p:nvCxnSpPr>
        <p:spPr>
          <a:xfrm>
            <a:off x="2927998" y="1355988"/>
            <a:ext cx="0" cy="45898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userDrawn="1"/>
        </p:nvCxnSpPr>
        <p:spPr>
          <a:xfrm>
            <a:off x="11522544" y="1400593"/>
            <a:ext cx="0" cy="454523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9" name="组合 68"/>
          <p:cNvGrpSpPr/>
          <p:nvPr userDrawn="1"/>
        </p:nvGrpSpPr>
        <p:grpSpPr>
          <a:xfrm>
            <a:off x="566553" y="2031917"/>
            <a:ext cx="1778298" cy="3243219"/>
            <a:chOff x="611818" y="2031917"/>
            <a:chExt cx="1709547" cy="3117834"/>
          </a:xfrm>
        </p:grpSpPr>
        <p:grpSp>
          <p:nvGrpSpPr>
            <p:cNvPr id="70" name="组合 69"/>
            <p:cNvGrpSpPr/>
            <p:nvPr/>
          </p:nvGrpSpPr>
          <p:grpSpPr>
            <a:xfrm>
              <a:off x="611818" y="2051403"/>
              <a:ext cx="567014" cy="3098348"/>
              <a:chOff x="11305242" y="2003776"/>
              <a:chExt cx="354194" cy="1935432"/>
            </a:xfrm>
            <a:solidFill>
              <a:schemeClr val="bg1">
                <a:alpha val="5000"/>
              </a:schemeClr>
            </a:solidFill>
          </p:grpSpPr>
          <p:sp>
            <p:nvSpPr>
              <p:cNvPr id="85" name="Freeform 5"/>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6" name="Freeform 6"/>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87" name="组合 86"/>
              <p:cNvGrpSpPr/>
              <p:nvPr/>
            </p:nvGrpSpPr>
            <p:grpSpPr>
              <a:xfrm>
                <a:off x="11305242" y="2003776"/>
                <a:ext cx="354194" cy="439406"/>
                <a:chOff x="5548313" y="2084388"/>
                <a:chExt cx="547688" cy="679451"/>
              </a:xfrm>
              <a:grpFill/>
            </p:grpSpPr>
            <p:sp>
              <p:nvSpPr>
                <p:cNvPr id="9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88" name="组合 87"/>
              <p:cNvGrpSpPr/>
              <p:nvPr/>
            </p:nvGrpSpPr>
            <p:grpSpPr>
              <a:xfrm>
                <a:off x="11380191" y="2640087"/>
                <a:ext cx="214274" cy="229664"/>
                <a:chOff x="3792874" y="3156423"/>
                <a:chExt cx="331330" cy="355128"/>
              </a:xfrm>
              <a:grpFill/>
            </p:grpSpPr>
            <p:sp>
              <p:nvSpPr>
                <p:cNvPr id="8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9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71" name="组合 70"/>
            <p:cNvGrpSpPr/>
            <p:nvPr userDrawn="1"/>
          </p:nvGrpSpPr>
          <p:grpSpPr>
            <a:xfrm>
              <a:off x="1752713" y="2031917"/>
              <a:ext cx="568652" cy="3091276"/>
              <a:chOff x="1752714" y="2031919"/>
              <a:chExt cx="568653" cy="3091274"/>
            </a:xfrm>
          </p:grpSpPr>
          <p:grpSp>
            <p:nvGrpSpPr>
              <p:cNvPr id="72" name="组合 71"/>
              <p:cNvGrpSpPr/>
              <p:nvPr/>
            </p:nvGrpSpPr>
            <p:grpSpPr>
              <a:xfrm>
                <a:off x="1769227" y="3776579"/>
                <a:ext cx="501270" cy="527572"/>
                <a:chOff x="6113463" y="3541713"/>
                <a:chExt cx="484188" cy="509588"/>
              </a:xfrm>
              <a:solidFill>
                <a:schemeClr val="bg1">
                  <a:alpha val="5000"/>
                </a:schemeClr>
              </a:solidFill>
            </p:grpSpPr>
            <p:sp>
              <p:nvSpPr>
                <p:cNvPr id="8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3" name="组合 72"/>
              <p:cNvGrpSpPr/>
              <p:nvPr/>
            </p:nvGrpSpPr>
            <p:grpSpPr>
              <a:xfrm>
                <a:off x="1752714" y="2031919"/>
                <a:ext cx="568653" cy="718220"/>
                <a:chOff x="6108700" y="2066926"/>
                <a:chExt cx="549275" cy="693738"/>
              </a:xfrm>
              <a:solidFill>
                <a:schemeClr val="bg1">
                  <a:alpha val="5000"/>
                </a:schemeClr>
              </a:solidFill>
            </p:grpSpPr>
            <p:sp>
              <p:nvSpPr>
                <p:cNvPr id="8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4" name="组合 73"/>
              <p:cNvGrpSpPr/>
              <p:nvPr/>
            </p:nvGrpSpPr>
            <p:grpSpPr>
              <a:xfrm>
                <a:off x="1855433" y="3075554"/>
                <a:ext cx="381292" cy="328704"/>
                <a:chOff x="6186488" y="2930526"/>
                <a:chExt cx="368300" cy="317500"/>
              </a:xfrm>
              <a:solidFill>
                <a:schemeClr val="bg1">
                  <a:alpha val="5000"/>
                </a:schemeClr>
              </a:solidFill>
            </p:grpSpPr>
            <p:sp>
              <p:nvSpPr>
                <p:cNvPr id="7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8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75" name="组合 74"/>
              <p:cNvGrpSpPr/>
              <p:nvPr/>
            </p:nvGrpSpPr>
            <p:grpSpPr>
              <a:xfrm>
                <a:off x="1804180" y="4681015"/>
                <a:ext cx="442058" cy="442178"/>
                <a:chOff x="11893476" y="1994536"/>
                <a:chExt cx="277932" cy="278006"/>
              </a:xfrm>
              <a:solidFill>
                <a:schemeClr val="bg1">
                  <a:alpha val="5000"/>
                </a:schemeClr>
              </a:solidFill>
            </p:grpSpPr>
            <p:sp>
              <p:nvSpPr>
                <p:cNvPr id="76" name="Freeform 11"/>
                <p:cNvSpPr>
                  <a:spLocks noEditPoints="1"/>
                </p:cNvSpPr>
                <p:nvPr/>
              </p:nvSpPr>
              <p:spPr bwMode="auto">
                <a:xfrm>
                  <a:off x="11976100" y="1994536"/>
                  <a:ext cx="195308" cy="27343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77" name="Freeform 12"/>
                <p:cNvSpPr/>
                <p:nvPr/>
              </p:nvSpPr>
              <p:spPr bwMode="auto">
                <a:xfrm>
                  <a:off x="11893476" y="2009127"/>
                  <a:ext cx="105167" cy="263415"/>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
        <p:nvSpPr>
          <p:cNvPr id="44" name="文本占位符 12"/>
          <p:cNvSpPr>
            <a:spLocks noGrp="1"/>
          </p:cNvSpPr>
          <p:nvPr>
            <p:ph type="body" sz="quarter" idx="13" hasCustomPrompt="1"/>
          </p:nvPr>
        </p:nvSpPr>
        <p:spPr>
          <a:xfrm>
            <a:off x="3697616" y="1658264"/>
            <a:ext cx="7059689"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endParaRPr lang="zh-CN" altLang="en-US" dirty="0"/>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3-一段一图-1">
    <p:spTree>
      <p:nvGrpSpPr>
        <p:cNvPr id="1" name=""/>
        <p:cNvGrpSpPr/>
        <p:nvPr/>
      </p:nvGrpSpPr>
      <p:grpSpPr>
        <a:xfrm>
          <a:off x="0" y="0"/>
          <a:ext cx="0" cy="0"/>
          <a:chOff x="0" y="0"/>
          <a:chExt cx="0" cy="0"/>
        </a:xfrm>
      </p:grpSpPr>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6" name="直接连接符 95"/>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４-一段一图-1">
    <p:spTree>
      <p:nvGrpSpPr>
        <p:cNvPr id="1" name=""/>
        <p:cNvGrpSpPr/>
        <p:nvPr/>
      </p:nvGrpSpPr>
      <p:grpSpPr>
        <a:xfrm>
          <a:off x="0" y="0"/>
          <a:ext cx="0" cy="0"/>
          <a:chOff x="0" y="0"/>
          <a:chExt cx="0" cy="0"/>
        </a:xfrm>
      </p:grpSpPr>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0" name="图片 14"/>
          <p:cNvPicPr>
            <a:picLocks noChangeAspect="1"/>
          </p:cNvPicPr>
          <p:nvPr userDrawn="1"/>
        </p:nvPicPr>
        <p:blipFill>
          <a:blip r:embed="rId2" cstate="print"/>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４-一段一图-2">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rotWithShape="1">
          <a:blip r:embed="rId2" cstate="print"/>
          <a:srcRect l="-333"/>
          <a:stretch>
            <a:fillRect/>
          </a:stretch>
        </p:blipFill>
        <p:spPr>
          <a:xfrm>
            <a:off x="11282579" y="252089"/>
            <a:ext cx="432990" cy="432990"/>
          </a:xfrm>
          <a:prstGeom prst="rect">
            <a:avLst/>
          </a:prstGeom>
        </p:spPr>
      </p:pic>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78"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79" name="组合 78"/>
              <p:cNvGrpSpPr/>
              <p:nvPr/>
            </p:nvGrpSpPr>
            <p:grpSpPr>
              <a:xfrm>
                <a:off x="2373567" y="1096524"/>
                <a:ext cx="589817" cy="731714"/>
                <a:chOff x="5548313" y="2084388"/>
                <a:chExt cx="547688" cy="679451"/>
              </a:xfrm>
              <a:grpFill/>
            </p:grpSpPr>
            <p:sp>
              <p:nvSpPr>
                <p:cNvPr id="8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0" name="组合 79"/>
              <p:cNvGrpSpPr/>
              <p:nvPr/>
            </p:nvGrpSpPr>
            <p:grpSpPr>
              <a:xfrm>
                <a:off x="3194779" y="1296598"/>
                <a:ext cx="356817" cy="382445"/>
                <a:chOff x="3792874" y="3156423"/>
                <a:chExt cx="331330" cy="355128"/>
              </a:xfrm>
              <a:grpFill/>
            </p:grpSpPr>
            <p:sp>
              <p:nvSpPr>
                <p:cNvPr id="8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p:cNvGrpSpPr/>
              <p:nvPr/>
            </p:nvGrpSpPr>
            <p:grpSpPr>
              <a:xfrm>
                <a:off x="3804781" y="283376"/>
                <a:ext cx="521428" cy="548788"/>
                <a:chOff x="6113463" y="3541713"/>
                <a:chExt cx="484188" cy="509588"/>
              </a:xfrm>
              <a:grpFill/>
            </p:grpSpPr>
            <p:sp>
              <p:nvSpPr>
                <p:cNvPr id="7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2372715" y="161759"/>
                <a:ext cx="591521" cy="747103"/>
                <a:chOff x="6108700" y="2066926"/>
                <a:chExt cx="549275" cy="693738"/>
              </a:xfrm>
              <a:grpFill/>
            </p:grpSpPr>
            <p:sp>
              <p:nvSpPr>
                <p:cNvPr id="7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6" name="组合 65"/>
              <p:cNvGrpSpPr/>
              <p:nvPr/>
            </p:nvGrpSpPr>
            <p:grpSpPr>
              <a:xfrm>
                <a:off x="3173775" y="375308"/>
                <a:ext cx="396626" cy="341923"/>
                <a:chOff x="6186488" y="2930526"/>
                <a:chExt cx="368300" cy="317500"/>
              </a:xfrm>
              <a:grpFill/>
            </p:grpSpPr>
            <p:sp>
              <p:nvSpPr>
                <p:cNvPr id="7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5-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78"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79" name="组合 78"/>
              <p:cNvGrpSpPr/>
              <p:nvPr/>
            </p:nvGrpSpPr>
            <p:grpSpPr>
              <a:xfrm>
                <a:off x="2373567" y="1096524"/>
                <a:ext cx="589817" cy="731714"/>
                <a:chOff x="5548313" y="2084388"/>
                <a:chExt cx="547688" cy="679451"/>
              </a:xfrm>
              <a:grpFill/>
            </p:grpSpPr>
            <p:sp>
              <p:nvSpPr>
                <p:cNvPr id="84"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0" name="组合 79"/>
              <p:cNvGrpSpPr/>
              <p:nvPr/>
            </p:nvGrpSpPr>
            <p:grpSpPr>
              <a:xfrm>
                <a:off x="3194779" y="1296598"/>
                <a:ext cx="356817" cy="382445"/>
                <a:chOff x="3792874" y="3156423"/>
                <a:chExt cx="331330" cy="355128"/>
              </a:xfrm>
              <a:grpFill/>
            </p:grpSpPr>
            <p:sp>
              <p:nvSpPr>
                <p:cNvPr id="81"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p:cNvGrpSpPr/>
              <p:nvPr/>
            </p:nvGrpSpPr>
            <p:grpSpPr>
              <a:xfrm>
                <a:off x="3804781" y="283376"/>
                <a:ext cx="521428" cy="548788"/>
                <a:chOff x="6113463" y="3541713"/>
                <a:chExt cx="484188" cy="509588"/>
              </a:xfrm>
              <a:grpFill/>
            </p:grpSpPr>
            <p:sp>
              <p:nvSpPr>
                <p:cNvPr id="75"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2372715" y="161759"/>
                <a:ext cx="591521" cy="747103"/>
                <a:chOff x="6108700" y="2066926"/>
                <a:chExt cx="549275" cy="693738"/>
              </a:xfrm>
              <a:grpFill/>
            </p:grpSpPr>
            <p:sp>
              <p:nvSpPr>
                <p:cNvPr id="73"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6" name="组合 65"/>
              <p:cNvGrpSpPr/>
              <p:nvPr/>
            </p:nvGrpSpPr>
            <p:grpSpPr>
              <a:xfrm>
                <a:off x="3173775" y="375308"/>
                <a:ext cx="396626" cy="341923"/>
                <a:chOff x="6186488" y="2930526"/>
                <a:chExt cx="368300" cy="317500"/>
              </a:xfrm>
              <a:grpFill/>
            </p:grpSpPr>
            <p:sp>
              <p:nvSpPr>
                <p:cNvPr id="70"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69"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6"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5-一段一图-2">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86" name="图片 85"/>
          <p:cNvPicPr>
            <a:picLocks noChangeAspect="1"/>
          </p:cNvPicPr>
          <p:nvPr userDrawn="1"/>
        </p:nvPicPr>
        <p:blipFill rotWithShape="1">
          <a:blip r:embed="rId2" cstate="print"/>
          <a:srcRect l="-333"/>
          <a:stretch>
            <a:fillRect/>
          </a:stretch>
        </p:blipFill>
        <p:spPr>
          <a:xfrm>
            <a:off x="11282579" y="252089"/>
            <a:ext cx="432990" cy="432990"/>
          </a:xfrm>
          <a:prstGeom prst="rect">
            <a:avLst/>
          </a:prstGeom>
        </p:spPr>
      </p:pic>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62" name="组合 61"/>
              <p:cNvGrpSpPr/>
              <p:nvPr/>
            </p:nvGrpSpPr>
            <p:grpSpPr>
              <a:xfrm>
                <a:off x="2373567" y="1096524"/>
                <a:ext cx="589817" cy="731714"/>
                <a:chOff x="5548313" y="2084388"/>
                <a:chExt cx="547688" cy="679451"/>
              </a:xfrm>
              <a:grpFill/>
            </p:grpSpPr>
            <p:sp>
              <p:nvSpPr>
                <p:cNvPr id="6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3" name="组合 62"/>
              <p:cNvGrpSpPr/>
              <p:nvPr/>
            </p:nvGrpSpPr>
            <p:grpSpPr>
              <a:xfrm>
                <a:off x="3194779" y="1296598"/>
                <a:ext cx="356817" cy="382445"/>
                <a:chOff x="3792874" y="3156423"/>
                <a:chExt cx="331330" cy="355128"/>
              </a:xfrm>
              <a:grpFill/>
            </p:grpSpPr>
            <p:sp>
              <p:nvSpPr>
                <p:cNvPr id="6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p:cNvGrpSpPr/>
              <p:nvPr/>
            </p:nvGrpSpPr>
            <p:grpSpPr>
              <a:xfrm>
                <a:off x="3804781" y="283376"/>
                <a:ext cx="521428" cy="548788"/>
                <a:chOff x="6113463" y="3541713"/>
                <a:chExt cx="484188" cy="509588"/>
              </a:xfrm>
              <a:grpFill/>
            </p:grpSpPr>
            <p:sp>
              <p:nvSpPr>
                <p:cNvPr id="5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2372715" y="161759"/>
                <a:ext cx="591521" cy="747103"/>
                <a:chOff x="6108700" y="2066926"/>
                <a:chExt cx="549275" cy="693738"/>
              </a:xfrm>
              <a:grpFill/>
            </p:grpSpPr>
            <p:sp>
              <p:nvSpPr>
                <p:cNvPr id="5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3173775" y="375308"/>
                <a:ext cx="396626" cy="341923"/>
                <a:chOff x="6186488" y="2930526"/>
                <a:chExt cx="368300" cy="317500"/>
              </a:xfrm>
              <a:grpFill/>
            </p:grpSpPr>
            <p:sp>
              <p:nvSpPr>
                <p:cNvPr id="5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6-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6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62" name="组合 61"/>
              <p:cNvGrpSpPr/>
              <p:nvPr/>
            </p:nvGrpSpPr>
            <p:grpSpPr>
              <a:xfrm>
                <a:off x="2373567" y="1096524"/>
                <a:ext cx="589817" cy="731714"/>
                <a:chOff x="5548313" y="2084388"/>
                <a:chExt cx="547688" cy="679451"/>
              </a:xfrm>
              <a:grpFill/>
            </p:grpSpPr>
            <p:sp>
              <p:nvSpPr>
                <p:cNvPr id="6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3" name="组合 62"/>
              <p:cNvGrpSpPr/>
              <p:nvPr/>
            </p:nvGrpSpPr>
            <p:grpSpPr>
              <a:xfrm>
                <a:off x="3194779" y="1296598"/>
                <a:ext cx="356817" cy="382445"/>
                <a:chOff x="3792874" y="3156423"/>
                <a:chExt cx="331330" cy="355128"/>
              </a:xfrm>
              <a:grpFill/>
            </p:grpSpPr>
            <p:sp>
              <p:nvSpPr>
                <p:cNvPr id="6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p:cNvGrpSpPr/>
              <p:nvPr/>
            </p:nvGrpSpPr>
            <p:grpSpPr>
              <a:xfrm>
                <a:off x="3804781" y="283376"/>
                <a:ext cx="521428" cy="548788"/>
                <a:chOff x="6113463" y="3541713"/>
                <a:chExt cx="484188" cy="509588"/>
              </a:xfrm>
              <a:grpFill/>
            </p:grpSpPr>
            <p:sp>
              <p:nvSpPr>
                <p:cNvPr id="5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8" name="组合 47"/>
              <p:cNvGrpSpPr/>
              <p:nvPr/>
            </p:nvGrpSpPr>
            <p:grpSpPr>
              <a:xfrm>
                <a:off x="2372715" y="161759"/>
                <a:ext cx="591521" cy="747103"/>
                <a:chOff x="6108700" y="2066926"/>
                <a:chExt cx="549275" cy="693738"/>
              </a:xfrm>
              <a:grpFill/>
            </p:grpSpPr>
            <p:sp>
              <p:nvSpPr>
                <p:cNvPr id="5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9" name="组合 48"/>
              <p:cNvGrpSpPr/>
              <p:nvPr/>
            </p:nvGrpSpPr>
            <p:grpSpPr>
              <a:xfrm>
                <a:off x="3173775" y="375308"/>
                <a:ext cx="396626" cy="341923"/>
                <a:chOff x="6186488" y="2930526"/>
                <a:chExt cx="368300" cy="317500"/>
              </a:xfrm>
              <a:grpFill/>
            </p:grpSpPr>
            <p:sp>
              <p:nvSpPr>
                <p:cNvPr id="5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5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9"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6-一段一图-2">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stretch>
            <a:fillRect/>
          </a:stretch>
        </p:blipFill>
        <p:spPr>
          <a:xfrm>
            <a:off x="9590168" y="252089"/>
            <a:ext cx="1969223" cy="432990"/>
          </a:xfrm>
          <a:prstGeom prst="rect">
            <a:avLst/>
          </a:prstGeom>
        </p:spPr>
      </p:pic>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1-尾页">
    <p:spTree>
      <p:nvGrpSpPr>
        <p:cNvPr id="1" name=""/>
        <p:cNvGrpSpPr/>
        <p:nvPr/>
      </p:nvGrpSpPr>
      <p:grpSpPr>
        <a:xfrm>
          <a:off x="0" y="0"/>
          <a:ext cx="0" cy="0"/>
          <a:chOff x="0" y="0"/>
          <a:chExt cx="0" cy="0"/>
        </a:xfrm>
      </p:grpSpPr>
      <p:pic>
        <p:nvPicPr>
          <p:cNvPr id="43" name="图片 42"/>
          <p:cNvPicPr>
            <a:picLocks noChangeAspect="1"/>
          </p:cNvPicPr>
          <p:nvPr userDrawn="1"/>
        </p:nvPicPr>
        <p:blipFill>
          <a:blip r:embed="rId2" cstate="print"/>
          <a:stretch>
            <a:fillRect/>
          </a:stretch>
        </p:blipFill>
        <p:spPr>
          <a:xfrm>
            <a:off x="4600575" y="133072"/>
            <a:ext cx="6791691" cy="6535793"/>
          </a:xfrm>
          <a:prstGeom prst="rect">
            <a:avLst/>
          </a:prstGeom>
        </p:spPr>
      </p:pic>
      <p:sp>
        <p:nvSpPr>
          <p:cNvPr id="13" name="文本占位符 12"/>
          <p:cNvSpPr>
            <a:spLocks noGrp="1"/>
          </p:cNvSpPr>
          <p:nvPr>
            <p:ph type="body" sz="quarter" idx="13" hasCustomPrompt="1"/>
          </p:nvPr>
        </p:nvSpPr>
        <p:spPr>
          <a:xfrm>
            <a:off x="1287430" y="1483539"/>
            <a:ext cx="7373912"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endParaRPr lang="zh-CN" altLang="en-US" dirty="0"/>
          </a:p>
        </p:txBody>
      </p:sp>
      <p:sp>
        <p:nvSpPr>
          <p:cNvPr id="9" name="矩形 8"/>
          <p:cNvSpPr/>
          <p:nvPr userDrawn="1"/>
        </p:nvSpPr>
        <p:spPr>
          <a:xfrm>
            <a:off x="0" y="1484311"/>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9"/>
          <p:cNvSpPr/>
          <p:nvPr userDrawn="1"/>
        </p:nvSpPr>
        <p:spPr>
          <a:xfrm>
            <a:off x="667561"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矩形 10"/>
          <p:cNvSpPr/>
          <p:nvPr userDrawn="1"/>
        </p:nvSpPr>
        <p:spPr>
          <a:xfrm>
            <a:off x="9258300" y="1484313"/>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userDrawn="1"/>
        </p:nvSpPr>
        <p:spPr>
          <a:xfrm>
            <a:off x="8882428" y="1484310"/>
            <a:ext cx="377842"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文本框 40"/>
          <p:cNvSpPr txBox="1"/>
          <p:nvPr userDrawn="1"/>
        </p:nvSpPr>
        <p:spPr>
          <a:xfrm rot="16200000">
            <a:off x="-1443469" y="3524086"/>
            <a:ext cx="3170099" cy="261610"/>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400" rtl="0" eaLnBrk="0" fontAlgn="base" latinLnBrk="0" hangingPunct="0">
              <a:lnSpc>
                <a:spcPct val="100000"/>
              </a:lnSpc>
              <a:spcBef>
                <a:spcPct val="0"/>
              </a:spcBef>
              <a:spcAft>
                <a:spcPct val="0"/>
              </a:spcAft>
              <a:buClrTx/>
              <a:buSzTx/>
              <a:buFontTx/>
              <a:buNone/>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endPar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42" name="图片 41"/>
          <p:cNvPicPr>
            <a:picLocks noChangeAspect="1"/>
          </p:cNvPicPr>
          <p:nvPr userDrawn="1"/>
        </p:nvPicPr>
        <p:blipFill>
          <a:blip r:embed="rId3" cstate="print"/>
          <a:stretch>
            <a:fillRect/>
          </a:stretch>
        </p:blipFill>
        <p:spPr>
          <a:xfrm>
            <a:off x="9452633" y="548450"/>
            <a:ext cx="2295327" cy="504694"/>
          </a:xfrm>
          <a:prstGeom prst="rect">
            <a:avLst/>
          </a:prstGeom>
        </p:spPr>
      </p:pic>
      <p:cxnSp>
        <p:nvCxnSpPr>
          <p:cNvPr id="4" name="直接连接符 3"/>
          <p:cNvCxnSpPr/>
          <p:nvPr userDrawn="1"/>
        </p:nvCxnSpPr>
        <p:spPr>
          <a:xfrm>
            <a:off x="666749" y="1329225"/>
            <a:ext cx="0" cy="4714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9258300" y="1280160"/>
            <a:ext cx="0" cy="483516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userDrawn="1"/>
        </p:nvGrpSpPr>
        <p:grpSpPr>
          <a:xfrm>
            <a:off x="9834169" y="2044937"/>
            <a:ext cx="1778296" cy="3249639"/>
            <a:chOff x="611819" y="2031917"/>
            <a:chExt cx="1709546" cy="3124006"/>
          </a:xfrm>
        </p:grpSpPr>
        <p:grpSp>
          <p:nvGrpSpPr>
            <p:cNvPr id="46" name="组合 45"/>
            <p:cNvGrpSpPr/>
            <p:nvPr/>
          </p:nvGrpSpPr>
          <p:grpSpPr>
            <a:xfrm>
              <a:off x="611819" y="2051403"/>
              <a:ext cx="567014" cy="3098349"/>
              <a:chOff x="11305242" y="2003776"/>
              <a:chExt cx="354194" cy="1935432"/>
            </a:xfrm>
            <a:solidFill>
              <a:schemeClr val="bg1">
                <a:alpha val="5000"/>
              </a:schemeClr>
            </a:solidFill>
          </p:grpSpPr>
          <p:sp>
            <p:nvSpPr>
              <p:cNvPr id="61" name="Freeform 5"/>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2" name="Freeform 6"/>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63" name="组合 62"/>
              <p:cNvGrpSpPr/>
              <p:nvPr/>
            </p:nvGrpSpPr>
            <p:grpSpPr>
              <a:xfrm>
                <a:off x="11305242" y="2003776"/>
                <a:ext cx="354194" cy="439406"/>
                <a:chOff x="5548313" y="2084388"/>
                <a:chExt cx="547688" cy="679451"/>
              </a:xfrm>
              <a:grpFill/>
            </p:grpSpPr>
            <p:sp>
              <p:nvSpPr>
                <p:cNvPr id="68"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4" name="组合 63"/>
              <p:cNvGrpSpPr/>
              <p:nvPr/>
            </p:nvGrpSpPr>
            <p:grpSpPr>
              <a:xfrm>
                <a:off x="11380191" y="2640087"/>
                <a:ext cx="214274" cy="229664"/>
                <a:chOff x="3792874" y="3156423"/>
                <a:chExt cx="331330" cy="355128"/>
              </a:xfrm>
              <a:grpFill/>
            </p:grpSpPr>
            <p:sp>
              <p:nvSpPr>
                <p:cNvPr id="65"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6"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7"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7" name="组合 46"/>
            <p:cNvGrpSpPr/>
            <p:nvPr userDrawn="1"/>
          </p:nvGrpSpPr>
          <p:grpSpPr>
            <a:xfrm>
              <a:off x="1752713" y="2031917"/>
              <a:ext cx="568652" cy="3124006"/>
              <a:chOff x="1752713" y="2031917"/>
              <a:chExt cx="568652" cy="3124006"/>
            </a:xfrm>
          </p:grpSpPr>
          <p:grpSp>
            <p:nvGrpSpPr>
              <p:cNvPr id="48" name="组合 47"/>
              <p:cNvGrpSpPr/>
              <p:nvPr/>
            </p:nvGrpSpPr>
            <p:grpSpPr>
              <a:xfrm>
                <a:off x="1769224" y="3776575"/>
                <a:ext cx="501269" cy="527571"/>
                <a:chOff x="6113463" y="3541713"/>
                <a:chExt cx="484188" cy="509588"/>
              </a:xfrm>
              <a:solidFill>
                <a:schemeClr val="bg1">
                  <a:alpha val="5000"/>
                </a:schemeClr>
              </a:solidFill>
            </p:grpSpPr>
            <p:sp>
              <p:nvSpPr>
                <p:cNvPr id="59"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0"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9" name="组合 48"/>
              <p:cNvGrpSpPr/>
              <p:nvPr/>
            </p:nvGrpSpPr>
            <p:grpSpPr>
              <a:xfrm>
                <a:off x="1752713" y="2031917"/>
                <a:ext cx="568652" cy="718219"/>
                <a:chOff x="6108700" y="2066926"/>
                <a:chExt cx="549275" cy="693738"/>
              </a:xfrm>
              <a:solidFill>
                <a:schemeClr val="bg1">
                  <a:alpha val="5000"/>
                </a:schemeClr>
              </a:solidFill>
            </p:grpSpPr>
            <p:sp>
              <p:nvSpPr>
                <p:cNvPr id="57"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0" name="组合 49"/>
              <p:cNvGrpSpPr/>
              <p:nvPr/>
            </p:nvGrpSpPr>
            <p:grpSpPr>
              <a:xfrm>
                <a:off x="1855431" y="3075552"/>
                <a:ext cx="381292" cy="328704"/>
                <a:chOff x="6186488" y="2930526"/>
                <a:chExt cx="368300" cy="317500"/>
              </a:xfrm>
              <a:solidFill>
                <a:schemeClr val="bg1">
                  <a:alpha val="5000"/>
                </a:schemeClr>
              </a:solidFill>
            </p:grpSpPr>
            <p:sp>
              <p:nvSpPr>
                <p:cNvPr id="54"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5"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6"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1" name="组合 50"/>
              <p:cNvGrpSpPr/>
              <p:nvPr/>
            </p:nvGrpSpPr>
            <p:grpSpPr>
              <a:xfrm>
                <a:off x="1804145" y="4681015"/>
                <a:ext cx="466327" cy="474908"/>
                <a:chOff x="11893475" y="1994536"/>
                <a:chExt cx="293191" cy="298584"/>
              </a:xfrm>
              <a:solidFill>
                <a:schemeClr val="bg1">
                  <a:alpha val="5000"/>
                </a:schemeClr>
              </a:solidFill>
            </p:grpSpPr>
            <p:sp>
              <p:nvSpPr>
                <p:cNvPr id="52" name="Freeform 11"/>
                <p:cNvSpPr>
                  <a:spLocks noEditPoints="1"/>
                </p:cNvSpPr>
                <p:nvPr/>
              </p:nvSpPr>
              <p:spPr bwMode="auto">
                <a:xfrm>
                  <a:off x="11976100" y="1994536"/>
                  <a:ext cx="210566" cy="294792"/>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3" name="Freeform 12"/>
                <p:cNvSpPr/>
                <p:nvPr/>
              </p:nvSpPr>
              <p:spPr bwMode="auto">
                <a:xfrm>
                  <a:off x="11893475" y="2009126"/>
                  <a:ext cx="113382" cy="283994"/>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
        <p:nvSpPr>
          <p:cNvPr id="70" name="文本占位符 12"/>
          <p:cNvSpPr>
            <a:spLocks noGrp="1"/>
          </p:cNvSpPr>
          <p:nvPr>
            <p:ph type="body" sz="quarter" idx="12" hasCustomPrompt="1"/>
          </p:nvPr>
        </p:nvSpPr>
        <p:spPr>
          <a:xfrm>
            <a:off x="1287429" y="4461296"/>
            <a:ext cx="7373913" cy="1199830"/>
          </a:xfrm>
        </p:spPr>
        <p:txBody>
          <a:bodyPr>
            <a:normAutofit/>
          </a:bodyPr>
          <a:lstStyle>
            <a:lvl1pPr marL="0" indent="0">
              <a:buNone/>
              <a:defRPr sz="2000">
                <a:solidFill>
                  <a:schemeClr val="tx1"/>
                </a:solidFill>
              </a:defRPr>
            </a:lvl1pPr>
          </a:lstStyle>
          <a:p>
            <a:pPr lvl="0"/>
            <a:r>
              <a:rPr lang="zh-CN" altLang="en-US" dirty="0"/>
              <a:t>答辩人：北小理</a:t>
            </a:r>
            <a:endParaRPr lang="en-US" altLang="zh-CN" dirty="0"/>
          </a:p>
          <a:p>
            <a:pPr lvl="0"/>
            <a:r>
              <a:rPr lang="zh-CN" altLang="en-US" dirty="0"/>
              <a:t>导　师：京小工</a:t>
            </a:r>
            <a:endParaRPr lang="en-US" altLang="zh-CN" dirty="0"/>
          </a:p>
          <a:p>
            <a:pPr lvl="0"/>
            <a:r>
              <a:rPr lang="zh-CN" altLang="en-US" dirty="0"/>
              <a:t>时　间：</a:t>
            </a:r>
            <a:fld id="{F6F1CC6F-731D-497C-9A0B-70CB610DC019}" type="datetime1">
              <a:rPr lang="zh-CN" altLang="en-US" smtClean="0"/>
            </a:fld>
            <a:endParaRPr lang="zh-CN" altLang="en-US" dirty="0"/>
          </a:p>
        </p:txBody>
      </p:sp>
    </p:spTree>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7" name="组合 56"/>
              <p:cNvGrpSpPr/>
              <p:nvPr/>
            </p:nvGrpSpPr>
            <p:grpSpPr>
              <a:xfrm>
                <a:off x="2373567" y="1096524"/>
                <a:ext cx="589817" cy="731714"/>
                <a:chOff x="5548313" y="2084388"/>
                <a:chExt cx="547688" cy="679451"/>
              </a:xfrm>
              <a:grpFill/>
            </p:grpSpPr>
            <p:sp>
              <p:nvSpPr>
                <p:cNvPr id="6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3194779" y="1296598"/>
                <a:ext cx="356817" cy="382445"/>
                <a:chOff x="3792874" y="3156423"/>
                <a:chExt cx="331330" cy="355128"/>
              </a:xfrm>
              <a:grpFill/>
            </p:grpSpPr>
            <p:sp>
              <p:nvSpPr>
                <p:cNvPr id="5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p:cNvGrpSpPr/>
              <p:nvPr/>
            </p:nvGrpSpPr>
            <p:grpSpPr>
              <a:xfrm>
                <a:off x="3804781" y="283376"/>
                <a:ext cx="521428" cy="548788"/>
                <a:chOff x="6113463" y="3541713"/>
                <a:chExt cx="484188" cy="509588"/>
              </a:xfrm>
              <a:grpFill/>
            </p:grpSpPr>
            <p:sp>
              <p:nvSpPr>
                <p:cNvPr id="5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2372715" y="161759"/>
                <a:ext cx="591521" cy="747103"/>
                <a:chOff x="6108700" y="2066926"/>
                <a:chExt cx="549275" cy="693738"/>
              </a:xfrm>
              <a:grpFill/>
            </p:grpSpPr>
            <p:sp>
              <p:nvSpPr>
                <p:cNvPr id="5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3173775" y="375308"/>
                <a:ext cx="396626" cy="341923"/>
                <a:chOff x="6186488" y="2930526"/>
                <a:chExt cx="368300" cy="317500"/>
              </a:xfrm>
              <a:grpFill/>
            </p:grpSpPr>
            <p:sp>
              <p:nvSpPr>
                <p:cNvPr id="4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7-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38" name="直接连接符 37"/>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6"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7" name="组合 56"/>
              <p:cNvGrpSpPr/>
              <p:nvPr/>
            </p:nvGrpSpPr>
            <p:grpSpPr>
              <a:xfrm>
                <a:off x="2373567" y="1096524"/>
                <a:ext cx="589817" cy="731714"/>
                <a:chOff x="5548313" y="2084388"/>
                <a:chExt cx="547688" cy="679451"/>
              </a:xfrm>
              <a:grpFill/>
            </p:grpSpPr>
            <p:sp>
              <p:nvSpPr>
                <p:cNvPr id="62"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8" name="组合 57"/>
              <p:cNvGrpSpPr/>
              <p:nvPr/>
            </p:nvGrpSpPr>
            <p:grpSpPr>
              <a:xfrm>
                <a:off x="3194779" y="1296598"/>
                <a:ext cx="356817" cy="382445"/>
                <a:chOff x="3792874" y="3156423"/>
                <a:chExt cx="331330" cy="355128"/>
              </a:xfrm>
              <a:grpFill/>
            </p:grpSpPr>
            <p:sp>
              <p:nvSpPr>
                <p:cNvPr id="59"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p:cNvGrpSpPr/>
              <p:nvPr/>
            </p:nvGrpSpPr>
            <p:grpSpPr>
              <a:xfrm>
                <a:off x="3804781" y="283376"/>
                <a:ext cx="521428" cy="548788"/>
                <a:chOff x="6113463" y="3541713"/>
                <a:chExt cx="484188" cy="509588"/>
              </a:xfrm>
              <a:grpFill/>
            </p:grpSpPr>
            <p:sp>
              <p:nvSpPr>
                <p:cNvPr id="53"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2372715" y="161759"/>
                <a:ext cx="591521" cy="747103"/>
                <a:chOff x="6108700" y="2066926"/>
                <a:chExt cx="549275" cy="693738"/>
              </a:xfrm>
              <a:grpFill/>
            </p:grpSpPr>
            <p:sp>
              <p:nvSpPr>
                <p:cNvPr id="51"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0" name="组合 39"/>
              <p:cNvGrpSpPr/>
              <p:nvPr/>
            </p:nvGrpSpPr>
            <p:grpSpPr>
              <a:xfrm>
                <a:off x="3173775" y="375308"/>
                <a:ext cx="396626" cy="341923"/>
                <a:chOff x="6186488" y="2930526"/>
                <a:chExt cx="368300" cy="317500"/>
              </a:xfrm>
              <a:grpFill/>
            </p:grpSpPr>
            <p:sp>
              <p:nvSpPr>
                <p:cNvPr id="48"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64"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7-一段一图-2">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stretch>
            <a:fillRect/>
          </a:stretch>
        </p:blipFill>
        <p:spPr>
          <a:xfrm>
            <a:off x="9590168" y="188589"/>
            <a:ext cx="1969223" cy="432990"/>
          </a:xfrm>
          <a:prstGeom prst="rect">
            <a:avLst/>
          </a:prstGeom>
        </p:spPr>
      </p:pic>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40" name="图片 39"/>
          <p:cNvPicPr>
            <a:picLocks noChangeAspect="1"/>
          </p:cNvPicPr>
          <p:nvPr userDrawn="1"/>
        </p:nvPicPr>
        <p:blipFill>
          <a:blip r:embed="rId2" cstate="print"/>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6" name="组合 55"/>
              <p:cNvGrpSpPr/>
              <p:nvPr/>
            </p:nvGrpSpPr>
            <p:grpSpPr>
              <a:xfrm>
                <a:off x="2373567" y="1096524"/>
                <a:ext cx="589817" cy="731714"/>
                <a:chOff x="5548313" y="2084388"/>
                <a:chExt cx="547688" cy="679451"/>
              </a:xfrm>
              <a:grpFill/>
            </p:grpSpPr>
            <p:sp>
              <p:nvSpPr>
                <p:cNvPr id="6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3194779" y="1296598"/>
                <a:ext cx="356817" cy="382445"/>
                <a:chOff x="3792874" y="3156423"/>
                <a:chExt cx="331330" cy="355128"/>
              </a:xfrm>
              <a:grpFill/>
            </p:grpSpPr>
            <p:sp>
              <p:nvSpPr>
                <p:cNvPr id="5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p:cNvGrpSpPr/>
              <p:nvPr/>
            </p:nvGrpSpPr>
            <p:grpSpPr>
              <a:xfrm>
                <a:off x="3804781" y="283376"/>
                <a:ext cx="521428" cy="548788"/>
                <a:chOff x="6113463" y="3541713"/>
                <a:chExt cx="484188" cy="509588"/>
              </a:xfrm>
              <a:grpFill/>
            </p:grpSpPr>
            <p:sp>
              <p:nvSpPr>
                <p:cNvPr id="5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2372715" y="161759"/>
                <a:ext cx="591521" cy="747103"/>
                <a:chOff x="6108700" y="2066926"/>
                <a:chExt cx="549275" cy="693738"/>
              </a:xfrm>
              <a:grpFill/>
            </p:grpSpPr>
            <p:sp>
              <p:nvSpPr>
                <p:cNvPr id="5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3173775" y="375308"/>
                <a:ext cx="396626" cy="341923"/>
                <a:chOff x="6186488" y="2930526"/>
                <a:chExt cx="368300" cy="317500"/>
              </a:xfrm>
              <a:grpFill/>
            </p:grpSpPr>
            <p:sp>
              <p:nvSpPr>
                <p:cNvPr id="4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页样式8-一段一图-1">
    <p:spTree>
      <p:nvGrpSpPr>
        <p:cNvPr id="1" name=""/>
        <p:cNvGrpSpPr/>
        <p:nvPr/>
      </p:nvGrpSpPr>
      <p:grpSpPr>
        <a:xfrm>
          <a:off x="0" y="0"/>
          <a:ext cx="0" cy="0"/>
          <a:chOff x="0" y="0"/>
          <a:chExt cx="0" cy="0"/>
        </a:xfrm>
      </p:grpSpPr>
      <p:sp>
        <p:nvSpPr>
          <p:cNvPr id="7" name="矩形 6"/>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6" name="组合 55"/>
              <p:cNvGrpSpPr/>
              <p:nvPr/>
            </p:nvGrpSpPr>
            <p:grpSpPr>
              <a:xfrm>
                <a:off x="2373567" y="1096524"/>
                <a:ext cx="589817" cy="731714"/>
                <a:chOff x="5548313" y="2084388"/>
                <a:chExt cx="547688" cy="679451"/>
              </a:xfrm>
              <a:grpFill/>
            </p:grpSpPr>
            <p:sp>
              <p:nvSpPr>
                <p:cNvPr id="6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7" name="组合 56"/>
              <p:cNvGrpSpPr/>
              <p:nvPr/>
            </p:nvGrpSpPr>
            <p:grpSpPr>
              <a:xfrm>
                <a:off x="3194779" y="1296598"/>
                <a:ext cx="356817" cy="382445"/>
                <a:chOff x="3792874" y="3156423"/>
                <a:chExt cx="331330" cy="355128"/>
              </a:xfrm>
              <a:grpFill/>
            </p:grpSpPr>
            <p:sp>
              <p:nvSpPr>
                <p:cNvPr id="5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p:cNvGrpSpPr/>
              <p:nvPr/>
            </p:nvGrpSpPr>
            <p:grpSpPr>
              <a:xfrm>
                <a:off x="3804781" y="283376"/>
                <a:ext cx="521428" cy="548788"/>
                <a:chOff x="6113463" y="3541713"/>
                <a:chExt cx="484188" cy="509588"/>
              </a:xfrm>
              <a:grpFill/>
            </p:grpSpPr>
            <p:sp>
              <p:nvSpPr>
                <p:cNvPr id="5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2" name="组合 41"/>
              <p:cNvGrpSpPr/>
              <p:nvPr/>
            </p:nvGrpSpPr>
            <p:grpSpPr>
              <a:xfrm>
                <a:off x="2372715" y="161759"/>
                <a:ext cx="591521" cy="747103"/>
                <a:chOff x="6108700" y="2066926"/>
                <a:chExt cx="549275" cy="693738"/>
              </a:xfrm>
              <a:grpFill/>
            </p:grpSpPr>
            <p:sp>
              <p:nvSpPr>
                <p:cNvPr id="5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3" name="组合 42"/>
              <p:cNvGrpSpPr/>
              <p:nvPr/>
            </p:nvGrpSpPr>
            <p:grpSpPr>
              <a:xfrm>
                <a:off x="3173775" y="375308"/>
                <a:ext cx="396626" cy="341923"/>
                <a:chOff x="6186488" y="2930526"/>
                <a:chExt cx="368300" cy="317500"/>
              </a:xfrm>
              <a:grpFill/>
            </p:grpSpPr>
            <p:sp>
              <p:nvSpPr>
                <p:cNvPr id="4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2"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页样式8-一段一图-2">
    <p:spTree>
      <p:nvGrpSpPr>
        <p:cNvPr id="1" name=""/>
        <p:cNvGrpSpPr/>
        <p:nvPr/>
      </p:nvGrpSpPr>
      <p:grpSpPr>
        <a:xfrm>
          <a:off x="0" y="0"/>
          <a:ext cx="0" cy="0"/>
          <a:chOff x="0" y="0"/>
          <a:chExt cx="0" cy="0"/>
        </a:xfrm>
      </p:grpSpPr>
      <p:sp>
        <p:nvSpPr>
          <p:cNvPr id="7" name="矩形 6"/>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40" name="图片 39"/>
          <p:cNvPicPr>
            <a:picLocks noChangeAspect="1"/>
          </p:cNvPicPr>
          <p:nvPr userDrawn="1"/>
        </p:nvPicPr>
        <p:blipFill>
          <a:blip r:embed="rId2" cstate="print"/>
          <a:stretch>
            <a:fillRect/>
          </a:stretch>
        </p:blipFill>
        <p:spPr>
          <a:xfrm>
            <a:off x="9564050" y="131404"/>
            <a:ext cx="2243119" cy="627854"/>
          </a:xfrm>
          <a:prstGeom prst="rect">
            <a:avLst/>
          </a:prstGeom>
        </p:spPr>
      </p:pic>
    </p:spTree>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封面样式1-尾页">
    <p:spTree>
      <p:nvGrpSpPr>
        <p:cNvPr id="1" name=""/>
        <p:cNvGrpSpPr/>
        <p:nvPr/>
      </p:nvGrpSpPr>
      <p:grpSpPr>
        <a:xfrm>
          <a:off x="0" y="0"/>
          <a:ext cx="0" cy="0"/>
          <a:chOff x="0" y="0"/>
          <a:chExt cx="0" cy="0"/>
        </a:xfrm>
      </p:grpSpPr>
      <p:pic>
        <p:nvPicPr>
          <p:cNvPr id="43" name="图片 42"/>
          <p:cNvPicPr>
            <a:picLocks noChangeAspect="1"/>
          </p:cNvPicPr>
          <p:nvPr userDrawn="1"/>
        </p:nvPicPr>
        <p:blipFill>
          <a:blip r:embed="rId2" cstate="print"/>
          <a:stretch>
            <a:fillRect/>
          </a:stretch>
        </p:blipFill>
        <p:spPr>
          <a:xfrm>
            <a:off x="4600575" y="133072"/>
            <a:ext cx="6791691" cy="6535793"/>
          </a:xfrm>
          <a:prstGeom prst="rect">
            <a:avLst/>
          </a:prstGeom>
        </p:spPr>
      </p:pic>
      <p:sp>
        <p:nvSpPr>
          <p:cNvPr id="13" name="文本占位符 12"/>
          <p:cNvSpPr>
            <a:spLocks noGrp="1"/>
          </p:cNvSpPr>
          <p:nvPr>
            <p:ph type="body" sz="quarter" idx="13" hasCustomPrompt="1"/>
          </p:nvPr>
        </p:nvSpPr>
        <p:spPr>
          <a:xfrm>
            <a:off x="1287430" y="1483539"/>
            <a:ext cx="7373912" cy="2267551"/>
          </a:xfrm>
        </p:spPr>
        <p:txBody>
          <a:bodyPr>
            <a:normAutofit/>
          </a:bodyPr>
          <a:lstStyle>
            <a:lvl1pPr marL="0" indent="0">
              <a:spcBef>
                <a:spcPts val="0"/>
              </a:spcBef>
              <a:buNone/>
              <a:defRPr sz="5600" b="1">
                <a:solidFill>
                  <a:schemeClr val="tx1"/>
                </a:solidFill>
                <a:latin typeface="+mn-ea"/>
                <a:ea typeface="+mn-ea"/>
              </a:defRPr>
            </a:lvl1pPr>
          </a:lstStyle>
          <a:p>
            <a:pPr lvl="0"/>
            <a:r>
              <a:rPr lang="zh-CN" altLang="en-US" dirty="0"/>
              <a:t>编辑母版文本样式</a:t>
            </a:r>
            <a:endParaRPr lang="en-US" altLang="zh-CN" dirty="0"/>
          </a:p>
          <a:p>
            <a:pPr lvl="0"/>
            <a:r>
              <a:rPr lang="zh-CN" altLang="en-US" dirty="0"/>
              <a:t>输入标题</a:t>
            </a:r>
            <a:endParaRPr lang="zh-CN" altLang="en-US" dirty="0"/>
          </a:p>
        </p:txBody>
      </p:sp>
      <p:sp>
        <p:nvSpPr>
          <p:cNvPr id="9" name="矩形 8"/>
          <p:cNvSpPr/>
          <p:nvPr userDrawn="1"/>
        </p:nvSpPr>
        <p:spPr>
          <a:xfrm>
            <a:off x="0" y="1484311"/>
            <a:ext cx="666749"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0" name="矩形 9"/>
          <p:cNvSpPr/>
          <p:nvPr userDrawn="1"/>
        </p:nvSpPr>
        <p:spPr>
          <a:xfrm>
            <a:off x="667561" y="1484310"/>
            <a:ext cx="403257"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1" name="矩形 10"/>
          <p:cNvSpPr/>
          <p:nvPr userDrawn="1"/>
        </p:nvSpPr>
        <p:spPr>
          <a:xfrm>
            <a:off x="9258300" y="1484313"/>
            <a:ext cx="2930035" cy="43644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12" name="矩形 11"/>
          <p:cNvSpPr/>
          <p:nvPr userDrawn="1"/>
        </p:nvSpPr>
        <p:spPr>
          <a:xfrm>
            <a:off x="8882428" y="1484310"/>
            <a:ext cx="377842" cy="4364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41" name="文本框 40"/>
          <p:cNvSpPr txBox="1"/>
          <p:nvPr userDrawn="1"/>
        </p:nvSpPr>
        <p:spPr>
          <a:xfrm rot="16200000">
            <a:off x="-1443469" y="3524086"/>
            <a:ext cx="3170099" cy="261610"/>
          </a:xfrm>
          <a:prstGeom prst="rect">
            <a:avLst/>
          </a:prstGeom>
          <a:noFill/>
        </p:spPr>
        <p:txBody>
          <a:bodyPr wrap="square" rtlCol="0">
            <a:noAutofit/>
          </a:bodyPr>
          <a:lstStyle>
            <a:defPPr>
              <a:defRPr lang="zh-CN"/>
            </a:defPPr>
            <a:lvl1pPr algn="dist">
              <a:defRPr sz="1100" b="1">
                <a:solidFill>
                  <a:schemeClr val="bg1">
                    <a:alpha val="22000"/>
                  </a:schemeClr>
                </a:solidFill>
                <a:latin typeface="Arial" panose="020B0604020202020204" pitchFamily="34" charset="0"/>
                <a:cs typeface="Arial" panose="020B0604020202020204" pitchFamily="34" charset="0"/>
              </a:defRPr>
            </a:lvl1pPr>
          </a:lstStyle>
          <a:p>
            <a:pPr marL="0" marR="0" lvl="0" indent="0" algn="dist" defTabSz="914400" rtl="0" eaLnBrk="0" fontAlgn="base" latinLnBrk="0" hangingPunct="0">
              <a:lnSpc>
                <a:spcPct val="100000"/>
              </a:lnSpc>
              <a:spcBef>
                <a:spcPct val="0"/>
              </a:spcBef>
              <a:spcAft>
                <a:spcPct val="0"/>
              </a:spcAft>
              <a:buClrTx/>
              <a:buSzTx/>
              <a:buFontTx/>
              <a:buNone/>
              <a:defRPr/>
            </a:pPr>
            <a:r>
              <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charset="-122"/>
                <a:cs typeface="Arial" panose="020B0604020202020204" pitchFamily="34" charset="0"/>
              </a:rPr>
              <a:t>BEIJING INSTITUTE OF TECHNOLOGY</a:t>
            </a:r>
            <a:endParaRPr kumimoji="0" lang="en-US" altLang="zh-CN" sz="1100" b="1" i="0" u="none" strike="noStrike" kern="1200" cap="none" spc="0" normalizeH="0" baseline="0" noProof="0" dirty="0">
              <a:ln>
                <a:noFill/>
              </a:ln>
              <a:solidFill>
                <a:prstClr val="white">
                  <a:alpha val="5000"/>
                </a:prstClr>
              </a:solidFill>
              <a:effectLst/>
              <a:uLnTx/>
              <a:uFillTx/>
              <a:latin typeface="Arial" panose="020B0604020202020204" pitchFamily="34" charset="0"/>
              <a:ea typeface="微软雅黑" panose="020B0503020204020204" charset="-122"/>
              <a:cs typeface="Arial" panose="020B0604020202020204" pitchFamily="34" charset="0"/>
            </a:endParaRPr>
          </a:p>
        </p:txBody>
      </p:sp>
      <p:pic>
        <p:nvPicPr>
          <p:cNvPr id="42" name="图片 41"/>
          <p:cNvPicPr>
            <a:picLocks noChangeAspect="1"/>
          </p:cNvPicPr>
          <p:nvPr userDrawn="1"/>
        </p:nvPicPr>
        <p:blipFill>
          <a:blip r:embed="rId3" cstate="print"/>
          <a:stretch>
            <a:fillRect/>
          </a:stretch>
        </p:blipFill>
        <p:spPr>
          <a:xfrm>
            <a:off x="9452633" y="548450"/>
            <a:ext cx="2295327" cy="504694"/>
          </a:xfrm>
          <a:prstGeom prst="rect">
            <a:avLst/>
          </a:prstGeom>
        </p:spPr>
      </p:pic>
      <p:cxnSp>
        <p:nvCxnSpPr>
          <p:cNvPr id="4" name="直接连接符 3"/>
          <p:cNvCxnSpPr/>
          <p:nvPr userDrawn="1"/>
        </p:nvCxnSpPr>
        <p:spPr>
          <a:xfrm>
            <a:off x="666749" y="1329225"/>
            <a:ext cx="0" cy="471473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9258300" y="1280160"/>
            <a:ext cx="0" cy="483516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userDrawn="1"/>
        </p:nvGrpSpPr>
        <p:grpSpPr>
          <a:xfrm>
            <a:off x="9834169" y="2044937"/>
            <a:ext cx="1778296" cy="3249639"/>
            <a:chOff x="611819" y="2031917"/>
            <a:chExt cx="1709546" cy="3124006"/>
          </a:xfrm>
        </p:grpSpPr>
        <p:grpSp>
          <p:nvGrpSpPr>
            <p:cNvPr id="46" name="组合 45"/>
            <p:cNvGrpSpPr/>
            <p:nvPr/>
          </p:nvGrpSpPr>
          <p:grpSpPr>
            <a:xfrm>
              <a:off x="611819" y="2051403"/>
              <a:ext cx="567014" cy="3098349"/>
              <a:chOff x="11305242" y="2003776"/>
              <a:chExt cx="354194" cy="1935432"/>
            </a:xfrm>
            <a:solidFill>
              <a:schemeClr val="bg1">
                <a:alpha val="5000"/>
              </a:schemeClr>
            </a:solidFill>
          </p:grpSpPr>
          <p:sp>
            <p:nvSpPr>
              <p:cNvPr id="61" name="Freeform 5"/>
              <p:cNvSpPr/>
              <p:nvPr/>
            </p:nvSpPr>
            <p:spPr bwMode="auto">
              <a:xfrm>
                <a:off x="11307751" y="3052538"/>
                <a:ext cx="345981" cy="390126"/>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2" name="Freeform 6"/>
              <p:cNvSpPr/>
              <p:nvPr/>
            </p:nvSpPr>
            <p:spPr bwMode="auto">
              <a:xfrm>
                <a:off x="11382341" y="3639427"/>
                <a:ext cx="199170" cy="299781"/>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nvGrpSpPr>
              <p:cNvPr id="63" name="组合 62"/>
              <p:cNvGrpSpPr/>
              <p:nvPr/>
            </p:nvGrpSpPr>
            <p:grpSpPr>
              <a:xfrm>
                <a:off x="11305242" y="2003776"/>
                <a:ext cx="354194" cy="439406"/>
                <a:chOff x="5548313" y="2084388"/>
                <a:chExt cx="547688" cy="679451"/>
              </a:xfrm>
              <a:grpFill/>
            </p:grpSpPr>
            <p:sp>
              <p:nvSpPr>
                <p:cNvPr id="68"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9"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64" name="组合 63"/>
              <p:cNvGrpSpPr/>
              <p:nvPr/>
            </p:nvGrpSpPr>
            <p:grpSpPr>
              <a:xfrm>
                <a:off x="11380191" y="2640087"/>
                <a:ext cx="214274" cy="229664"/>
                <a:chOff x="3792874" y="3156423"/>
                <a:chExt cx="331330" cy="355128"/>
              </a:xfrm>
              <a:grpFill/>
            </p:grpSpPr>
            <p:sp>
              <p:nvSpPr>
                <p:cNvPr id="65"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6"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7"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nvGrpSpPr>
            <p:cNvPr id="47" name="组合 46"/>
            <p:cNvGrpSpPr/>
            <p:nvPr userDrawn="1"/>
          </p:nvGrpSpPr>
          <p:grpSpPr>
            <a:xfrm>
              <a:off x="1752713" y="2031917"/>
              <a:ext cx="568652" cy="3124006"/>
              <a:chOff x="1752713" y="2031917"/>
              <a:chExt cx="568652" cy="3124006"/>
            </a:xfrm>
          </p:grpSpPr>
          <p:grpSp>
            <p:nvGrpSpPr>
              <p:cNvPr id="48" name="组合 47"/>
              <p:cNvGrpSpPr/>
              <p:nvPr/>
            </p:nvGrpSpPr>
            <p:grpSpPr>
              <a:xfrm>
                <a:off x="1769224" y="3776575"/>
                <a:ext cx="501269" cy="527571"/>
                <a:chOff x="6113463" y="3541713"/>
                <a:chExt cx="484188" cy="509588"/>
              </a:xfrm>
              <a:solidFill>
                <a:schemeClr val="bg1">
                  <a:alpha val="5000"/>
                </a:schemeClr>
              </a:solidFill>
            </p:grpSpPr>
            <p:sp>
              <p:nvSpPr>
                <p:cNvPr id="59"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60"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49" name="组合 48"/>
              <p:cNvGrpSpPr/>
              <p:nvPr/>
            </p:nvGrpSpPr>
            <p:grpSpPr>
              <a:xfrm>
                <a:off x="1752713" y="2031917"/>
                <a:ext cx="568652" cy="718219"/>
                <a:chOff x="6108700" y="2066926"/>
                <a:chExt cx="549275" cy="693738"/>
              </a:xfrm>
              <a:solidFill>
                <a:schemeClr val="bg1">
                  <a:alpha val="5000"/>
                </a:schemeClr>
              </a:solidFill>
            </p:grpSpPr>
            <p:sp>
              <p:nvSpPr>
                <p:cNvPr id="57"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8"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0" name="组合 49"/>
              <p:cNvGrpSpPr/>
              <p:nvPr/>
            </p:nvGrpSpPr>
            <p:grpSpPr>
              <a:xfrm>
                <a:off x="1855431" y="3075552"/>
                <a:ext cx="381292" cy="328704"/>
                <a:chOff x="6186488" y="2930526"/>
                <a:chExt cx="368300" cy="317500"/>
              </a:xfrm>
              <a:solidFill>
                <a:schemeClr val="bg1">
                  <a:alpha val="5000"/>
                </a:schemeClr>
              </a:solidFill>
            </p:grpSpPr>
            <p:sp>
              <p:nvSpPr>
                <p:cNvPr id="54"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5"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6"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nvGrpSpPr>
              <p:cNvPr id="51" name="组合 50"/>
              <p:cNvGrpSpPr/>
              <p:nvPr/>
            </p:nvGrpSpPr>
            <p:grpSpPr>
              <a:xfrm>
                <a:off x="1804145" y="4681015"/>
                <a:ext cx="466327" cy="474908"/>
                <a:chOff x="11893475" y="1994536"/>
                <a:chExt cx="293191" cy="298584"/>
              </a:xfrm>
              <a:solidFill>
                <a:schemeClr val="bg1">
                  <a:alpha val="5000"/>
                </a:schemeClr>
              </a:solidFill>
            </p:grpSpPr>
            <p:sp>
              <p:nvSpPr>
                <p:cNvPr id="52" name="Freeform 11"/>
                <p:cNvSpPr>
                  <a:spLocks noEditPoints="1"/>
                </p:cNvSpPr>
                <p:nvPr/>
              </p:nvSpPr>
              <p:spPr bwMode="auto">
                <a:xfrm>
                  <a:off x="11976100" y="1994536"/>
                  <a:ext cx="210566" cy="294792"/>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sp>
              <p:nvSpPr>
                <p:cNvPr id="53" name="Freeform 12"/>
                <p:cNvSpPr/>
                <p:nvPr/>
              </p:nvSpPr>
              <p:spPr bwMode="auto">
                <a:xfrm>
                  <a:off x="11893475" y="2009126"/>
                  <a:ext cx="113382" cy="283994"/>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charset="-122"/>
                    <a:cs typeface="+mn-cs"/>
                  </a:endParaRPr>
                </a:p>
              </p:txBody>
            </p:sp>
          </p:grpSp>
        </p:grpSp>
      </p:grpSp>
      <p:sp>
        <p:nvSpPr>
          <p:cNvPr id="70" name="文本占位符 12"/>
          <p:cNvSpPr>
            <a:spLocks noGrp="1"/>
          </p:cNvSpPr>
          <p:nvPr>
            <p:ph type="body" sz="quarter" idx="12" hasCustomPrompt="1"/>
          </p:nvPr>
        </p:nvSpPr>
        <p:spPr>
          <a:xfrm>
            <a:off x="1287429" y="4461296"/>
            <a:ext cx="7373913" cy="1199830"/>
          </a:xfrm>
        </p:spPr>
        <p:txBody>
          <a:bodyPr>
            <a:normAutofit/>
          </a:bodyPr>
          <a:lstStyle>
            <a:lvl1pPr marL="0" indent="0">
              <a:buNone/>
              <a:defRPr sz="2000">
                <a:solidFill>
                  <a:schemeClr val="tx1"/>
                </a:solidFill>
              </a:defRPr>
            </a:lvl1pPr>
          </a:lstStyle>
          <a:p>
            <a:pPr lvl="0"/>
            <a:r>
              <a:rPr lang="zh-CN" altLang="en-US" dirty="0"/>
              <a:t>答辩人：北小理</a:t>
            </a:r>
            <a:endParaRPr lang="en-US" altLang="zh-CN" dirty="0"/>
          </a:p>
          <a:p>
            <a:pPr lvl="0"/>
            <a:r>
              <a:rPr lang="zh-CN" altLang="en-US" dirty="0"/>
              <a:t>导　师：京小工</a:t>
            </a:r>
            <a:endParaRPr lang="en-US" altLang="zh-CN" dirty="0"/>
          </a:p>
          <a:p>
            <a:pPr lvl="0"/>
            <a:r>
              <a:rPr lang="zh-CN" altLang="en-US" dirty="0"/>
              <a:t>时　间：</a:t>
            </a:r>
            <a:fld id="{F6F1CC6F-731D-497C-9A0B-70CB610DC019}" type="datetime1">
              <a:rPr lang="zh-CN" altLang="en-US" smtClean="0"/>
            </a:fld>
            <a:endParaRPr lang="zh-CN" alt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sp>
        <p:nvSpPr>
          <p:cNvPr id="25" name="矩形 24"/>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页样式1-一段一图-1">
    <p:spTree>
      <p:nvGrpSpPr>
        <p:cNvPr id="1" name=""/>
        <p:cNvGrpSpPr/>
        <p:nvPr/>
      </p:nvGrpSpPr>
      <p:grpSpPr>
        <a:xfrm>
          <a:off x="0" y="0"/>
          <a:ext cx="0" cy="0"/>
          <a:chOff x="0" y="0"/>
          <a:chExt cx="0" cy="0"/>
        </a:xfrm>
      </p:grpSpPr>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1"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2" name="组合 101"/>
              <p:cNvGrpSpPr/>
              <p:nvPr/>
            </p:nvGrpSpPr>
            <p:grpSpPr>
              <a:xfrm>
                <a:off x="2373567" y="1096524"/>
                <a:ext cx="589817" cy="731714"/>
                <a:chOff x="5548313" y="2084388"/>
                <a:chExt cx="547688" cy="679451"/>
              </a:xfrm>
              <a:grpFill/>
            </p:grpSpPr>
            <p:sp>
              <p:nvSpPr>
                <p:cNvPr id="107"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3" name="组合 102"/>
              <p:cNvGrpSpPr/>
              <p:nvPr/>
            </p:nvGrpSpPr>
            <p:grpSpPr>
              <a:xfrm>
                <a:off x="3194779" y="1296598"/>
                <a:ext cx="356817" cy="382445"/>
                <a:chOff x="3792874" y="3156423"/>
                <a:chExt cx="331330" cy="355128"/>
              </a:xfrm>
              <a:grpFill/>
            </p:grpSpPr>
            <p:sp>
              <p:nvSpPr>
                <p:cNvPr id="104"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p:cNvGrpSpPr/>
              <p:nvPr/>
            </p:nvGrpSpPr>
            <p:grpSpPr>
              <a:xfrm>
                <a:off x="3804781" y="283376"/>
                <a:ext cx="521428" cy="548788"/>
                <a:chOff x="6113463" y="3541713"/>
                <a:chExt cx="484188" cy="509588"/>
              </a:xfrm>
              <a:grpFill/>
            </p:grpSpPr>
            <p:sp>
              <p:nvSpPr>
                <p:cNvPr id="98"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组合 87"/>
              <p:cNvGrpSpPr/>
              <p:nvPr/>
            </p:nvGrpSpPr>
            <p:grpSpPr>
              <a:xfrm>
                <a:off x="2372715" y="161759"/>
                <a:ext cx="591521" cy="747103"/>
                <a:chOff x="6108700" y="2066926"/>
                <a:chExt cx="549275" cy="693738"/>
              </a:xfrm>
              <a:grpFill/>
            </p:grpSpPr>
            <p:sp>
              <p:nvSpPr>
                <p:cNvPr id="96"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9" name="组合 88"/>
              <p:cNvGrpSpPr/>
              <p:nvPr/>
            </p:nvGrpSpPr>
            <p:grpSpPr>
              <a:xfrm>
                <a:off x="3173775" y="375308"/>
                <a:ext cx="396626" cy="341923"/>
                <a:chOff x="6186488" y="2930526"/>
                <a:chExt cx="368300" cy="317500"/>
              </a:xfrm>
              <a:grpFill/>
            </p:grpSpPr>
            <p:sp>
              <p:nvSpPr>
                <p:cNvPr id="93"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2"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页样式1-一段一图-2">
    <p:spTree>
      <p:nvGrpSpPr>
        <p:cNvPr id="1" name=""/>
        <p:cNvGrpSpPr/>
        <p:nvPr/>
      </p:nvGrpSpPr>
      <p:grpSpPr>
        <a:xfrm>
          <a:off x="0" y="0"/>
          <a:ext cx="0" cy="0"/>
          <a:chOff x="0" y="0"/>
          <a:chExt cx="0" cy="0"/>
        </a:xfrm>
      </p:grpSpPr>
      <p:sp>
        <p:nvSpPr>
          <p:cNvPr id="24" name="矩形 23"/>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charset="-122"/>
              </a:rPr>
            </a:fld>
            <a:endParaRPr lang="zh-CN" altLang="en-US" sz="1600" dirty="0">
              <a:solidFill>
                <a:srgbClr val="F2F2F2"/>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pic>
        <p:nvPicPr>
          <p:cNvPr id="57" name="图片 56"/>
          <p:cNvPicPr>
            <a:picLocks noChangeAspect="1"/>
          </p:cNvPicPr>
          <p:nvPr userDrawn="1"/>
        </p:nvPicPr>
        <p:blipFill>
          <a:blip r:embed="rId2" cstate="print"/>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2-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0" name="直接连接符 89"/>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105"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106" name="组合 105"/>
              <p:cNvGrpSpPr/>
              <p:nvPr/>
            </p:nvGrpSpPr>
            <p:grpSpPr>
              <a:xfrm>
                <a:off x="2373567" y="1096524"/>
                <a:ext cx="589817" cy="731714"/>
                <a:chOff x="5548313" y="2084388"/>
                <a:chExt cx="547688" cy="679451"/>
              </a:xfrm>
              <a:grpFill/>
            </p:grpSpPr>
            <p:sp>
              <p:nvSpPr>
                <p:cNvPr id="111"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7" name="组合 106"/>
              <p:cNvGrpSpPr/>
              <p:nvPr/>
            </p:nvGrpSpPr>
            <p:grpSpPr>
              <a:xfrm>
                <a:off x="3194779" y="1296598"/>
                <a:ext cx="356817" cy="382445"/>
                <a:chOff x="3792874" y="3156423"/>
                <a:chExt cx="331330" cy="355128"/>
              </a:xfrm>
              <a:grpFill/>
            </p:grpSpPr>
            <p:sp>
              <p:nvSpPr>
                <p:cNvPr id="108"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p:cNvGrpSpPr/>
              <p:nvPr/>
            </p:nvGrpSpPr>
            <p:grpSpPr>
              <a:xfrm>
                <a:off x="3804781" y="283376"/>
                <a:ext cx="521428" cy="548788"/>
                <a:chOff x="6113463" y="3541713"/>
                <a:chExt cx="484188" cy="509588"/>
              </a:xfrm>
              <a:grpFill/>
            </p:grpSpPr>
            <p:sp>
              <p:nvSpPr>
                <p:cNvPr id="102"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2" name="组合 91"/>
              <p:cNvGrpSpPr/>
              <p:nvPr/>
            </p:nvGrpSpPr>
            <p:grpSpPr>
              <a:xfrm>
                <a:off x="2372715" y="161759"/>
                <a:ext cx="591521" cy="747103"/>
                <a:chOff x="6108700" y="2066926"/>
                <a:chExt cx="549275" cy="693738"/>
              </a:xfrm>
              <a:grpFill/>
            </p:grpSpPr>
            <p:sp>
              <p:nvSpPr>
                <p:cNvPr id="100"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组合 92"/>
              <p:cNvGrpSpPr/>
              <p:nvPr/>
            </p:nvGrpSpPr>
            <p:grpSpPr>
              <a:xfrm>
                <a:off x="3173775" y="375308"/>
                <a:ext cx="396626" cy="341923"/>
                <a:chOff x="6186488" y="2930526"/>
                <a:chExt cx="368300" cy="317500"/>
              </a:xfrm>
              <a:grpFill/>
            </p:grpSpPr>
            <p:sp>
              <p:nvSpPr>
                <p:cNvPr id="97"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96"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
        <p:nvSpPr>
          <p:cNvPr id="36"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2-一段一图-2">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sp>
        <p:nvSpPr>
          <p:cNvPr id="88" name="矩形 87"/>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stretch>
            <a:fillRect/>
          </a:stretch>
        </p:blipFill>
        <p:spPr>
          <a:xfrm>
            <a:off x="9790193" y="252089"/>
            <a:ext cx="1969223" cy="432990"/>
          </a:xfrm>
          <a:prstGeom prst="rect">
            <a:avLst/>
          </a:prstGeom>
        </p:spPr>
      </p:pic>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charset="-122"/>
              </a:rPr>
            </a:fld>
            <a:endParaRPr lang="zh-CN" altLang="en-US" sz="1600" dirty="0">
              <a:solidFill>
                <a:schemeClr val="accent3"/>
              </a:solidFill>
              <a:latin typeface="微软雅黑" panose="020B0503020204020204" charset="-122"/>
            </a:endParaRPr>
          </a:p>
        </p:txBody>
      </p:sp>
      <p:cxnSp>
        <p:nvCxnSpPr>
          <p:cNvPr id="96" name="直接连接符 95"/>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charset="-122"/>
                <a:ea typeface="微软雅黑" panose="020B0503020204020204" charset="-122"/>
                <a:cs typeface="+mn-cs"/>
              </a:defRPr>
            </a:lvl1pPr>
          </a:lstStyle>
          <a:p>
            <a:pPr lvl="0" eaLnBrk="1" hangingPunct="1"/>
            <a:r>
              <a:rPr lang="zh-CN" altLang="en-US" dirty="0"/>
              <a:t>单击此处编辑母版标题样式</a:t>
            </a:r>
            <a:endParaRPr lang="zh-CN" altLang="en-US" dirty="0"/>
          </a:p>
        </p:txBody>
      </p:sp>
      <p:pic>
        <p:nvPicPr>
          <p:cNvPr id="98" name="图片 97"/>
          <p:cNvPicPr>
            <a:picLocks noChangeAspect="1"/>
          </p:cNvPicPr>
          <p:nvPr userDrawn="1"/>
        </p:nvPicPr>
        <p:blipFill>
          <a:blip r:embed="rId2" cstate="print"/>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lstStyle/>
              <a:p>
                <a:endParaRPr lang="zh-CN" altLang="en-US"/>
              </a:p>
            </p:txBody>
          </p:sp>
          <p:sp>
            <p:nvSpPr>
              <p:cNvPr id="50" name="Freeform 6"/>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lstStyle/>
              <a:p>
                <a:endParaRPr lang="zh-CN" altLang="en-US"/>
              </a:p>
            </p:txBody>
          </p:sp>
          <p:grpSp>
            <p:nvGrpSpPr>
              <p:cNvPr id="51" name="组合 50"/>
              <p:cNvGrpSpPr/>
              <p:nvPr/>
            </p:nvGrpSpPr>
            <p:grpSpPr>
              <a:xfrm>
                <a:off x="2373567" y="1096524"/>
                <a:ext cx="589817" cy="731714"/>
                <a:chOff x="5548313" y="2084388"/>
                <a:chExt cx="547688" cy="679451"/>
              </a:xfrm>
              <a:grpFill/>
            </p:grpSpPr>
            <p:sp>
              <p:nvSpPr>
                <p:cNvPr id="56" name="Freeform 7"/>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8"/>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2" name="组合 51"/>
              <p:cNvGrpSpPr/>
              <p:nvPr/>
            </p:nvGrpSpPr>
            <p:grpSpPr>
              <a:xfrm>
                <a:off x="3194779" y="1296598"/>
                <a:ext cx="356817" cy="382445"/>
                <a:chOff x="3792874" y="3156423"/>
                <a:chExt cx="331330" cy="355128"/>
              </a:xfrm>
              <a:grpFill/>
            </p:grpSpPr>
            <p:sp>
              <p:nvSpPr>
                <p:cNvPr id="53" name="Freeform 15"/>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6"/>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7"/>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p:cNvGrpSpPr/>
              <p:nvPr/>
            </p:nvGrpSpPr>
            <p:grpSpPr>
              <a:xfrm>
                <a:off x="3804781" y="283376"/>
                <a:ext cx="521428" cy="548788"/>
                <a:chOff x="6113463" y="3541713"/>
                <a:chExt cx="484188" cy="509588"/>
              </a:xfrm>
              <a:grpFill/>
            </p:grpSpPr>
            <p:sp>
              <p:nvSpPr>
                <p:cNvPr id="47" name="Freeform 9"/>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2372715" y="161759"/>
                <a:ext cx="591521" cy="747103"/>
                <a:chOff x="6108700" y="2066926"/>
                <a:chExt cx="549275" cy="693738"/>
              </a:xfrm>
              <a:grpFill/>
            </p:grpSpPr>
            <p:sp>
              <p:nvSpPr>
                <p:cNvPr id="45" name="Freeform 13"/>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4"/>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8" name="组合 37"/>
              <p:cNvGrpSpPr/>
              <p:nvPr/>
            </p:nvGrpSpPr>
            <p:grpSpPr>
              <a:xfrm>
                <a:off x="3173775" y="375308"/>
                <a:ext cx="396626" cy="341923"/>
                <a:chOff x="6186488" y="2930526"/>
                <a:chExt cx="368300" cy="317500"/>
              </a:xfrm>
              <a:grpFill/>
            </p:grpSpPr>
            <p:sp>
              <p:nvSpPr>
                <p:cNvPr id="42" name="Freeform 18"/>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9"/>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0"/>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lstStyle/>
                <a:p>
                  <a:endParaRPr lang="zh-CN" altLang="en-US"/>
                </a:p>
              </p:txBody>
            </p:sp>
            <p:sp>
              <p:nvSpPr>
                <p:cNvPr id="41" name="Freeform 12"/>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lstStyle/>
                <a:p>
                  <a:endParaRPr lang="zh-CN" altLang="en-US"/>
                </a:p>
              </p:txBody>
            </p:sp>
          </p:grpSp>
        </p:grpSp>
      </p:gr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1.xml"/><Relationship Id="rId8" Type="http://schemas.openxmlformats.org/officeDocument/2006/relationships/slideLayout" Target="../slideLayouts/slideLayout10.xml"/><Relationship Id="rId7" Type="http://schemas.openxmlformats.org/officeDocument/2006/relationships/slideLayout" Target="../slideLayouts/slideLayout9.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 Id="rId3" Type="http://schemas.openxmlformats.org/officeDocument/2006/relationships/slideLayout" Target="../slideLayouts/slideLayout5.xml"/><Relationship Id="rId26" Type="http://schemas.openxmlformats.org/officeDocument/2006/relationships/theme" Target="../theme/theme2.xml"/><Relationship Id="rId25" Type="http://schemas.openxmlformats.org/officeDocument/2006/relationships/slideLayout" Target="../slideLayouts/slideLayout27.xml"/><Relationship Id="rId24" Type="http://schemas.openxmlformats.org/officeDocument/2006/relationships/slideLayout" Target="../slideLayouts/slideLayout26.xml"/><Relationship Id="rId23" Type="http://schemas.openxmlformats.org/officeDocument/2006/relationships/slideLayout" Target="../slideLayouts/slideLayout25.xml"/><Relationship Id="rId22" Type="http://schemas.openxmlformats.org/officeDocument/2006/relationships/slideLayout" Target="../slideLayouts/slideLayout24.xml"/><Relationship Id="rId21" Type="http://schemas.openxmlformats.org/officeDocument/2006/relationships/slideLayout" Target="../slideLayouts/slideLayout23.xml"/><Relationship Id="rId20" Type="http://schemas.openxmlformats.org/officeDocument/2006/relationships/slideLayout" Target="../slideLayouts/slideLayout22.xml"/><Relationship Id="rId2" Type="http://schemas.openxmlformats.org/officeDocument/2006/relationships/slideLayout" Target="../slideLayouts/slideLayout4.xml"/><Relationship Id="rId19" Type="http://schemas.openxmlformats.org/officeDocument/2006/relationships/slideLayout" Target="../slideLayouts/slideLayout21.xml"/><Relationship Id="rId18" Type="http://schemas.openxmlformats.org/officeDocument/2006/relationships/slideLayout" Target="../slideLayouts/slideLayout20.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微软雅黑" panose="020B0503020204020204" charset="-122"/>
              <a:ea typeface="微软雅黑" panose="020B0503020204020204"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0" r:id="rId19"/>
    <p:sldLayoutId id="2147483671" r:id="rId20"/>
    <p:sldLayoutId id="2147483672" r:id="rId21"/>
    <p:sldLayoutId id="2147483673" r:id="rId22"/>
    <p:sldLayoutId id="2147483674" r:id="rId23"/>
    <p:sldLayoutId id="2147483675" r:id="rId24"/>
    <p:sldLayoutId id="2147483676" r:id="rId25"/>
  </p:sldLayoutIdLst>
  <p:transition spd="med">
    <p:fade/>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4"/>
          <p:cNvSpPr>
            <a:spLocks noGrp="1"/>
          </p:cNvSpPr>
          <p:nvPr>
            <p:ph type="body" sz="quarter" idx="12"/>
          </p:nvPr>
        </p:nvSpPr>
        <p:spPr>
          <a:xfrm>
            <a:off x="3549208" y="4270263"/>
            <a:ext cx="7287114" cy="1578523"/>
          </a:xfrm>
        </p:spPr>
        <p:txBody>
          <a:bodyPr>
            <a:normAutofit/>
          </a:bodyPr>
          <a:lstStyle/>
          <a:p>
            <a:pPr>
              <a:lnSpc>
                <a:spcPct val="150000"/>
              </a:lnSpc>
            </a:pPr>
            <a:r>
              <a:rPr lang="zh-CN" altLang="en-US" dirty="0"/>
              <a:t>汇报人：宋蝶晗</a:t>
            </a:r>
            <a:endParaRPr lang="en-US" altLang="zh-CN" dirty="0"/>
          </a:p>
          <a:p>
            <a:pPr>
              <a:lnSpc>
                <a:spcPct val="150000"/>
              </a:lnSpc>
            </a:pPr>
            <a:r>
              <a:rPr lang="zh-CN" altLang="en-US" dirty="0"/>
              <a:t>时　间：</a:t>
            </a:r>
            <a:r>
              <a:rPr lang="en-US" altLang="zh-CN" dirty="0"/>
              <a:t>2024-11-29</a:t>
            </a:r>
            <a:endParaRPr lang="en-US" altLang="zh-CN" dirty="0"/>
          </a:p>
        </p:txBody>
      </p:sp>
      <p:sp>
        <p:nvSpPr>
          <p:cNvPr id="20" name="文本占位符 27"/>
          <p:cNvSpPr>
            <a:spLocks noGrp="1"/>
          </p:cNvSpPr>
          <p:nvPr>
            <p:ph type="body" sz="quarter" idx="13"/>
          </p:nvPr>
        </p:nvSpPr>
        <p:spPr>
          <a:xfrm>
            <a:off x="3549208" y="1484311"/>
            <a:ext cx="7287114" cy="2386807"/>
          </a:xfrm>
        </p:spPr>
        <p:txBody>
          <a:bodyPr>
            <a:normAutofit fontScale="90000" lnSpcReduction="20000"/>
          </a:bodyPr>
          <a:lstStyle/>
          <a:p>
            <a:pPr>
              <a:lnSpc>
                <a:spcPct val="150000"/>
              </a:lnSpc>
            </a:pPr>
            <a:r>
              <a:rPr lang="zh-CN" altLang="en-US" sz="6000" b="1" dirty="0">
                <a:latin typeface="+mn-ea"/>
                <a:ea typeface="+mn-ea"/>
              </a:rPr>
              <a:t>多模态大语言模型的检索增强生成</a:t>
            </a:r>
            <a:r>
              <a:rPr lang="zh-CN" altLang="en-US" sz="6000" b="1" dirty="0">
                <a:latin typeface="+mn-ea"/>
                <a:ea typeface="+mn-ea"/>
              </a:rPr>
              <a:t>研究</a:t>
            </a:r>
            <a:endParaRPr lang="zh-CN" altLang="en-US" sz="6000" b="1" dirty="0">
              <a:latin typeface="+mn-ea"/>
              <a:ea typeface="+mn-ea"/>
            </a:endParaRPr>
          </a:p>
        </p:txBody>
      </p:sp>
      <p:cxnSp>
        <p:nvCxnSpPr>
          <p:cNvPr id="21" name="直接连接符 20"/>
          <p:cNvCxnSpPr/>
          <p:nvPr/>
        </p:nvCxnSpPr>
        <p:spPr>
          <a:xfrm>
            <a:off x="3549208" y="4010868"/>
            <a:ext cx="7287114"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a:t>
            </a:r>
            <a:r>
              <a:rPr dirty="0"/>
              <a:t>提升方法</a:t>
            </a:r>
            <a:endParaRPr dirty="0"/>
          </a:p>
        </p:txBody>
      </p:sp>
      <p:sp>
        <p:nvSpPr>
          <p:cNvPr id="11" name="内容占位符 1"/>
          <p:cNvSpPr txBox="1"/>
          <p:nvPr/>
        </p:nvSpPr>
        <p:spPr>
          <a:xfrm>
            <a:off x="1327150" y="1635760"/>
            <a:ext cx="9444355" cy="477456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RAG 流程提升</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：对整个 RAG 流程上的优化分为如下两大类：自适应检索和迭代 RAG。</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1</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自适应检索</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（Adaptive Retrieval）是基于一个观察：很多 RAG 的研究和实践表明，检索并不总是有利于最终生成的结果。当模型本身的参数化知识足以回答相关问题时，过度检索会造成资源浪费，并可能增加模型的混乱。因此，一些工作提出了基于规则和基于模型的自适应检索方法。</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基于规则等方法指的是通过判断某些与模型生成高度相关的指标来确定是否进行搜索，具体而言，</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这个变量可以是模型生成过程中当前 token 的生成概率，也可以是模型的困惑度（PPL）等等</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。基于模型的方法则指的是借助模型能力来判断是否进行搜索，这里的模型可以是生成模型本身也可以是借助外部模型。</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fontAlgn="auto">
              <a:lnSpc>
                <a:spcPct val="140000"/>
              </a:lnSpc>
              <a:spcBef>
                <a:spcPts val="1000"/>
              </a:spcBef>
              <a:spcAft>
                <a:spcPts val="0"/>
              </a:spcAft>
              <a:buClrTx/>
              <a:buSzTx/>
              <a:buNone/>
              <a:defRPr/>
            </a:pP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a:t>
            </a:r>
            <a:r>
              <a:rPr dirty="0"/>
              <a:t>提升方法</a:t>
            </a:r>
            <a:endParaRPr dirty="0"/>
          </a:p>
        </p:txBody>
      </p:sp>
      <p:sp>
        <p:nvSpPr>
          <p:cNvPr id="11" name="内容占位符 1"/>
          <p:cNvSpPr txBox="1"/>
          <p:nvPr/>
        </p:nvSpPr>
        <p:spPr>
          <a:xfrm>
            <a:off x="1327150" y="1635760"/>
            <a:ext cx="9444355" cy="477456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2</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迭代 RAG</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（Iterative RAG）则指的是迭代的进行检索和生成。</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生成器的当前轮次输出可以在一定程度上反映其仍然缺乏的知识，并且检索器可以检索缺失的信息作为下一轮的上下文信息，这有助于提高下一轮生成内容的质量。</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如此循环迭代，直到生成内容达到标准。</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fontAlgn="auto">
              <a:lnSpc>
                <a:spcPct val="140000"/>
              </a:lnSpc>
              <a:spcBef>
                <a:spcPts val="1000"/>
              </a:spcBef>
              <a:spcAft>
                <a:spcPts val="0"/>
              </a:spcAft>
              <a:buClrTx/>
              <a:buSzTx/>
              <a:buNone/>
              <a:defRPr/>
            </a:pP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dirty="0"/>
              <a:t>多模态</a:t>
            </a:r>
            <a:r>
              <a:rPr lang="en-US" altLang="zh-CN" dirty="0"/>
              <a:t>RAG</a:t>
            </a:r>
            <a:r>
              <a:rPr dirty="0"/>
              <a:t>论文阅读：</a:t>
            </a:r>
            <a:r>
              <a:rPr lang="en-US" altLang="zh-CN"/>
              <a:t>VisRAG</a:t>
            </a:r>
            <a:endParaRPr lang="en-US" altLang="zh-CN"/>
          </a:p>
        </p:txBody>
      </p:sp>
      <p:sp>
        <p:nvSpPr>
          <p:cNvPr id="11" name="内容占位符 1"/>
          <p:cNvSpPr txBox="1"/>
          <p:nvPr/>
        </p:nvSpPr>
        <p:spPr>
          <a:xfrm>
            <a:off x="8845550" y="1635760"/>
            <a:ext cx="1925955" cy="477456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fontAlgn="auto">
              <a:lnSpc>
                <a:spcPct val="140000"/>
              </a:lnSpc>
              <a:spcBef>
                <a:spcPts val="1000"/>
              </a:spcBef>
              <a:spcAft>
                <a:spcPts val="0"/>
              </a:spcAft>
              <a:buClrTx/>
              <a:buSzTx/>
              <a:buNone/>
              <a:defRPr/>
            </a:pP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pic>
        <p:nvPicPr>
          <p:cNvPr id="2" name="图片 1"/>
          <p:cNvPicPr/>
          <p:nvPr/>
        </p:nvPicPr>
        <p:blipFill>
          <a:blip r:embed="rId1"/>
          <a:stretch>
            <a:fillRect/>
          </a:stretch>
        </p:blipFill>
        <p:spPr>
          <a:xfrm>
            <a:off x="1741170" y="1588135"/>
            <a:ext cx="8898255" cy="3942715"/>
          </a:xfrm>
          <a:prstGeom prst="rect">
            <a:avLst/>
          </a:prstGeom>
        </p:spPr>
      </p:pic>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dirty="0"/>
              <a:t>多模态</a:t>
            </a:r>
            <a:r>
              <a:rPr lang="en-US" altLang="zh-CN" dirty="0"/>
              <a:t>RAG</a:t>
            </a:r>
            <a:r>
              <a:rPr dirty="0"/>
              <a:t>论文阅读：</a:t>
            </a:r>
            <a:r>
              <a:rPr lang="en-US" altLang="zh-CN"/>
              <a:t>VisRAG</a:t>
            </a:r>
            <a:endParaRPr lang="en-US" altLang="zh-CN"/>
          </a:p>
        </p:txBody>
      </p:sp>
      <p:sp>
        <p:nvSpPr>
          <p:cNvPr id="11" name="内容占位符 1"/>
          <p:cNvSpPr txBox="1"/>
          <p:nvPr/>
        </p:nvSpPr>
        <p:spPr>
          <a:xfrm>
            <a:off x="8845550" y="1635760"/>
            <a:ext cx="1925955" cy="477456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fontAlgn="auto">
              <a:lnSpc>
                <a:spcPct val="140000"/>
              </a:lnSpc>
              <a:spcBef>
                <a:spcPts val="1000"/>
              </a:spcBef>
              <a:spcAft>
                <a:spcPts val="0"/>
              </a:spcAft>
              <a:buClrTx/>
              <a:buSzTx/>
              <a:buNone/>
              <a:defRPr/>
            </a:pP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
        <p:nvSpPr>
          <p:cNvPr id="5" name="内容占位符 1"/>
          <p:cNvSpPr txBox="1"/>
          <p:nvPr/>
        </p:nvSpPr>
        <p:spPr>
          <a:xfrm>
            <a:off x="1327150" y="1635760"/>
            <a:ext cx="9444355" cy="477456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纯视觉</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的</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RAG pipeline</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，包括基于</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VLM</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的检索器</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VisRAG-Ret</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和生成器</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VisRAG-Gen</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endPar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借鉴于基于文本的</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dense retriever</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的</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bi-encoder</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VisRAG-Ret</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将</a:t>
            </a: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query</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和</a:t>
            </a: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document</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映射到一个</a:t>
            </a: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embedding</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空间</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，模型直接利用文档的</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image</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，而不是依赖于文档的内容。</a:t>
            </a:r>
            <a:endPar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通过检索</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topk</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个文档</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images</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送入</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VisRAG</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来获得最终的答案。</a:t>
            </a:r>
            <a:endPar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由于一些</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VLM</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只能处理单个图像，所以提出</a:t>
            </a: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page concatenation</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以及权重选择技术来使得模型能够处理多个图像。</a:t>
            </a:r>
            <a:endPar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fontAlgn="auto">
              <a:lnSpc>
                <a:spcPct val="140000"/>
              </a:lnSpc>
              <a:spcBef>
                <a:spcPts val="1000"/>
              </a:spcBef>
              <a:spcAft>
                <a:spcPts val="0"/>
              </a:spcAft>
              <a:buClrTx/>
              <a:buSzTx/>
              <a:buNone/>
              <a:defRPr/>
            </a:pP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6"/>
          <p:cNvSpPr>
            <a:spLocks noGrp="1"/>
          </p:cNvSpPr>
          <p:nvPr>
            <p:ph type="body" sz="quarter" idx="13"/>
          </p:nvPr>
        </p:nvSpPr>
        <p:spPr>
          <a:xfrm>
            <a:off x="1282990" y="1484311"/>
            <a:ext cx="7287114" cy="2267551"/>
          </a:xfrm>
        </p:spPr>
        <p:txBody>
          <a:bodyPr>
            <a:normAutofit fontScale="72500"/>
          </a:bodyPr>
          <a:lstStyle/>
          <a:p>
            <a:pPr>
              <a:lnSpc>
                <a:spcPct val="150000"/>
              </a:lnSpc>
            </a:pPr>
            <a:r>
              <a:rPr lang="zh-CN" altLang="en-US" sz="6000" b="1" dirty="0">
                <a:latin typeface="+mn-ea"/>
                <a:ea typeface="+mn-ea"/>
              </a:rPr>
              <a:t>感谢各位聆听</a:t>
            </a:r>
            <a:endParaRPr lang="en-US" altLang="zh-CN" sz="6000" b="1" dirty="0">
              <a:latin typeface="+mn-ea"/>
              <a:ea typeface="+mn-ea"/>
            </a:endParaRPr>
          </a:p>
          <a:p>
            <a:pPr>
              <a:lnSpc>
                <a:spcPct val="150000"/>
              </a:lnSpc>
            </a:pPr>
            <a:r>
              <a:rPr lang="zh-CN" altLang="en-US" sz="6000" b="1" dirty="0">
                <a:latin typeface="+mn-ea"/>
                <a:ea typeface="+mn-ea"/>
              </a:rPr>
              <a:t>请您批评指正</a:t>
            </a:r>
            <a:endParaRPr lang="zh-CN" altLang="en-US" sz="6000" b="1" dirty="0">
              <a:latin typeface="+mn-ea"/>
              <a:ea typeface="+mn-ea"/>
            </a:endParaRPr>
          </a:p>
        </p:txBody>
      </p:sp>
      <p:cxnSp>
        <p:nvCxnSpPr>
          <p:cNvPr id="13" name="直接连接符 12"/>
          <p:cNvCxnSpPr/>
          <p:nvPr/>
        </p:nvCxnSpPr>
        <p:spPr>
          <a:xfrm>
            <a:off x="1295400" y="3925027"/>
            <a:ext cx="7343775" cy="0"/>
          </a:xfrm>
          <a:prstGeom prst="line">
            <a:avLst/>
          </a:prstGeom>
          <a:ln w="28575" cmpd="sng">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15" name="文本占位符 4"/>
          <p:cNvSpPr>
            <a:spLocks noGrp="1"/>
          </p:cNvSpPr>
          <p:nvPr>
            <p:ph type="body" sz="quarter" idx="12"/>
          </p:nvPr>
        </p:nvSpPr>
        <p:spPr>
          <a:xfrm>
            <a:off x="1301662" y="4270263"/>
            <a:ext cx="7287114" cy="1578523"/>
          </a:xfrm>
        </p:spPr>
        <p:txBody>
          <a:bodyPr>
            <a:normAutofit/>
          </a:bodyPr>
          <a:lstStyle/>
          <a:p>
            <a:pPr>
              <a:lnSpc>
                <a:spcPct val="150000"/>
              </a:lnSpc>
            </a:pPr>
            <a:r>
              <a:rPr lang="zh-CN" altLang="en-US" dirty="0"/>
              <a:t>汇报人：宋蝶晗</a:t>
            </a:r>
            <a:endParaRPr lang="zh-CN" altLang="en-US" dirty="0"/>
          </a:p>
          <a:p>
            <a:pPr>
              <a:lnSpc>
                <a:spcPct val="150000"/>
              </a:lnSpc>
            </a:pPr>
            <a:r>
              <a:rPr lang="zh-CN" altLang="en-US" dirty="0"/>
              <a:t>时　间：</a:t>
            </a:r>
            <a:r>
              <a:rPr lang="en-US" altLang="zh-CN" dirty="0"/>
              <a:t>2024-11-29</a:t>
            </a:r>
            <a:endParaRPr lang="en-US" altLang="zh-CN" dirty="0"/>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zh-CN" altLang="en-US" dirty="0"/>
              <a:t>选题</a:t>
            </a:r>
            <a:r>
              <a:rPr lang="zh-CN" altLang="en-US" dirty="0"/>
              <a:t>背景</a:t>
            </a:r>
            <a:endParaRPr lang="zh-CN" altLang="en-US" dirty="0"/>
          </a:p>
        </p:txBody>
      </p:sp>
      <p:sp>
        <p:nvSpPr>
          <p:cNvPr id="11" name="内容占位符 1"/>
          <p:cNvSpPr txBox="1"/>
          <p:nvPr/>
        </p:nvSpPr>
        <p:spPr>
          <a:xfrm>
            <a:off x="1327150" y="1699895"/>
            <a:ext cx="9100185" cy="3560445"/>
          </a:xfrm>
          <a:prstGeom prst="rect">
            <a:avLst/>
          </a:prstGeom>
        </p:spPr>
        <p:txBody>
          <a:bodyPr vert="horz" lIns="0" tIns="0" rIns="0" bIns="0" rtlCol="0">
            <a:normAutofit fontScale="6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zh-CN" altLang="en-US"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越来越多的研究者和开发者开始关注并投入到 RAG 的研究与应用中，以期在未来的智能对话系统中实现更高水平的性能。</a:t>
            </a:r>
            <a:endParaRPr kumimoji="0" lang="zh-CN" altLang="en-US"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zh-CN" altLang="en-US"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例如，OpenAI 为 GPT-4 集成了 web browsing 选项，腾讯将 RAG 技术结合到混元模型的实际应用场景当中，百川积极使用 RAG 技术构建垂直领域大模型，百度 AI 对话也是在百度知识增强大语言模型文心一言的基础上集成了搜索引擎返回的结果。</a:t>
            </a:r>
            <a:endParaRPr kumimoji="0" lang="zh-CN" altLang="en-US"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zh-CN" altLang="en-US"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因此，RAG 的火爆程度和重要地位已经深入人心，预示着它将在 AI 领域持续发挥关键作用。</a:t>
            </a:r>
            <a:endParaRPr kumimoji="0" lang="zh-CN" altLang="en-US" sz="28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1</a:t>
            </a:r>
            <a:endParaRPr lang="zh-CN" altLang="en-US" sz="3600" b="1" dirty="0">
              <a:solidFill>
                <a:schemeClr val="bg1"/>
              </a:solidFill>
            </a:endParaRP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的基础</a:t>
            </a:r>
            <a:r>
              <a:rPr dirty="0"/>
              <a:t>方法</a:t>
            </a:r>
            <a:endParaRPr dirty="0"/>
          </a:p>
        </p:txBody>
      </p:sp>
      <p:sp>
        <p:nvSpPr>
          <p:cNvPr id="11" name="内容占位符 1"/>
          <p:cNvSpPr txBox="1"/>
          <p:nvPr/>
        </p:nvSpPr>
        <p:spPr>
          <a:xfrm>
            <a:off x="1539875" y="1699895"/>
            <a:ext cx="9100185" cy="3560445"/>
          </a:xfrm>
          <a:prstGeom prst="rect">
            <a:avLst/>
          </a:prstGeom>
        </p:spPr>
        <p:txBody>
          <a:bodyPr vert="horz" lIns="0" tIns="0" rIns="0" bIns="0" rtlCol="0"/>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1</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、基于查询的 RAG 方法</a:t>
            </a:r>
            <a:r>
              <a:rPr kumimoji="0" lang="zh-CN" altLang="en-US" sz="17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：该方法也称为提示扩充。它将用户的查询与检索过程中提取的内容直接集成到生成模型输入的初始阶段。这种范式是 RAG 应用程序中最广泛采用的方法。</a:t>
            </a:r>
            <a:endParaRPr kumimoji="0" lang="zh-CN" altLang="en-US" sz="17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zh-CN" altLang="en-US" sz="17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一旦检索到相关信息，它们的内容就会与原始用户查询合并，以创建一个复合输入序列。该增强序列随后被送到生成模型中以生成响应。对于常见的基于大型语言模型（LLM）的文本生成任务而言，该方法实际上根据检索到的内容构建了输入的提示词（prompt），可以直接与提示词工程、少样本学习相结合。</a:t>
            </a:r>
            <a:endParaRPr kumimoji="0" lang="zh-CN" altLang="en-US" sz="1700" b="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的基础</a:t>
            </a:r>
            <a:r>
              <a:rPr dirty="0"/>
              <a:t>方法</a:t>
            </a:r>
            <a:endParaRPr dirty="0"/>
          </a:p>
        </p:txBody>
      </p:sp>
      <p:sp>
        <p:nvSpPr>
          <p:cNvPr id="11" name="内容占位符 1"/>
          <p:cNvSpPr txBox="1"/>
          <p:nvPr/>
        </p:nvSpPr>
        <p:spPr>
          <a:xfrm>
            <a:off x="1539875" y="1699895"/>
            <a:ext cx="9100185" cy="3560445"/>
          </a:xfrm>
          <a:prstGeom prst="rect">
            <a:avLst/>
          </a:prstGeom>
        </p:spPr>
        <p:txBody>
          <a:bodyPr vert="horz" lIns="0" tIns="0" rIns="0" bIns="0" rtlCol="0">
            <a:normAutofit fontScale="6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sz="28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2</a:t>
            </a:r>
            <a:r>
              <a:rPr kumimoji="0" lang="zh-CN" sz="28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sz="28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 基于隐空间表达的 RAG 方法：</a:t>
            </a:r>
            <a:r>
              <a:rPr kumimoji="0" sz="28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在该方法中，检索器得到的内容将与生成模型在内部以隐空间表达（latent representation）的方式进行交互，这种边生成边交互的方式可以有效的提升生成模型的理解能力以及最终生成内容的质量。这里常见的交互方法包括简单的拼接以及设计注意力机制等等。</a:t>
            </a:r>
            <a:endParaRPr kumimoji="0" sz="28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sz="28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3</a:t>
            </a:r>
            <a:r>
              <a:rPr kumimoji="0" lang="zh-CN" sz="28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sz="28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 基于概率表示的 RAG 方法：</a:t>
            </a:r>
            <a:r>
              <a:rPr kumimoji="0" sz="28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在采用概率表示（logit）的 RAG 系统中，生成模型在解码阶段会利用概率方法来融合检索到的信息。通常情况下，模型会对检索结果的概率分布进行求和或融合，以此计算出逐步生成文本的概率。这种方法允许模型在生成响应时，权衡不同检索信息的相关性和可信度。</a:t>
            </a:r>
            <a:endParaRPr kumimoji="0" sz="28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的基础</a:t>
            </a:r>
            <a:r>
              <a:rPr dirty="0"/>
              <a:t>方法</a:t>
            </a:r>
            <a:endParaRPr dirty="0"/>
          </a:p>
        </p:txBody>
      </p:sp>
      <p:sp>
        <p:nvSpPr>
          <p:cNvPr id="11" name="内容占位符 1"/>
          <p:cNvSpPr txBox="1"/>
          <p:nvPr/>
        </p:nvSpPr>
        <p:spPr>
          <a:xfrm>
            <a:off x="1539875" y="1699895"/>
            <a:ext cx="9100185" cy="356044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4</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、投机 RAG 方法：</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投机 RAG 方法是利用检索过程替代部分或全部的生成过程。当检索器的成本低于生成器的生成成本时，这种方法具有很大的应用潜力。例如，在投机推理中，可以使用检索方式替代小型模型的生成，然后将用户查询和检索到的内容一起送入大型模型进行验证。此外，</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在使用类似 ChatGPT 接口作为生成器的场景下，调用次数越多意味着成本越高，因此可以搜索过往的相同或极度相似的问题来直接得到回答。</a:t>
            </a:r>
            <a:endPar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2</a:t>
            </a:r>
            <a:endParaRPr lang="zh-CN" altLang="en-US" sz="3600" b="1" dirty="0">
              <a:solidFill>
                <a:schemeClr val="bg1"/>
              </a:solidFill>
            </a:endParaRP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a:t>
            </a:r>
            <a:r>
              <a:rPr dirty="0"/>
              <a:t>提升方法</a:t>
            </a:r>
            <a:endParaRPr dirty="0"/>
          </a:p>
        </p:txBody>
      </p:sp>
      <p:sp>
        <p:nvSpPr>
          <p:cNvPr id="11" name="内容占位符 1"/>
          <p:cNvSpPr txBox="1"/>
          <p:nvPr/>
        </p:nvSpPr>
        <p:spPr>
          <a:xfrm>
            <a:off x="1539875" y="1699895"/>
            <a:ext cx="9100185" cy="3560445"/>
          </a:xfrm>
          <a:prstGeom prst="rect">
            <a:avLst/>
          </a:prstGeom>
        </p:spPr>
        <p:txBody>
          <a:bodyPr vert="horz" lIns="0" tIns="0" rIns="0" bIns="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输入提升：</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输入指的是用户的查询，该查询最初被输入到检索器中。输入的质量显著影响检索阶段的最终结果，因此对输入优化变得至关重要。在这里，我将介绍两种方法：</a:t>
            </a: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查询改写和数据增强</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endPar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查询改写</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（Query Transformation）可以通过修改输入查询来提高检索结果。</a:t>
            </a: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数据增强</a:t>
            </a: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（Data Augmentation）是指在检索之前提前对数据进行改进，如去除无关信息、消除歧义、更新过时文档、合成新数据等，可以有效提高最终 RAG 系统的性能。</a:t>
            </a:r>
            <a:endPar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a:t>
            </a:r>
            <a:r>
              <a:rPr dirty="0"/>
              <a:t>提升方法</a:t>
            </a:r>
            <a:endParaRPr dirty="0"/>
          </a:p>
        </p:txBody>
      </p:sp>
      <p:sp>
        <p:nvSpPr>
          <p:cNvPr id="11" name="内容占位符 1"/>
          <p:cNvSpPr txBox="1"/>
          <p:nvPr/>
        </p:nvSpPr>
        <p:spPr>
          <a:xfrm>
            <a:off x="1327150" y="1635760"/>
            <a:ext cx="9444355" cy="477456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检索器提升</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：在 RAG 系统中，检索过程对结果影响很大。一般来说，内容质量越好，就越容易激发 LLM 的上下文学习能力（in-context learning）以及其他生成模型的能力；内容质量越差，就越有可能导致模型幻觉。</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1</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递归检索</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（Recursive Retrieve）是在检索之前拆分查询，并执行多次搜索以检索更多、更高质量的内容的过程。</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2</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块优化</a:t>
            </a:r>
            <a:r>
              <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（Chunk Optimization）技术是指调整块的大小以获得更好的检索结果。</a:t>
            </a:r>
            <a:endParaRPr kumimoji="0" lang="zh-CN" altLang="en-US"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fontAlgn="auto">
              <a:lnSpc>
                <a:spcPct val="140000"/>
              </a:lnSpc>
              <a:spcBef>
                <a:spcPts val="1000"/>
              </a:spcBef>
              <a:spcAft>
                <a:spcPts val="0"/>
              </a:spcAft>
              <a:buClrTx/>
              <a:buSzTx/>
              <a:buNone/>
              <a:defRPr/>
            </a:pP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a:t>
            </a:r>
            <a:r>
              <a:rPr dirty="0"/>
              <a:t>提升方法</a:t>
            </a:r>
            <a:endParaRPr dirty="0"/>
          </a:p>
        </p:txBody>
      </p:sp>
      <p:sp>
        <p:nvSpPr>
          <p:cNvPr id="11" name="内容占位符 1"/>
          <p:cNvSpPr txBox="1"/>
          <p:nvPr/>
        </p:nvSpPr>
        <p:spPr>
          <a:xfrm>
            <a:off x="1033780" y="1328420"/>
            <a:ext cx="9925685" cy="5145405"/>
          </a:xfrm>
          <a:prstGeom prst="rect">
            <a:avLst/>
          </a:prstGeom>
        </p:spPr>
        <p:txBody>
          <a:bodyPr vert="horz" lIns="0" tIns="0" rIns="0" bIns="0" rtlCol="0"/>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3</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检索器微调（Finetune Retriever）</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是对检索器的优化，一般是对嵌入模型能力的提升。检索器的能力越强，就可以为后续生成器提供更多有用的信息，从而提高 RAG 系统的有效性。一个好的嵌入模型可以使语义相似的内容在向量空间中更紧密地结合在一起；此外，对于已经具有良好表达能力的嵌入模型，我们仍然可以使用高质量的领域数据或任务相关数据对其进行微调，以提高其在特定领域或任务中的性能。</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4</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混合检索</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（Hybrid Retrieve）是指同时使用多种类型的检索器，如同时使用统计词频的方式和计算向量相似性的方式来得到检索结果。</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5</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重排序</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（Re-ranking）技术是指对检索到的内容进行重新排序，以实现更大的多样性和更好的结果。</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6</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元数据过滤</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（Meta-data Filtering）则是处理检索到的文档的另一种方法，它使用元数据（如时间、目的等）来对检索回的文件进行过滤筛选以获得更合适的内容。</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846260" y="1273820"/>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714599" y="543604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606550" y="345305"/>
            <a:ext cx="8643848" cy="478155"/>
          </a:xfrm>
        </p:spPr>
        <p:txBody>
          <a:bodyPr/>
          <a:lstStyle/>
          <a:p>
            <a:r>
              <a:rPr lang="en-US" altLang="zh-CN" dirty="0"/>
              <a:t>RAG </a:t>
            </a:r>
            <a:r>
              <a:rPr dirty="0"/>
              <a:t>的</a:t>
            </a:r>
            <a:r>
              <a:rPr dirty="0"/>
              <a:t>提升方法</a:t>
            </a:r>
            <a:endParaRPr dirty="0"/>
          </a:p>
        </p:txBody>
      </p:sp>
      <p:sp>
        <p:nvSpPr>
          <p:cNvPr id="11" name="内容占位符 1"/>
          <p:cNvSpPr txBox="1"/>
          <p:nvPr/>
        </p:nvSpPr>
        <p:spPr>
          <a:xfrm>
            <a:off x="1327150" y="1635760"/>
            <a:ext cx="9444355" cy="477456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fontAlgn="auto">
              <a:lnSpc>
                <a:spcPct val="140000"/>
              </a:lnSpc>
              <a:spcBef>
                <a:spcPts val="1000"/>
              </a:spcBef>
              <a:spcAft>
                <a:spcPts val="0"/>
              </a:spcAft>
              <a:buClrTx/>
              <a:buSzTx/>
              <a:defRPr/>
            </a:pP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生</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成器提升</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：在 RAG 系统中，生成器的质量通常决定最终输出结果的质量。</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1</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提示词工程</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（Prompt Engineering）是一种专注于提高 LLM 输出质量的技术，其中包括提示词压缩、回退提示、主动提示、思维链提示等等，以上这些同时也都适用于使用 LLM 生成器的 RAG 系统中。</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2</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解码过程控制、调整</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（Decoding Tuning）是指在生成器处理过程中添加额外的控制，可以通过调整超参数来实现更大的多样性或者以某种形式限制输出词汇表等等。</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R="0" lvl="0" algn="just" defTabSz="914400" rtl="0" fontAlgn="auto">
              <a:lnSpc>
                <a:spcPct val="140000"/>
              </a:lnSpc>
              <a:spcBef>
                <a:spcPts val="1000"/>
              </a:spcBef>
              <a:spcAft>
                <a:spcPts val="0"/>
              </a:spcAft>
              <a:buClrTx/>
              <a:buSzTx/>
              <a:defRPr/>
            </a:pPr>
            <a:r>
              <a:rPr kumimoji="0" lang="en-US" alt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3</a:t>
            </a:r>
            <a:r>
              <a:rPr kumimoji="0" lang="zh-CN" altLang="en-US"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a:t>
            </a:r>
            <a:r>
              <a:rPr kumimoji="0" lang="zh-CN" sz="1700" b="1"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生成器微调</a:t>
            </a:r>
            <a:r>
              <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rPr>
              <a:t>（Finetune Generator）可以使生成模型具有更精确的领域知识或更好地与检索器匹配的能力。</a:t>
            </a: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a:p>
            <a:pPr marL="0" marR="0" lvl="0" indent="0" algn="just" defTabSz="914400" rtl="0" fontAlgn="auto">
              <a:lnSpc>
                <a:spcPct val="140000"/>
              </a:lnSpc>
              <a:spcBef>
                <a:spcPts val="1000"/>
              </a:spcBef>
              <a:spcAft>
                <a:spcPts val="0"/>
              </a:spcAft>
              <a:buClrTx/>
              <a:buSzTx/>
              <a:buNone/>
              <a:defRPr/>
            </a:pPr>
            <a:endParaRPr kumimoji="0" lang="zh-CN" sz="1700" i="0" u="none" strike="noStrike" kern="1200" cap="none" spc="30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2" name="半闭框 11"/>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13" name="半闭框 12"/>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7" name="文本框 6"/>
          <p:cNvSpPr txBox="1">
            <a:spLocks noChangeArrowheads="1"/>
          </p:cNvSpPr>
          <p:nvPr/>
        </p:nvSpPr>
        <p:spPr bwMode="auto">
          <a:xfrm>
            <a:off x="357352" y="235111"/>
            <a:ext cx="969798"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defRPr>
                <a:solidFill>
                  <a:schemeClr val="tx1"/>
                </a:solidFill>
                <a:latin typeface="Century Gothic" panose="020B0502020202020204" pitchFamily="34" charset="0"/>
                <a:ea typeface="微软雅黑" panose="020B0503020204020204" charset="-122"/>
              </a:defRPr>
            </a:lvl1pPr>
            <a:lvl2pPr marL="742950" indent="-285750">
              <a:defRPr>
                <a:solidFill>
                  <a:schemeClr val="tx1"/>
                </a:solidFill>
                <a:latin typeface="Century Gothic" panose="020B0502020202020204" pitchFamily="34" charset="0"/>
                <a:ea typeface="微软雅黑" panose="020B0503020204020204" charset="-122"/>
              </a:defRPr>
            </a:lvl2pPr>
            <a:lvl3pPr marL="1143000" indent="-228600">
              <a:defRPr>
                <a:solidFill>
                  <a:schemeClr val="tx1"/>
                </a:solidFill>
                <a:latin typeface="Century Gothic" panose="020B0502020202020204" pitchFamily="34" charset="0"/>
                <a:ea typeface="微软雅黑" panose="020B0503020204020204" charset="-122"/>
              </a:defRPr>
            </a:lvl3pPr>
            <a:lvl4pPr marL="1600200" indent="-228600">
              <a:defRPr>
                <a:solidFill>
                  <a:schemeClr val="tx1"/>
                </a:solidFill>
                <a:latin typeface="Century Gothic" panose="020B0502020202020204" pitchFamily="34" charset="0"/>
                <a:ea typeface="微软雅黑" panose="020B0503020204020204" charset="-122"/>
              </a:defRPr>
            </a:lvl4pPr>
            <a:lvl5pPr marL="2057400" indent="-228600">
              <a:defRPr>
                <a:solidFill>
                  <a:schemeClr val="tx1"/>
                </a:solidFill>
                <a:latin typeface="Century Gothic" panose="020B0502020202020204" pitchFamily="34" charset="0"/>
                <a:ea typeface="微软雅黑" panose="020B050302020402020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charset="-122"/>
              </a:defRPr>
            </a:lvl9pPr>
          </a:lstStyle>
          <a:p>
            <a:pPr algn="ctr" eaLnBrk="1" hangingPunct="1">
              <a:defRPr/>
            </a:pPr>
            <a:r>
              <a:rPr lang="en-US" altLang="zh-CN" sz="3600" b="1" dirty="0">
                <a:solidFill>
                  <a:schemeClr val="bg1"/>
                </a:solidFill>
              </a:rPr>
              <a:t>3</a:t>
            </a:r>
            <a:endParaRPr lang="zh-CN" altLang="en-US" sz="3600" b="1" dirty="0">
              <a:solidFill>
                <a:schemeClr val="bg1"/>
              </a:solidFill>
            </a:endParaRPr>
          </a:p>
        </p:txBody>
      </p:sp>
    </p:spTree>
  </p:cSld>
  <p:clrMapOvr>
    <a:masterClrMapping/>
  </p:clrMapOvr>
  <p:transition spd="med">
    <p:pull/>
  </p:transition>
</p:sld>
</file>

<file path=ppt/tags/tag1.xml><?xml version="1.0" encoding="utf-8"?>
<p:tagLst xmlns:p="http://schemas.openxmlformats.org/presentationml/2006/main">
  <p:tag name="commondata" val="eyJoZGlkIjoiZmJlY2RlNzEzMjBhOGNiOTU1NDRkMTNhYTkyYTEwM2MifQ=="/>
</p:tagLst>
</file>

<file path=ppt/theme/theme1.xml><?xml version="1.0" encoding="utf-8"?>
<a:theme xmlns:a="http://schemas.openxmlformats.org/drawingml/2006/main" name="封1​​">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2968</Words>
  <Application>WPS 演示</Application>
  <PresentationFormat>宽屏</PresentationFormat>
  <Paragraphs>105</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14</vt:i4>
      </vt:variant>
    </vt:vector>
  </HeadingPairs>
  <TitlesOfParts>
    <vt:vector size="23" baseType="lpstr">
      <vt:lpstr>Arial</vt:lpstr>
      <vt:lpstr>宋体</vt:lpstr>
      <vt:lpstr>Wingdings</vt:lpstr>
      <vt:lpstr>微软雅黑</vt:lpstr>
      <vt:lpstr>Century Gothic</vt:lpstr>
      <vt:lpstr>Arial Unicode MS</vt:lpstr>
      <vt:lpstr>Calibri</vt:lpstr>
      <vt:lpstr>封1​​</vt:lpstr>
      <vt:lpstr>内页​​</vt:lpstr>
      <vt:lpstr>PowerPoint 演示文稿</vt:lpstr>
      <vt:lpstr>选题背景</vt:lpstr>
      <vt:lpstr>RAG 的基础方法</vt:lpstr>
      <vt:lpstr>RAG 的基础方法</vt:lpstr>
      <vt:lpstr>RAG 的基础方法</vt:lpstr>
      <vt:lpstr>RAG 的提升方法</vt:lpstr>
      <vt:lpstr>RAG 的提升方法</vt:lpstr>
      <vt:lpstr>RAG 的提升方法</vt:lpstr>
      <vt:lpstr>RAG 的提升方法</vt:lpstr>
      <vt:lpstr>RAG 的提升方法</vt:lpstr>
      <vt:lpstr>RAG 的提升方法</vt:lpstr>
      <vt:lpstr>多模态RAG论文阅读：VisRAG</vt:lpstr>
      <vt:lpstr>多模态RAG论文阅读：VisRAG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晚點再call好嗎</cp:lastModifiedBy>
  <cp:revision>188</cp:revision>
  <dcterms:created xsi:type="dcterms:W3CDTF">2019-06-19T02:08:00Z</dcterms:created>
  <dcterms:modified xsi:type="dcterms:W3CDTF">2024-12-03T06:14:17Z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E7F051AA999646898D143662D1D95782_11</vt:lpwstr>
  </property>
</Properties>
</file>