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29"/>
  </p:notesMasterIdLst>
  <p:handoutMasterIdLst>
    <p:handoutMasterId r:id="rId30"/>
  </p:handoutMasterIdLst>
  <p:sldIdLst>
    <p:sldId id="258" r:id="rId2"/>
    <p:sldId id="806" r:id="rId3"/>
    <p:sldId id="798" r:id="rId4"/>
    <p:sldId id="800" r:id="rId5"/>
    <p:sldId id="821" r:id="rId6"/>
    <p:sldId id="816" r:id="rId7"/>
    <p:sldId id="848" r:id="rId8"/>
    <p:sldId id="853" r:id="rId9"/>
    <p:sldId id="817" r:id="rId10"/>
    <p:sldId id="838" r:id="rId11"/>
    <p:sldId id="839" r:id="rId12"/>
    <p:sldId id="881" r:id="rId13"/>
    <p:sldId id="882" r:id="rId14"/>
    <p:sldId id="862" r:id="rId15"/>
    <p:sldId id="883" r:id="rId16"/>
    <p:sldId id="863" r:id="rId17"/>
    <p:sldId id="867" r:id="rId18"/>
    <p:sldId id="868" r:id="rId19"/>
    <p:sldId id="876" r:id="rId20"/>
    <p:sldId id="869" r:id="rId21"/>
    <p:sldId id="878" r:id="rId22"/>
    <p:sldId id="879" r:id="rId23"/>
    <p:sldId id="880" r:id="rId24"/>
    <p:sldId id="884" r:id="rId25"/>
    <p:sldId id="797" r:id="rId26"/>
    <p:sldId id="809" r:id="rId27"/>
    <p:sldId id="810" r:id="rId28"/>
  </p:sldIdLst>
  <p:sldSz cx="9144000" cy="5143500" type="screen16x9"/>
  <p:notesSz cx="6858000" cy="9144000"/>
  <p:defaultTextStyle>
    <a:defPPr>
      <a:defRPr lang="zh-CN"/>
    </a:defPPr>
    <a:lvl1pPr algn="l" defTabSz="685800" rtl="0" fontAlgn="base">
      <a:spcBef>
        <a:spcPct val="0"/>
      </a:spcBef>
      <a:spcAft>
        <a:spcPct val="0"/>
      </a:spcAft>
      <a:buFont typeface="Arial" charset="0"/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342900" indent="114300" algn="l" defTabSz="685800" rtl="0" fontAlgn="base">
      <a:spcBef>
        <a:spcPct val="0"/>
      </a:spcBef>
      <a:spcAft>
        <a:spcPct val="0"/>
      </a:spcAft>
      <a:buFont typeface="Arial" charset="0"/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685800" indent="228600" algn="l" defTabSz="685800" rtl="0" fontAlgn="base">
      <a:spcBef>
        <a:spcPct val="0"/>
      </a:spcBef>
      <a:spcAft>
        <a:spcPct val="0"/>
      </a:spcAft>
      <a:buFont typeface="Arial" charset="0"/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028700" indent="342900" algn="l" defTabSz="685800" rtl="0" fontAlgn="base">
      <a:spcBef>
        <a:spcPct val="0"/>
      </a:spcBef>
      <a:spcAft>
        <a:spcPct val="0"/>
      </a:spcAft>
      <a:buFont typeface="Arial" charset="0"/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371600" indent="457200" algn="l" defTabSz="685800" rtl="0" fontAlgn="base">
      <a:spcBef>
        <a:spcPct val="0"/>
      </a:spcBef>
      <a:spcAft>
        <a:spcPct val="0"/>
      </a:spcAft>
      <a:buFont typeface="Arial" charset="0"/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osed Image Retrieval" id="{A7087E12-33D4-494E-95BC-30595C024CB9}">
          <p14:sldIdLst>
            <p14:sldId id="258"/>
            <p14:sldId id="806"/>
            <p14:sldId id="798"/>
            <p14:sldId id="800"/>
            <p14:sldId id="821"/>
            <p14:sldId id="816"/>
            <p14:sldId id="848"/>
            <p14:sldId id="853"/>
            <p14:sldId id="817"/>
            <p14:sldId id="838"/>
            <p14:sldId id="839"/>
          </p14:sldIdLst>
        </p14:section>
        <p14:section name="正激励噪声" id="{FA15B919-0BF0-43B7-B19D-D3823DFEB7ED}">
          <p14:sldIdLst>
            <p14:sldId id="881"/>
            <p14:sldId id="882"/>
            <p14:sldId id="862"/>
            <p14:sldId id="883"/>
            <p14:sldId id="863"/>
            <p14:sldId id="867"/>
            <p14:sldId id="868"/>
            <p14:sldId id="876"/>
            <p14:sldId id="869"/>
            <p14:sldId id="878"/>
            <p14:sldId id="879"/>
            <p14:sldId id="880"/>
            <p14:sldId id="884"/>
            <p14:sldId id="797"/>
            <p14:sldId id="809"/>
            <p14:sldId id="8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8">
          <p15:clr>
            <a:srgbClr val="A4A3A4"/>
          </p15:clr>
        </p15:guide>
        <p15:guide id="2" orient="horz" pos="900">
          <p15:clr>
            <a:srgbClr val="A4A3A4"/>
          </p15:clr>
        </p15:guide>
        <p15:guide id="3" orient="horz" pos="2052">
          <p15:clr>
            <a:srgbClr val="A4A3A4"/>
          </p15:clr>
        </p15:guide>
        <p15:guide id="4" orient="horz" pos="3132">
          <p15:clr>
            <a:srgbClr val="A4A3A4"/>
          </p15:clr>
        </p15:guide>
        <p15:guide id="5" orient="horz" pos="1116">
          <p15:clr>
            <a:srgbClr val="A4A3A4"/>
          </p15:clr>
        </p15:guide>
        <p15:guide id="6" orient="horz" pos="684">
          <p15:clr>
            <a:srgbClr val="A4A3A4"/>
          </p15:clr>
        </p15:guide>
        <p15:guide id="7" pos="2880">
          <p15:clr>
            <a:srgbClr val="A4A3A4"/>
          </p15:clr>
        </p15:guide>
        <p15:guide id="8" pos="245">
          <p15:clr>
            <a:srgbClr val="A4A3A4"/>
          </p15:clr>
        </p15:guide>
        <p15:guide id="9" pos="893">
          <p15:clr>
            <a:srgbClr val="A4A3A4"/>
          </p15:clr>
        </p15:guide>
        <p15:guide id="10" pos="5514">
          <p15:clr>
            <a:srgbClr val="A4A3A4"/>
          </p15:clr>
        </p15:guide>
        <p15:guide id="11" pos="5299">
          <p15:clr>
            <a:srgbClr val="A4A3A4"/>
          </p15:clr>
        </p15:guide>
        <p15:guide id="12" pos="45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E2F3EB"/>
    <a:srgbClr val="F8CECC"/>
    <a:srgbClr val="000000"/>
    <a:srgbClr val="FF7C80"/>
    <a:srgbClr val="FFFFFF"/>
    <a:srgbClr val="F2F2F2"/>
    <a:srgbClr val="00B050"/>
    <a:srgbClr val="E36D6D"/>
    <a:srgbClr val="EA7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88639" autoAdjust="0"/>
  </p:normalViewPr>
  <p:slideViewPr>
    <p:cSldViewPr>
      <p:cViewPr varScale="1">
        <p:scale>
          <a:sx n="132" d="100"/>
          <a:sy n="132" d="100"/>
        </p:scale>
        <p:origin x="1506" y="96"/>
      </p:cViewPr>
      <p:guideLst>
        <p:guide orient="horz" pos="108"/>
        <p:guide orient="horz" pos="900"/>
        <p:guide orient="horz" pos="2052"/>
        <p:guide orient="horz" pos="3132"/>
        <p:guide orient="horz" pos="1116"/>
        <p:guide orient="horz" pos="684"/>
        <p:guide pos="2880"/>
        <p:guide pos="245"/>
        <p:guide pos="893"/>
        <p:guide pos="5514"/>
        <p:guide pos="5299"/>
        <p:guide pos="45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4295" cy="7429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008247A-13B5-491F-9F97-C32DC2A76F1F}" type="datetimeFigureOut">
              <a:rPr lang="zh-CN" altLang="en-US"/>
              <a:pPr>
                <a:defRPr/>
              </a:pPr>
              <a:t>2024/8/16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BF023A7-28A7-4F76-9563-AF5157558A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386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Segoe U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63021AE8-D0B7-4BF6-B781-51FEE193BFAD}" type="datetime1">
              <a:rPr lang="en-US"/>
              <a:pPr>
                <a:defRPr/>
              </a:pPr>
              <a:t>8/16/2024</a:t>
            </a:fld>
            <a:endParaRPr lang="en-US" sz="1200">
              <a:latin typeface="Segoe UI" pitchFamily="34" charset="0"/>
            </a:endParaRPr>
          </a:p>
        </p:txBody>
      </p:sp>
      <p:sp>
        <p:nvSpPr>
          <p:cNvPr id="47108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</p:sp>
      <p:sp>
        <p:nvSpPr>
          <p:cNvPr id="47109" name="Notes Placeholder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en-US" altLang="zh-CN" sz="1200"/>
              <a:t>Click to edit Master text styles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en-US" altLang="zh-CN" sz="1200"/>
              <a:t>Second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en-US" altLang="zh-CN" sz="1200"/>
              <a:t>Third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en-US" altLang="zh-CN" sz="1200"/>
              <a:t>Fourth level</a:t>
            </a:r>
          </a:p>
          <a:p>
            <a:pPr defTabSz="0" eaLnBrk="0" hangingPunct="0">
              <a:spcBef>
                <a:spcPct val="30000"/>
              </a:spcBef>
              <a:buFontTx/>
              <a:buNone/>
            </a:pPr>
            <a:r>
              <a:rPr lang="en-US" altLang="zh-CN" sz="1200"/>
              <a:t>Fifth level</a:t>
            </a:r>
          </a:p>
        </p:txBody>
      </p:sp>
      <p:sp>
        <p:nvSpPr>
          <p:cNvPr id="1024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500">
                <a:latin typeface="Segoe UI" pitchFamily="34" charset="0"/>
                <a:sym typeface="Segoe UI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172200" y="8685213"/>
            <a:ext cx="684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pPr>
              <a:defRPr/>
            </a:pPr>
            <a:fld id="{C602B0D3-82A8-4140-9467-B613966B3B70}" type="slidenum">
              <a:rPr lang="en-US"/>
              <a:pPr>
                <a:defRPr/>
              </a:pPr>
              <a:t>‹#›</a:t>
            </a:fld>
            <a:endParaRPr lang="en-US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7260"/>
      </p:ext>
    </p:extLst>
  </p:cSld>
  <p:clrMap bg1="dk2" tx1="lt1" bg2="dk1" tx2="lt2" accent1="accent1" accent2="accent2" accent3="accent3" accent4="accent4" accent5="accent5" accent6="accent6" hlink="hlink" folHlink="folHlink"/>
  <p:hf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48133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AACB7E6-B7CF-48FA-8C4E-E35873AF93AF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48134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48135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6E3EA8-631F-4D42-B07C-535257082CBD}" type="slidenum">
              <a:rPr lang="en-US" altLang="zh-CN" smtClean="0"/>
              <a:pPr eaLnBrk="1" hangingPunct="1"/>
              <a:t>1</a:t>
            </a:fld>
            <a:endParaRPr lang="en-US" altLang="zh-CN" sz="1200">
              <a:latin typeface="Segoe UI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10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511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11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24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48132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48133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AACB7E6-B7CF-48FA-8C4E-E35873AF93AF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48134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48135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6E3EA8-631F-4D42-B07C-535257082CBD}" type="slidenum">
              <a:rPr lang="en-US" altLang="zh-CN" smtClean="0"/>
              <a:pPr eaLnBrk="1" hangingPunct="1"/>
              <a:t>12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8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13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268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0" dirty="0"/>
              <a:t>获取数据和处理数据的各个方面都会又噪声</a:t>
            </a:r>
            <a:endParaRPr lang="en-US" altLang="zh-CN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14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149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15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637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dirty="0"/>
              <a:t>变量</a:t>
            </a:r>
            <a:r>
              <a:rPr lang="en-US" altLang="zh-CN" b="0" dirty="0"/>
              <a:t>x</a:t>
            </a:r>
            <a:r>
              <a:rPr lang="zh-CN" altLang="en-US" b="0" dirty="0"/>
              <a:t>有一个信息熵，两个变量</a:t>
            </a:r>
            <a:r>
              <a:rPr lang="en-US" altLang="zh-CN" b="0" dirty="0"/>
              <a:t>x</a:t>
            </a:r>
            <a:r>
              <a:rPr lang="zh-CN" altLang="en-US" b="0" dirty="0"/>
              <a:t>和</a:t>
            </a:r>
            <a:r>
              <a:rPr lang="en-US" altLang="zh-CN" b="0" dirty="0"/>
              <a:t>y</a:t>
            </a:r>
            <a:r>
              <a:rPr lang="zh-CN" altLang="en-US" b="0" dirty="0"/>
              <a:t>之间的互信息等于信息熵减去</a:t>
            </a:r>
            <a:r>
              <a:rPr lang="en-US" altLang="zh-CN" b="0" dirty="0"/>
              <a:t>x</a:t>
            </a:r>
            <a:r>
              <a:rPr lang="zh-CN" altLang="en-US" b="0" dirty="0"/>
              <a:t>相对于</a:t>
            </a:r>
            <a:r>
              <a:rPr lang="en-US" altLang="zh-CN" b="0" dirty="0"/>
              <a:t>y</a:t>
            </a:r>
            <a:r>
              <a:rPr lang="zh-CN" altLang="en-US" b="0" dirty="0"/>
              <a:t>的条件熵</a:t>
            </a:r>
            <a:endParaRPr lang="en-US" altLang="zh-CN" b="0" dirty="0"/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chemeClr val="bg1"/>
                </a:solidFill>
              </a:rPr>
              <a:t>例子：</a:t>
            </a:r>
            <a:r>
              <a:rPr lang="zh-CN" altLang="en-US" dirty="0">
                <a:solidFill>
                  <a:schemeClr val="bg1"/>
                </a:solidFill>
              </a:rPr>
              <a:t>汽车噪音在大多数声学识别任务中是负面信号，但是对于时间相关的任务，可能会提供有益信息。</a:t>
            </a:r>
          </a:p>
          <a:p>
            <a:endParaRPr lang="en-US" altLang="zh-CN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16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913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17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925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18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74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0" dirty="0"/>
              <a:t>STL-10</a:t>
            </a:r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19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3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2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18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20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3960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0" dirty="0"/>
              <a:t>引入校正后的</a:t>
            </a:r>
            <a:r>
              <a:rPr lang="en-US" altLang="zh-CN" b="0" dirty="0"/>
              <a:t>π</a:t>
            </a:r>
            <a:r>
              <a:rPr lang="zh-CN" altLang="en-US" b="0" dirty="0"/>
              <a:t>噪声，利用支持向量机进行分类预测，验证校正后的分类能力。</a:t>
            </a:r>
          </a:p>
          <a:p>
            <a:endParaRPr lang="zh-CN" altLang="en-US" b="0" dirty="0"/>
          </a:p>
          <a:p>
            <a:r>
              <a:rPr lang="zh-CN" altLang="en-US" b="0" dirty="0"/>
              <a:t>最后，通过增加</a:t>
            </a:r>
            <a:r>
              <a:rPr lang="en-US" altLang="zh-CN" b="0" dirty="0"/>
              <a:t>π</a:t>
            </a:r>
            <a:r>
              <a:rPr lang="zh-CN" altLang="en-US" b="0" dirty="0"/>
              <a:t>噪声的个数来探讨</a:t>
            </a:r>
            <a:r>
              <a:rPr lang="en-US" altLang="zh-CN" b="0" dirty="0"/>
              <a:t>π</a:t>
            </a:r>
            <a:r>
              <a:rPr lang="zh-CN" altLang="en-US" b="0" dirty="0"/>
              <a:t>噪声的个数对性能的影响。</a:t>
            </a:r>
            <a:endParaRPr lang="en-US" altLang="zh-CN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21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16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22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707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23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95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24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00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25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213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b="0" i="0" dirty="0">
              <a:solidFill>
                <a:srgbClr val="24292F"/>
              </a:solidFill>
              <a:effectLst/>
              <a:highlight>
                <a:srgbClr val="F4F6F8"/>
              </a:highlight>
              <a:latin typeface="-apple-system"/>
            </a:endParaRPr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26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6718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b="0" i="0" dirty="0">
              <a:solidFill>
                <a:srgbClr val="24292F"/>
              </a:solidFill>
              <a:effectLst/>
              <a:highlight>
                <a:srgbClr val="F4F6F8"/>
              </a:highlight>
              <a:latin typeface="-apple-system"/>
            </a:endParaRPr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27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970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0" dirty="0"/>
              <a:t>图搜图，图文互搜</a:t>
            </a:r>
            <a:endParaRPr lang="en-US" altLang="zh-CN" b="0" dirty="0"/>
          </a:p>
          <a:p>
            <a:r>
              <a:rPr lang="zh-CN" altLang="en-US" b="0" dirty="0"/>
              <a:t>添加两只小狗，改变品种</a:t>
            </a:r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3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zh-CN" b="0" i="0" dirty="0">
              <a:solidFill>
                <a:srgbClr val="24292F"/>
              </a:solidFill>
              <a:effectLst/>
              <a:highlight>
                <a:srgbClr val="F4F6F8"/>
              </a:highlight>
              <a:latin typeface="-apple-system"/>
            </a:endParaRPr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4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4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0" dirty="0"/>
              <a:t>后融合</a:t>
            </a:r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5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485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0" dirty="0"/>
              <a:t>图像模态转为文本模态</a:t>
            </a:r>
            <a:endParaRPr lang="en-US" altLang="zh-CN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6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60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0" dirty="0"/>
              <a:t>前融合</a:t>
            </a:r>
            <a:endParaRPr lang="en-US" altLang="zh-CN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7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97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8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21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b="0" dirty="0"/>
          </a:p>
        </p:txBody>
      </p:sp>
      <p:sp>
        <p:nvSpPr>
          <p:cNvPr id="88068" name="页眉占位符 3"/>
          <p:cNvSpPr>
            <a:spLocks noGrp="1"/>
          </p:cNvSpPr>
          <p:nvPr>
            <p:ph type="hdr" sz="quarter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1200">
              <a:latin typeface="Segoe UI" pitchFamily="34" charset="0"/>
            </a:endParaRPr>
          </a:p>
        </p:txBody>
      </p:sp>
      <p:sp>
        <p:nvSpPr>
          <p:cNvPr id="88069" name="日期占位符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0D9D590-02D5-4D1F-ADE6-B808EA740E48}" type="datetime1">
              <a:rPr lang="en-US" altLang="zh-CN" smtClean="0"/>
              <a:pPr eaLnBrk="1" hangingPunct="1"/>
              <a:t>8/16/2024</a:t>
            </a:fld>
            <a:endParaRPr lang="en-US" altLang="zh-CN" sz="1200">
              <a:latin typeface="Segoe UI" pitchFamily="34" charset="0"/>
            </a:endParaRPr>
          </a:p>
        </p:txBody>
      </p:sp>
      <p:sp>
        <p:nvSpPr>
          <p:cNvPr id="88070" name="页脚占位符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500">
              <a:latin typeface="Segoe UI" pitchFamily="34" charset="0"/>
            </a:endParaRPr>
          </a:p>
        </p:txBody>
      </p:sp>
      <p:sp>
        <p:nvSpPr>
          <p:cNvPr id="88071" name="灯片编号占位符 6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83C954-8EB8-4341-BF75-A69F209BC637}" type="slidenum">
              <a:rPr lang="en-US" altLang="zh-CN" smtClean="0"/>
              <a:pPr eaLnBrk="1" hangingPunct="1"/>
              <a:t>9</a:t>
            </a:fld>
            <a:endParaRPr lang="en-US" altLang="zh-CN" sz="120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009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AB0F4-7C75-4EFA-8EE7-F47BD171C7F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A721E-7253-463E-886E-DCB3B32C17B4}" type="datetime1">
              <a:rPr lang="zh-CN" altLang="en-US"/>
              <a:pPr>
                <a:defRPr/>
              </a:pPr>
              <a:t>2024/8/16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805700"/>
      </p:ext>
    </p:extLst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88938" y="171450"/>
            <a:ext cx="8364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>
                <a:sym typeface="Arial" charset="0"/>
              </a:rPr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938" y="1085850"/>
            <a:ext cx="8364537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>
                <a:sym typeface="Segoe UI" pitchFamily="34" charset="0"/>
              </a:rPr>
              <a:t>Click to edit Master text styles</a:t>
            </a:r>
          </a:p>
          <a:p>
            <a:pPr lvl="1"/>
            <a:r>
              <a:rPr lang="en-US" altLang="zh-CN">
                <a:sym typeface="Segoe UI" pitchFamily="34" charset="0"/>
              </a:rPr>
              <a:t>Second level</a:t>
            </a:r>
          </a:p>
          <a:p>
            <a:pPr lvl="2"/>
            <a:r>
              <a:rPr lang="en-US" altLang="zh-CN">
                <a:sym typeface="Segoe UI" pitchFamily="34" charset="0"/>
              </a:rPr>
              <a:t>Third level</a:t>
            </a:r>
          </a:p>
          <a:p>
            <a:pPr lvl="3"/>
            <a:r>
              <a:rPr lang="en-US" altLang="zh-CN">
                <a:sym typeface="Segoe UI" pitchFamily="34" charset="0"/>
              </a:rPr>
              <a:t>Fourth level</a:t>
            </a:r>
          </a:p>
          <a:p>
            <a:pPr lvl="4"/>
            <a:r>
              <a:rPr lang="en-US" altLang="zh-CN">
                <a:sym typeface="Segoe UI" pitchFamily="34" charset="0"/>
              </a:rPr>
              <a:t>Fifth level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10400" y="4800600"/>
            <a:ext cx="2133600" cy="349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514A1D8F-DE77-4FE1-B39D-0EE60C975DF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511A085-D558-4921-9F16-599A489A6F10}" type="datetime1">
              <a:rPr lang="zh-CN" altLang="en-US"/>
              <a:pPr>
                <a:defRPr/>
              </a:pPr>
              <a:t>2024/8/16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</p:sldLayoutIdLst>
  <p:transition spd="med">
    <p:push/>
  </p:transition>
  <p:hf hdr="0" ftr="0" dt="0"/>
  <p:txStyles>
    <p:titleStyle>
      <a:lvl1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  <a:sym typeface="Arial" charset="0"/>
        </a:defRPr>
      </a:lvl1pPr>
      <a:lvl2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itchFamily="34" charset="0"/>
          <a:cs typeface="Segoe UI" pitchFamily="34" charset="0"/>
          <a:sym typeface="Arial" charset="0"/>
        </a:defRPr>
      </a:lvl2pPr>
      <a:lvl3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itchFamily="34" charset="0"/>
          <a:cs typeface="Segoe UI" pitchFamily="34" charset="0"/>
          <a:sym typeface="Arial" charset="0"/>
        </a:defRPr>
      </a:lvl3pPr>
      <a:lvl4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itchFamily="34" charset="0"/>
          <a:cs typeface="Segoe UI" pitchFamily="34" charset="0"/>
          <a:sym typeface="Arial" charset="0"/>
        </a:defRPr>
      </a:lvl4pPr>
      <a:lvl5pPr marL="685800" indent="-685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itchFamily="34" charset="0"/>
          <a:cs typeface="Segoe UI" pitchFamily="34" charset="0"/>
          <a:sym typeface="Arial" charset="0"/>
        </a:defRPr>
      </a:lvl5pPr>
      <a:lvl6pPr marL="11430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itchFamily="34" charset="0"/>
          <a:cs typeface="Segoe UI" pitchFamily="34" charset="0"/>
          <a:sym typeface="Arial" charset="0"/>
        </a:defRPr>
      </a:lvl6pPr>
      <a:lvl7pPr marL="16002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itchFamily="34" charset="0"/>
          <a:cs typeface="Segoe UI" pitchFamily="34" charset="0"/>
          <a:sym typeface="Arial" charset="0"/>
        </a:defRPr>
      </a:lvl7pPr>
      <a:lvl8pPr marL="20574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itchFamily="34" charset="0"/>
          <a:cs typeface="Segoe UI" pitchFamily="34" charset="0"/>
          <a:sym typeface="Arial" charset="0"/>
        </a:defRPr>
      </a:lvl8pPr>
      <a:lvl9pPr marL="2514600" indent="-685800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Segoe UI" pitchFamily="34" charset="0"/>
          <a:cs typeface="Segoe UI" pitchFamily="34" charset="0"/>
          <a:sym typeface="Arial" charset="0"/>
        </a:defRPr>
      </a:lvl9pPr>
    </p:titleStyle>
    <p:bodyStyle>
      <a:lvl1pPr marL="346075" indent="-3460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3"/>
        </a:buBlip>
        <a:defRPr sz="2400">
          <a:solidFill>
            <a:schemeClr val="tx1"/>
          </a:solidFill>
          <a:latin typeface="+mn-lt"/>
          <a:ea typeface="+mn-ea"/>
          <a:cs typeface="+mn-cs"/>
          <a:sym typeface="Segoe UI" pitchFamily="34" charset="0"/>
        </a:defRPr>
      </a:lvl1pPr>
      <a:lvl2pPr marL="641350" indent="-29527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3"/>
        </a:buBlip>
        <a:defRPr sz="2100">
          <a:solidFill>
            <a:schemeClr val="tx1"/>
          </a:solidFill>
          <a:latin typeface="+mn-lt"/>
          <a:cs typeface="+mn-cs"/>
          <a:sym typeface="Segoe UI" pitchFamily="34" charset="0"/>
        </a:defRPr>
      </a:lvl2pPr>
      <a:lvl3pPr marL="942975" indent="-301625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3"/>
        </a:buBlip>
        <a:defRPr>
          <a:solidFill>
            <a:schemeClr val="tx1"/>
          </a:solidFill>
          <a:latin typeface="+mn-lt"/>
          <a:cs typeface="+mn-cs"/>
          <a:sym typeface="Segoe UI" pitchFamily="34" charset="0"/>
        </a:defRPr>
      </a:lvl3pPr>
      <a:lvl4pPr marL="1203325" indent="-258763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3"/>
        </a:buBlip>
        <a:defRPr sz="1500">
          <a:solidFill>
            <a:schemeClr val="tx1"/>
          </a:solidFill>
          <a:latin typeface="+mn-lt"/>
          <a:cs typeface="+mn-cs"/>
          <a:sym typeface="Segoe UI" pitchFamily="34" charset="0"/>
        </a:defRPr>
      </a:lvl4pPr>
      <a:lvl5pPr marL="1455738" indent="-252413" algn="l" defTabSz="685800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3"/>
        </a:buBlip>
        <a:defRPr sz="1500">
          <a:solidFill>
            <a:schemeClr val="tx1"/>
          </a:solidFill>
          <a:latin typeface="+mn-lt"/>
          <a:cs typeface="+mn-cs"/>
          <a:sym typeface="Segoe UI" pitchFamily="34" charset="0"/>
        </a:defRPr>
      </a:lvl5pPr>
      <a:lvl6pPr marL="1912938" indent="-252413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3"/>
        </a:buBlip>
        <a:defRPr sz="1500">
          <a:solidFill>
            <a:schemeClr val="tx1"/>
          </a:solidFill>
          <a:latin typeface="+mn-lt"/>
          <a:cs typeface="+mn-cs"/>
          <a:sym typeface="Segoe UI" pitchFamily="34" charset="0"/>
        </a:defRPr>
      </a:lvl6pPr>
      <a:lvl7pPr marL="2370138" indent="-252413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3"/>
        </a:buBlip>
        <a:defRPr sz="1500">
          <a:solidFill>
            <a:schemeClr val="tx1"/>
          </a:solidFill>
          <a:latin typeface="+mn-lt"/>
          <a:cs typeface="+mn-cs"/>
          <a:sym typeface="Segoe UI" pitchFamily="34" charset="0"/>
        </a:defRPr>
      </a:lvl7pPr>
      <a:lvl8pPr marL="2827338" indent="-252413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3"/>
        </a:buBlip>
        <a:defRPr sz="1500">
          <a:solidFill>
            <a:schemeClr val="tx1"/>
          </a:solidFill>
          <a:latin typeface="+mn-lt"/>
          <a:cs typeface="+mn-cs"/>
          <a:sym typeface="Segoe UI" pitchFamily="34" charset="0"/>
        </a:defRPr>
      </a:lvl8pPr>
      <a:lvl9pPr marL="3284538" indent="-252413" algn="l" defTabSz="685800" rtl="0" fontAlgn="base">
        <a:lnSpc>
          <a:spcPct val="90000"/>
        </a:lnSpc>
        <a:spcBef>
          <a:spcPct val="20000"/>
        </a:spcBef>
        <a:spcAft>
          <a:spcPct val="0"/>
        </a:spcAft>
        <a:buSzPct val="90000"/>
        <a:buBlip>
          <a:blip r:embed="rId3"/>
        </a:buBlip>
        <a:defRPr sz="1500">
          <a:solidFill>
            <a:schemeClr val="tx1"/>
          </a:solidFill>
          <a:latin typeface="+mn-lt"/>
          <a:cs typeface="+mn-cs"/>
          <a:sym typeface="Segoe UI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 txBox="1">
            <a:spLocks/>
          </p:cNvSpPr>
          <p:nvPr/>
        </p:nvSpPr>
        <p:spPr bwMode="auto">
          <a:xfrm>
            <a:off x="560070" y="3191323"/>
            <a:ext cx="8023859" cy="86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charset="0"/>
              </a:rPr>
              <a:t>汇报人：田丽凯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charset="0"/>
              </a:rPr>
              <a:t>2024.08.16</a:t>
            </a:r>
          </a:p>
        </p:txBody>
      </p:sp>
      <p:cxnSp>
        <p:nvCxnSpPr>
          <p:cNvPr id="2055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标题 1"/>
          <p:cNvSpPr txBox="1">
            <a:spLocks/>
          </p:cNvSpPr>
          <p:nvPr/>
        </p:nvSpPr>
        <p:spPr bwMode="auto">
          <a:xfrm>
            <a:off x="114300" y="1957246"/>
            <a:ext cx="8955404" cy="76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indent="719138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ctr">
              <a:lnSpc>
                <a:spcPct val="140000"/>
              </a:lnSpc>
              <a:defRPr/>
            </a:pPr>
            <a:r>
              <a:rPr lang="en-US" altLang="zh-C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Composed Image Retrieval</a:t>
            </a:r>
          </a:p>
        </p:txBody>
      </p:sp>
      <p:grpSp>
        <p:nvGrpSpPr>
          <p:cNvPr id="15" name="组合 3">
            <a:extLst>
              <a:ext uri="{FF2B5EF4-FFF2-40B4-BE49-F238E27FC236}">
                <a16:creationId xmlns:a16="http://schemas.microsoft.com/office/drawing/2014/main" id="{8D58A291-930B-F0F8-5F47-7CDB74A4DE9A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3C8E6154-2299-9E46-0CE3-8BB24ADD3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标题 1">
              <a:extLst>
                <a:ext uri="{FF2B5EF4-FFF2-40B4-BE49-F238E27FC236}">
                  <a16:creationId xmlns:a16="http://schemas.microsoft.com/office/drawing/2014/main" id="{E6244722-FCF2-6336-AB1C-3107F096AB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96A4B077-0E4C-A65E-5D8A-01DB69CAE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1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4" name="Picture 2" descr="E:\Masters Study\PPT\whu.jpg">
            <a:extLst>
              <a:ext uri="{FF2B5EF4-FFF2-40B4-BE49-F238E27FC236}">
                <a16:creationId xmlns:a16="http://schemas.microsoft.com/office/drawing/2014/main" id="{545B7719-7EF5-6667-D8A5-D78B7A089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7" name="组合 3"/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41992" name="矩形 1"/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050" b="1" i="1" dirty="0">
                  <a:latin typeface="Times New Roman" pitchFamily="18" charset="0"/>
                  <a:cs typeface="Times New Roman" pitchFamily="18" charset="0"/>
                </a:rPr>
                <a:t>Visual Delta Generator with Large Multi-modal Models for Semi-supervised Composed Image Retrieval</a:t>
              </a:r>
              <a:r>
                <a:rPr lang="zh-CN" altLang="en-US" sz="1050" b="1" i="1" dirty="0">
                  <a:latin typeface="Times New Roman" pitchFamily="18" charset="0"/>
                  <a:cs typeface="Times New Roman" pitchFamily="18" charset="0"/>
                </a:rPr>
                <a:t>（无</a:t>
              </a:r>
              <a:r>
                <a:rPr lang="en-US" altLang="zh-CN" sz="1050" b="1" i="1" dirty="0">
                  <a:latin typeface="Times New Roman" pitchFamily="18" charset="0"/>
                  <a:cs typeface="Times New Roman" pitchFamily="18" charset="0"/>
                </a:rPr>
                <a:t>Code</a:t>
              </a:r>
              <a:r>
                <a:rPr lang="zh-CN" altLang="en-US" sz="1050" b="1" i="1" dirty="0"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en-US" altLang="zh-CN" sz="105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93" name="标题 1"/>
            <p:cNvSpPr txBox="1">
              <a:spLocks/>
            </p:cNvSpPr>
            <p:nvPr/>
          </p:nvSpPr>
          <p:spPr bwMode="auto">
            <a:xfrm>
              <a:off x="8212455" y="4756577"/>
              <a:ext cx="520065" cy="36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 dirty="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41988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FFB93C-6DD5-49C5-AE76-523F2EFD6115}" type="slidenum">
              <a:rPr lang="zh-CN" altLang="en-US" sz="1800" smtClean="0">
                <a:latin typeface="Times New Roman" pitchFamily="18" charset="0"/>
              </a:rPr>
              <a:pPr eaLnBrk="1" hangingPunct="1"/>
              <a:t>10</a:t>
            </a:fld>
            <a:endParaRPr lang="zh-CN" altLang="en-US" sz="1800" dirty="0">
              <a:latin typeface="Times New Roman" pitchFamily="18" charset="0"/>
            </a:endParaRPr>
          </a:p>
        </p:txBody>
      </p:sp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标题 1"/>
          <p:cNvSpPr>
            <a:spLocks noGrp="1"/>
          </p:cNvSpPr>
          <p:nvPr>
            <p:ph type="ctrTitle"/>
          </p:nvPr>
        </p:nvSpPr>
        <p:spPr>
          <a:xfrm>
            <a:off x="188912" y="176545"/>
            <a:ext cx="6909118" cy="387798"/>
          </a:xfrm>
        </p:spPr>
        <p:txBody>
          <a:bodyPr/>
          <a:lstStyle/>
          <a:p>
            <a:pPr marL="0" indent="0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Semi-supervised CIR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793E26-3D44-D1C6-FA52-D37BDD83FB2F}"/>
              </a:ext>
            </a:extLst>
          </p:cNvPr>
          <p:cNvSpPr txBox="1"/>
          <p:nvPr/>
        </p:nvSpPr>
        <p:spPr>
          <a:xfrm>
            <a:off x="2249326" y="2366679"/>
            <a:ext cx="4645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Transferable Visual Models From Natural Language Supervision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487D71-7848-74F0-D393-F0FDD2E3D47E}"/>
              </a:ext>
            </a:extLst>
          </p:cNvPr>
          <p:cNvSpPr txBox="1"/>
          <p:nvPr/>
        </p:nvSpPr>
        <p:spPr>
          <a:xfrm>
            <a:off x="708660" y="3483461"/>
            <a:ext cx="7715364" cy="101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第一个</a:t>
            </a:r>
            <a:r>
              <a:rPr lang="zh-CN" altLang="en-US" b="1" dirty="0">
                <a:solidFill>
                  <a:schemeClr val="accent6"/>
                </a:solidFill>
              </a:rPr>
              <a:t>从大语言模型转移知识</a:t>
            </a:r>
            <a:r>
              <a:rPr lang="zh-CN" altLang="en-US" dirty="0">
                <a:solidFill>
                  <a:schemeClr val="bg1"/>
                </a:solidFill>
              </a:rPr>
              <a:t>，并将其与</a:t>
            </a:r>
            <a:r>
              <a:rPr lang="en-US" altLang="zh-CN" dirty="0">
                <a:solidFill>
                  <a:schemeClr val="bg1"/>
                </a:solidFill>
              </a:rPr>
              <a:t> Semi-supervised CIR </a:t>
            </a:r>
            <a:r>
              <a:rPr lang="zh-CN" altLang="en-US" dirty="0">
                <a:solidFill>
                  <a:schemeClr val="bg1"/>
                </a:solidFill>
              </a:rPr>
              <a:t>连接起来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提出了一种</a:t>
            </a:r>
            <a:r>
              <a:rPr lang="zh-CN" altLang="en-US" b="1" dirty="0">
                <a:solidFill>
                  <a:schemeClr val="accent6"/>
                </a:solidFill>
              </a:rPr>
              <a:t>视觉增量生成器</a:t>
            </a:r>
            <a:r>
              <a:rPr lang="en-US" altLang="zh-CN" b="1" dirty="0">
                <a:solidFill>
                  <a:schemeClr val="accent6"/>
                </a:solidFill>
              </a:rPr>
              <a:t>(VDG)</a:t>
            </a:r>
            <a:r>
              <a:rPr lang="zh-CN" altLang="en-US" dirty="0">
                <a:solidFill>
                  <a:schemeClr val="bg1"/>
                </a:solidFill>
              </a:rPr>
              <a:t>，它生成新的三元组，以</a:t>
            </a:r>
            <a:r>
              <a:rPr lang="zh-CN" altLang="en-US" b="1" dirty="0">
                <a:solidFill>
                  <a:schemeClr val="accent6"/>
                </a:solidFill>
              </a:rPr>
              <a:t>扩展人工标注的三元组数据集</a:t>
            </a:r>
            <a:r>
              <a:rPr lang="zh-CN" altLang="en-US" dirty="0">
                <a:solidFill>
                  <a:schemeClr val="bg1"/>
                </a:solidFill>
              </a:rPr>
              <a:t>，并允许集成辅助图片库用于</a:t>
            </a:r>
            <a:r>
              <a:rPr lang="en-US" altLang="zh-CN" dirty="0">
                <a:solidFill>
                  <a:schemeClr val="bg1"/>
                </a:solidFill>
              </a:rPr>
              <a:t>CIR</a:t>
            </a:r>
            <a:r>
              <a:rPr lang="zh-CN" altLang="en-US" dirty="0">
                <a:solidFill>
                  <a:schemeClr val="bg1"/>
                </a:solidFill>
              </a:rPr>
              <a:t>模型训练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D2EB22-4694-4463-F443-CD2672444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1200073"/>
            <a:ext cx="3353520" cy="1957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080DC03-4549-0624-3B43-287020388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232" y="1169488"/>
            <a:ext cx="2823210" cy="2070917"/>
          </a:xfrm>
          <a:prstGeom prst="rect">
            <a:avLst/>
          </a:prstGeom>
        </p:spPr>
      </p:pic>
      <p:pic>
        <p:nvPicPr>
          <p:cNvPr id="2" name="Picture 2" descr="E:\Masters Study\PPT\whu.jpg">
            <a:extLst>
              <a:ext uri="{FF2B5EF4-FFF2-40B4-BE49-F238E27FC236}">
                <a16:creationId xmlns:a16="http://schemas.microsoft.com/office/drawing/2014/main" id="{19DE2C8F-B626-C2AC-093C-D10483F0A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187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7" name="组合 3"/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41992" name="矩形 1"/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050" b="1" i="1" dirty="0">
                  <a:latin typeface="Times New Roman" pitchFamily="18" charset="0"/>
                  <a:cs typeface="Times New Roman" pitchFamily="18" charset="0"/>
                </a:rPr>
                <a:t>Visual Delta Generator with Large Multi-modal Models for Semi-supervised Composed Image Retrieval</a:t>
              </a:r>
              <a:r>
                <a:rPr lang="zh-CN" altLang="en-US" sz="1050" b="1" i="1" dirty="0">
                  <a:latin typeface="Times New Roman" pitchFamily="18" charset="0"/>
                  <a:cs typeface="Times New Roman" pitchFamily="18" charset="0"/>
                </a:rPr>
                <a:t>（无</a:t>
              </a:r>
              <a:r>
                <a:rPr lang="en-US" altLang="zh-CN" sz="1050" b="1" i="1" dirty="0">
                  <a:latin typeface="Times New Roman" pitchFamily="18" charset="0"/>
                  <a:cs typeface="Times New Roman" pitchFamily="18" charset="0"/>
                </a:rPr>
                <a:t>Code</a:t>
              </a:r>
              <a:r>
                <a:rPr lang="zh-CN" altLang="en-US" sz="1050" b="1" i="1" dirty="0">
                  <a:latin typeface="Times New Roman" pitchFamily="18" charset="0"/>
                  <a:cs typeface="Times New Roman" pitchFamily="18" charset="0"/>
                </a:rPr>
                <a:t>）</a:t>
              </a:r>
              <a:endParaRPr lang="en-US" altLang="zh-CN" sz="105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93" name="标题 1"/>
            <p:cNvSpPr txBox="1">
              <a:spLocks/>
            </p:cNvSpPr>
            <p:nvPr/>
          </p:nvSpPr>
          <p:spPr bwMode="auto">
            <a:xfrm>
              <a:off x="8212455" y="4756577"/>
              <a:ext cx="520065" cy="36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 dirty="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41988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FFB93C-6DD5-49C5-AE76-523F2EFD6115}" type="slidenum">
              <a:rPr lang="zh-CN" altLang="en-US" sz="1800" smtClean="0">
                <a:latin typeface="Times New Roman" pitchFamily="18" charset="0"/>
              </a:rPr>
              <a:pPr eaLnBrk="1" hangingPunct="1"/>
              <a:t>11</a:t>
            </a:fld>
            <a:endParaRPr lang="zh-CN" altLang="en-US" sz="1800" dirty="0">
              <a:latin typeface="Times New Roman" pitchFamily="18" charset="0"/>
            </a:endParaRPr>
          </a:p>
        </p:txBody>
      </p:sp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标题 1"/>
          <p:cNvSpPr>
            <a:spLocks noGrp="1"/>
          </p:cNvSpPr>
          <p:nvPr>
            <p:ph type="ctrTitle"/>
          </p:nvPr>
        </p:nvSpPr>
        <p:spPr>
          <a:xfrm>
            <a:off x="188912" y="176545"/>
            <a:ext cx="6909118" cy="387798"/>
          </a:xfrm>
        </p:spPr>
        <p:txBody>
          <a:bodyPr/>
          <a:lstStyle/>
          <a:p>
            <a:pPr marL="0" indent="0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Semi-supervised CIR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793E26-3D44-D1C6-FA52-D37BDD83FB2F}"/>
              </a:ext>
            </a:extLst>
          </p:cNvPr>
          <p:cNvSpPr txBox="1"/>
          <p:nvPr/>
        </p:nvSpPr>
        <p:spPr>
          <a:xfrm>
            <a:off x="2249326" y="2366679"/>
            <a:ext cx="4645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Transferable Visual Models From Natural Language Supervision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75B2EB-2FFF-8192-9299-777CE76F5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770" y="1207894"/>
            <a:ext cx="3565216" cy="32791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4B3509-ECFF-CC8C-26DC-7D27F630C9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39"/>
          <a:stretch/>
        </p:blipFill>
        <p:spPr>
          <a:xfrm>
            <a:off x="754556" y="1011555"/>
            <a:ext cx="3850464" cy="17500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1D0666C-5461-737E-40AE-340AAA80A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03" y="2889899"/>
            <a:ext cx="3850464" cy="170868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2CAB1CC-85E1-70A3-67D8-1574448DF981}"/>
              </a:ext>
            </a:extLst>
          </p:cNvPr>
          <p:cNvSpPr/>
          <p:nvPr/>
        </p:nvSpPr>
        <p:spPr bwMode="auto">
          <a:xfrm>
            <a:off x="6362907" y="1550785"/>
            <a:ext cx="1700958" cy="278016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A510A6-71F0-D408-CD61-4A2E3C9D5173}"/>
              </a:ext>
            </a:extLst>
          </p:cNvPr>
          <p:cNvSpPr/>
          <p:nvPr/>
        </p:nvSpPr>
        <p:spPr bwMode="auto">
          <a:xfrm>
            <a:off x="5835015" y="3288769"/>
            <a:ext cx="1931670" cy="278016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2" name="Picture 2" descr="E:\Masters Study\PPT\whu.jpg">
            <a:extLst>
              <a:ext uri="{FF2B5EF4-FFF2-40B4-BE49-F238E27FC236}">
                <a16:creationId xmlns:a16="http://schemas.microsoft.com/office/drawing/2014/main" id="{B0725811-8E79-6E7A-A75A-C8A920686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06425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/>
          <p:cNvSpPr txBox="1">
            <a:spLocks/>
          </p:cNvSpPr>
          <p:nvPr/>
        </p:nvSpPr>
        <p:spPr bwMode="auto">
          <a:xfrm>
            <a:off x="560070" y="3191323"/>
            <a:ext cx="8023859" cy="866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charset="0"/>
              </a:rPr>
              <a:t>汇报人：田丽凯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Arial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Arial" charset="0"/>
              </a:rPr>
              <a:t>2024.08.16</a:t>
            </a:r>
          </a:p>
        </p:txBody>
      </p:sp>
      <p:cxnSp>
        <p:nvCxnSpPr>
          <p:cNvPr id="2055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标题 1"/>
          <p:cNvSpPr txBox="1">
            <a:spLocks/>
          </p:cNvSpPr>
          <p:nvPr/>
        </p:nvSpPr>
        <p:spPr bwMode="auto">
          <a:xfrm>
            <a:off x="114300" y="1957246"/>
            <a:ext cx="8955404" cy="76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indent="719138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ctr">
              <a:lnSpc>
                <a:spcPct val="140000"/>
              </a:lnSpc>
              <a:defRPr/>
            </a:pPr>
            <a:r>
              <a:rPr lang="en-US" altLang="zh-C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Positive-incentive Noise</a:t>
            </a:r>
          </a:p>
        </p:txBody>
      </p:sp>
      <p:grpSp>
        <p:nvGrpSpPr>
          <p:cNvPr id="15" name="组合 3">
            <a:extLst>
              <a:ext uri="{FF2B5EF4-FFF2-40B4-BE49-F238E27FC236}">
                <a16:creationId xmlns:a16="http://schemas.microsoft.com/office/drawing/2014/main" id="{8D58A291-930B-F0F8-5F47-7CDB74A4DE9A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3C8E6154-2299-9E46-0CE3-8BB24ADD3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标题 1">
              <a:extLst>
                <a:ext uri="{FF2B5EF4-FFF2-40B4-BE49-F238E27FC236}">
                  <a16:creationId xmlns:a16="http://schemas.microsoft.com/office/drawing/2014/main" id="{E6244722-FCF2-6336-AB1C-3107F096AB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18" name="灯片编号占位符 5">
            <a:extLst>
              <a:ext uri="{FF2B5EF4-FFF2-40B4-BE49-F238E27FC236}">
                <a16:creationId xmlns:a16="http://schemas.microsoft.com/office/drawing/2014/main" id="{96A4B077-0E4C-A65E-5D8A-01DB69CAE4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12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4" name="Picture 2" descr="E:\Masters Study\PPT\whu.jpg">
            <a:extLst>
              <a:ext uri="{FF2B5EF4-FFF2-40B4-BE49-F238E27FC236}">
                <a16:creationId xmlns:a16="http://schemas.microsoft.com/office/drawing/2014/main" id="{545B7719-7EF5-6667-D8A5-D78B7A089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8658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标题 1"/>
          <p:cNvSpPr>
            <a:spLocks noGrp="1"/>
          </p:cNvSpPr>
          <p:nvPr>
            <p:ph type="ctrTitle"/>
          </p:nvPr>
        </p:nvSpPr>
        <p:spPr>
          <a:xfrm>
            <a:off x="188912" y="176545"/>
            <a:ext cx="6909118" cy="387798"/>
          </a:xfrm>
        </p:spPr>
        <p:txBody>
          <a:bodyPr/>
          <a:lstStyle/>
          <a:p>
            <a:pPr marL="0" indent="0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2EBB5-FA9D-C8C3-4EFF-85F1B7CD5B13}"/>
              </a:ext>
            </a:extLst>
          </p:cNvPr>
          <p:cNvSpPr txBox="1"/>
          <p:nvPr/>
        </p:nvSpPr>
        <p:spPr>
          <a:xfrm>
            <a:off x="411480" y="937260"/>
            <a:ext cx="7280910" cy="3524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噪声来源和分类</a:t>
            </a:r>
            <a:endParaRPr lang="en-US" altLang="zh-CN" sz="2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信息论角度的解释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其他角度的解释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  <a:r>
              <a:rPr lang="en-US" altLang="zh-CN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——Enhanced </a:t>
            </a:r>
            <a:r>
              <a:rPr lang="el-GR" altLang="zh-CN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π-</a:t>
            </a:r>
            <a:r>
              <a:rPr lang="en-US" altLang="zh-CN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Noise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  <a:r>
              <a:rPr lang="en-US" altLang="zh-CN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——Rectified </a:t>
            </a:r>
            <a:r>
              <a:rPr lang="el-GR" altLang="zh-CN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π-</a:t>
            </a:r>
            <a:r>
              <a:rPr lang="en-US" altLang="zh-CN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Noise</a:t>
            </a:r>
          </a:p>
        </p:txBody>
      </p:sp>
      <p:grpSp>
        <p:nvGrpSpPr>
          <p:cNvPr id="6" name="组合 3">
            <a:extLst>
              <a:ext uri="{FF2B5EF4-FFF2-40B4-BE49-F238E27FC236}">
                <a16:creationId xmlns:a16="http://schemas.microsoft.com/office/drawing/2014/main" id="{7F0D43FC-0E29-65A6-C4C1-D93CFA676E0E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68140E91-6492-CEFF-B823-42C40FE18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标题 1">
              <a:extLst>
                <a:ext uri="{FF2B5EF4-FFF2-40B4-BE49-F238E27FC236}">
                  <a16:creationId xmlns:a16="http://schemas.microsoft.com/office/drawing/2014/main" id="{D07BA7DE-2E21-D7ED-6562-57D61F82AE2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1AC0613E-D03C-42BB-D771-04134E6FD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13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11" name="Picture 2" descr="E:\Masters Study\PPT\whu.jpg">
            <a:extLst>
              <a:ext uri="{FF2B5EF4-FFF2-40B4-BE49-F238E27FC236}">
                <a16:creationId xmlns:a16="http://schemas.microsoft.com/office/drawing/2014/main" id="{0BBB032F-39FE-382A-E342-CB320BC1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15104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8BCB6EC-1086-EB2C-D04D-D6797AD2EDF2}"/>
              </a:ext>
            </a:extLst>
          </p:cNvPr>
          <p:cNvSpPr txBox="1">
            <a:spLocks/>
          </p:cNvSpPr>
          <p:nvPr/>
        </p:nvSpPr>
        <p:spPr bwMode="auto">
          <a:xfrm>
            <a:off x="188912" y="194310"/>
            <a:ext cx="690911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2pPr>
            <a:lvl3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3pPr>
            <a:lvl4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4pPr>
            <a:lvl5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5pPr>
            <a:lvl6pPr marL="11430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6pPr>
            <a:lvl7pPr marL="16002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7pPr>
            <a:lvl8pPr marL="20574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8pPr>
            <a:lvl9pPr marL="25146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9pPr>
          </a:lstStyle>
          <a:p>
            <a:pPr marL="0" indent="0" defTabSz="914400">
              <a:buFontTx/>
            </a:pPr>
            <a:r>
              <a:rPr lang="zh-CN" altLang="en-US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噪声来源</a:t>
            </a:r>
          </a:p>
        </p:txBody>
      </p:sp>
      <p:grpSp>
        <p:nvGrpSpPr>
          <p:cNvPr id="18" name="组合 3">
            <a:extLst>
              <a:ext uri="{FF2B5EF4-FFF2-40B4-BE49-F238E27FC236}">
                <a16:creationId xmlns:a16="http://schemas.microsoft.com/office/drawing/2014/main" id="{43B193AD-AD00-C03D-5ABE-987D723E4C16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C103D320-A67C-D422-1C6C-3CFAA182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标题 1">
              <a:extLst>
                <a:ext uri="{FF2B5EF4-FFF2-40B4-BE49-F238E27FC236}">
                  <a16:creationId xmlns:a16="http://schemas.microsoft.com/office/drawing/2014/main" id="{797429B9-8816-46C9-E2CB-252E9E5A89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9E25E771-3FFA-9798-7DA5-9A96B13F9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14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22" name="Picture 2" descr="E:\Masters Study\PPT\whu.jpg">
            <a:extLst>
              <a:ext uri="{FF2B5EF4-FFF2-40B4-BE49-F238E27FC236}">
                <a16:creationId xmlns:a16="http://schemas.microsoft.com/office/drawing/2014/main" id="{26F7810E-DA2E-1586-C9DF-34BACFD1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7E001E6-8AA5-2373-7661-437358766140}"/>
              </a:ext>
            </a:extLst>
          </p:cNvPr>
          <p:cNvSpPr txBox="1"/>
          <p:nvPr/>
        </p:nvSpPr>
        <p:spPr>
          <a:xfrm>
            <a:off x="857250" y="897017"/>
            <a:ext cx="735520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在低水平数据获取阶段，噪音可能来自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仪器误差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在数据获取阶段，会由于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数据存储和表示的不同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而产生噪音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在特征水平上，噪音通常由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不精确的建模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还可能存在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实例级噪音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，例如不相关的数据点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4E8E99-78DA-28C5-3DBA-1186F58C6922}"/>
              </a:ext>
            </a:extLst>
          </p:cNvPr>
          <p:cNvSpPr txBox="1"/>
          <p:nvPr/>
        </p:nvSpPr>
        <p:spPr>
          <a:xfrm>
            <a:off x="2950186" y="4429125"/>
            <a:ext cx="36404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But is noise always harmful?    NO!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85C3D51-0CE7-8CE2-DC7C-9DBD25FBB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4" y="2693680"/>
            <a:ext cx="7132319" cy="165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66140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8BCB6EC-1086-EB2C-D04D-D6797AD2EDF2}"/>
              </a:ext>
            </a:extLst>
          </p:cNvPr>
          <p:cNvSpPr txBox="1">
            <a:spLocks/>
          </p:cNvSpPr>
          <p:nvPr/>
        </p:nvSpPr>
        <p:spPr bwMode="auto">
          <a:xfrm>
            <a:off x="188912" y="194310"/>
            <a:ext cx="690911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2pPr>
            <a:lvl3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3pPr>
            <a:lvl4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4pPr>
            <a:lvl5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5pPr>
            <a:lvl6pPr marL="11430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6pPr>
            <a:lvl7pPr marL="16002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7pPr>
            <a:lvl8pPr marL="20574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8pPr>
            <a:lvl9pPr marL="25146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9pPr>
          </a:lstStyle>
          <a:p>
            <a:pPr marL="0" indent="0" defTabSz="914400">
              <a:buFontTx/>
            </a:pPr>
            <a:r>
              <a:rPr lang="zh-CN" altLang="en-US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噪声分类</a:t>
            </a:r>
          </a:p>
        </p:txBody>
      </p:sp>
      <p:grpSp>
        <p:nvGrpSpPr>
          <p:cNvPr id="18" name="组合 3">
            <a:extLst>
              <a:ext uri="{FF2B5EF4-FFF2-40B4-BE49-F238E27FC236}">
                <a16:creationId xmlns:a16="http://schemas.microsoft.com/office/drawing/2014/main" id="{43B193AD-AD00-C03D-5ABE-987D723E4C16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C103D320-A67C-D422-1C6C-3CFAA182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标题 1">
              <a:extLst>
                <a:ext uri="{FF2B5EF4-FFF2-40B4-BE49-F238E27FC236}">
                  <a16:creationId xmlns:a16="http://schemas.microsoft.com/office/drawing/2014/main" id="{797429B9-8816-46C9-E2CB-252E9E5A89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9E25E771-3FFA-9798-7DA5-9A96B13F9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15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22" name="Picture 2" descr="E:\Masters Study\PPT\whu.jpg">
            <a:extLst>
              <a:ext uri="{FF2B5EF4-FFF2-40B4-BE49-F238E27FC236}">
                <a16:creationId xmlns:a16="http://schemas.microsoft.com/office/drawing/2014/main" id="{26F7810E-DA2E-1586-C9DF-34BACFD1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12E1539-D396-11C7-6BF7-44F444834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7"/>
          <a:stretch/>
        </p:blipFill>
        <p:spPr bwMode="auto">
          <a:xfrm>
            <a:off x="604203" y="2537929"/>
            <a:ext cx="8315551" cy="222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97B6F4-6E66-EFEA-79C9-4EFE4280AA02}"/>
              </a:ext>
            </a:extLst>
          </p:cNvPr>
          <p:cNvSpPr txBox="1"/>
          <p:nvPr/>
        </p:nvSpPr>
        <p:spPr>
          <a:xfrm>
            <a:off x="622527" y="839757"/>
            <a:ext cx="7599725" cy="1657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噪声在获取、数据、特征、样本、决策等诸多层面都存在，根据对完成任务是否存在正向驱动作用，可将噪声划分为“正激励噪声”和“纯噪声”。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正激励噪声指的是有用的噪声，能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对完成任务起到正面的驱动作用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纯噪声是无用、有害的噪声，会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妨碍任务的有效执行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016732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8BCB6EC-1086-EB2C-D04D-D6797AD2EDF2}"/>
              </a:ext>
            </a:extLst>
          </p:cNvPr>
          <p:cNvSpPr txBox="1">
            <a:spLocks/>
          </p:cNvSpPr>
          <p:nvPr/>
        </p:nvSpPr>
        <p:spPr bwMode="auto">
          <a:xfrm>
            <a:off x="188912" y="194310"/>
            <a:ext cx="690911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2pPr>
            <a:lvl3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3pPr>
            <a:lvl4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4pPr>
            <a:lvl5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5pPr>
            <a:lvl6pPr marL="11430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6pPr>
            <a:lvl7pPr marL="16002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7pPr>
            <a:lvl8pPr marL="20574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8pPr>
            <a:lvl9pPr marL="25146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9pPr>
          </a:lstStyle>
          <a:p>
            <a:pPr marL="0" indent="0" defTabSz="914400">
              <a:buFontTx/>
            </a:pPr>
            <a:r>
              <a:rPr lang="zh-CN" altLang="en-US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信息论角度的解释</a:t>
            </a:r>
          </a:p>
        </p:txBody>
      </p:sp>
      <p:grpSp>
        <p:nvGrpSpPr>
          <p:cNvPr id="18" name="组合 3">
            <a:extLst>
              <a:ext uri="{FF2B5EF4-FFF2-40B4-BE49-F238E27FC236}">
                <a16:creationId xmlns:a16="http://schemas.microsoft.com/office/drawing/2014/main" id="{43B193AD-AD00-C03D-5ABE-987D723E4C16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C103D320-A67C-D422-1C6C-3CFAA182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标题 1">
              <a:extLst>
                <a:ext uri="{FF2B5EF4-FFF2-40B4-BE49-F238E27FC236}">
                  <a16:creationId xmlns:a16="http://schemas.microsoft.com/office/drawing/2014/main" id="{797429B9-8816-46C9-E2CB-252E9E5A89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9E25E771-3FFA-9798-7DA5-9A96B13F9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16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22" name="Picture 2" descr="E:\Masters Study\PPT\whu.jpg">
            <a:extLst>
              <a:ext uri="{FF2B5EF4-FFF2-40B4-BE49-F238E27FC236}">
                <a16:creationId xmlns:a16="http://schemas.microsoft.com/office/drawing/2014/main" id="{26F7810E-DA2E-1586-C9DF-34BACFD1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23A19EA-0EE2-14EA-49A9-B4B627E82DA5}"/>
              </a:ext>
            </a:extLst>
          </p:cNvPr>
          <p:cNvSpPr txBox="1"/>
          <p:nvPr/>
        </p:nvSpPr>
        <p:spPr>
          <a:xfrm>
            <a:off x="3247302" y="2423160"/>
            <a:ext cx="2748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互信息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信息熵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–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条件熵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27D72F-42F0-DBCA-634F-0D7EABA5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4690" y="1754505"/>
            <a:ext cx="2502418" cy="34325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244A1C-EC12-4305-3796-A14EFFCC0290}"/>
              </a:ext>
            </a:extLst>
          </p:cNvPr>
          <p:cNvSpPr txBox="1"/>
          <p:nvPr/>
        </p:nvSpPr>
        <p:spPr>
          <a:xfrm>
            <a:off x="522922" y="3091816"/>
            <a:ext cx="8098155" cy="1411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从理论和经验上来看，即使是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简单的随机噪声</a:t>
            </a:r>
            <a:r>
              <a:rPr lang="en-US" altLang="zh-CN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如高斯噪声</a:t>
            </a:r>
            <a:r>
              <a:rPr lang="en-US" altLang="zh-CN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也可能导致正互信息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。这是一个有趣的现象，因为它意味着发现完全不相关的随机噪声可能也很困难。</a:t>
            </a:r>
          </a:p>
          <a:p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＞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，就是</a:t>
            </a:r>
            <a:r>
              <a:rPr lang="el-GR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π-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noise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，反之就是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negative noise or pure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＞</a:t>
            </a:r>
            <a:r>
              <a:rPr lang="el-GR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</a:t>
            </a:r>
            <a:r>
              <a:rPr lang="zh-CN" altLang="el-GR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就是</a:t>
            </a:r>
            <a:r>
              <a:rPr lang="el-GR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α-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strong </a:t>
            </a:r>
            <a:r>
              <a:rPr lang="el-GR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π-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noise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，反之就是</a:t>
            </a:r>
            <a:r>
              <a:rPr lang="el-GR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α-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strong negative/pure noise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B5AC51D-54CB-AE78-7F98-92FAA2B67225}"/>
              </a:ext>
            </a:extLst>
          </p:cNvPr>
          <p:cNvSpPr txBox="1"/>
          <p:nvPr/>
        </p:nvSpPr>
        <p:spPr>
          <a:xfrm>
            <a:off x="485775" y="954584"/>
            <a:ext cx="82467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对噪声的严格讨论应该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基于任务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，在讨论任务和噪声之间的关系之前，如何在数学上测量任务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是第一个关键问题。借助信息论，可以定义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任务熵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来表示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的复杂度。从形式上讲，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H(T)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越小意味着任务越简单。</a:t>
            </a:r>
          </a:p>
        </p:txBody>
      </p:sp>
    </p:spTree>
    <p:extLst>
      <p:ext uri="{BB962C8B-B14F-4D97-AF65-F5344CB8AC3E}">
        <p14:creationId xmlns:p14="http://schemas.microsoft.com/office/powerpoint/2010/main" val="221416099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8BCB6EC-1086-EB2C-D04D-D6797AD2EDF2}"/>
              </a:ext>
            </a:extLst>
          </p:cNvPr>
          <p:cNvSpPr txBox="1">
            <a:spLocks/>
          </p:cNvSpPr>
          <p:nvPr/>
        </p:nvSpPr>
        <p:spPr bwMode="auto">
          <a:xfrm>
            <a:off x="188912" y="194310"/>
            <a:ext cx="690911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2pPr>
            <a:lvl3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3pPr>
            <a:lvl4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4pPr>
            <a:lvl5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5pPr>
            <a:lvl6pPr marL="11430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6pPr>
            <a:lvl7pPr marL="16002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7pPr>
            <a:lvl8pPr marL="20574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8pPr>
            <a:lvl9pPr marL="25146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9pPr>
          </a:lstStyle>
          <a:p>
            <a:pPr marL="0" indent="0" defTabSz="914400">
              <a:buFontTx/>
            </a:pPr>
            <a:r>
              <a:rPr lang="zh-CN" altLang="en-US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其他角度的解释</a:t>
            </a:r>
          </a:p>
        </p:txBody>
      </p:sp>
      <p:grpSp>
        <p:nvGrpSpPr>
          <p:cNvPr id="18" name="组合 3">
            <a:extLst>
              <a:ext uri="{FF2B5EF4-FFF2-40B4-BE49-F238E27FC236}">
                <a16:creationId xmlns:a16="http://schemas.microsoft.com/office/drawing/2014/main" id="{43B193AD-AD00-C03D-5ABE-987D723E4C16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C103D320-A67C-D422-1C6C-3CFAA182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标题 1">
              <a:extLst>
                <a:ext uri="{FF2B5EF4-FFF2-40B4-BE49-F238E27FC236}">
                  <a16:creationId xmlns:a16="http://schemas.microsoft.com/office/drawing/2014/main" id="{797429B9-8816-46C9-E2CB-252E9E5A89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9E25E771-3FFA-9798-7DA5-9A96B13F9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17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22" name="Picture 2" descr="E:\Masters Study\PPT\whu.jpg">
            <a:extLst>
              <a:ext uri="{FF2B5EF4-FFF2-40B4-BE49-F238E27FC236}">
                <a16:creationId xmlns:a16="http://schemas.microsoft.com/office/drawing/2014/main" id="{26F7810E-DA2E-1586-C9DF-34BACFD1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DC2EAE-8839-27D1-D059-1BFCCC945C8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441" b="15217"/>
          <a:stretch/>
        </p:blipFill>
        <p:spPr>
          <a:xfrm>
            <a:off x="1080135" y="1977390"/>
            <a:ext cx="2324100" cy="34325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A9AF9F-E0CF-EAA3-36E5-828F3EDAB4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t="1" r="36756" b="11845"/>
          <a:stretch/>
        </p:blipFill>
        <p:spPr>
          <a:xfrm>
            <a:off x="1525905" y="2755789"/>
            <a:ext cx="222885" cy="2770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C32BD7-11AD-69AE-CE23-B139D7E36DB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920" b="9908"/>
          <a:stretch/>
        </p:blipFill>
        <p:spPr>
          <a:xfrm>
            <a:off x="3011805" y="2722708"/>
            <a:ext cx="250507" cy="34325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E81C8E-B078-8B09-BAC8-9195B6C3CFC6}"/>
              </a:ext>
            </a:extLst>
          </p:cNvPr>
          <p:cNvSpPr txBox="1"/>
          <p:nvPr/>
        </p:nvSpPr>
        <p:spPr>
          <a:xfrm>
            <a:off x="634365" y="2740446"/>
            <a:ext cx="89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347577-DA50-D610-0892-83E4469C078D}"/>
              </a:ext>
            </a:extLst>
          </p:cNvPr>
          <p:cNvSpPr txBox="1"/>
          <p:nvPr/>
        </p:nvSpPr>
        <p:spPr>
          <a:xfrm>
            <a:off x="3322008" y="2766412"/>
            <a:ext cx="891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无关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638D21-6E47-6B4C-0A31-DF5F40663B9E}"/>
              </a:ext>
            </a:extLst>
          </p:cNvPr>
          <p:cNvSpPr txBox="1"/>
          <p:nvPr/>
        </p:nvSpPr>
        <p:spPr>
          <a:xfrm>
            <a:off x="738977" y="3447922"/>
            <a:ext cx="1208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正激励噪声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9EA893-893B-D717-855C-2E9203B3987C}"/>
              </a:ext>
            </a:extLst>
          </p:cNvPr>
          <p:cNvSpPr txBox="1"/>
          <p:nvPr/>
        </p:nvSpPr>
        <p:spPr>
          <a:xfrm>
            <a:off x="3210692" y="3447921"/>
            <a:ext cx="891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纯噪声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523C4B1-7003-5790-27F2-FF4E256B9C28}"/>
              </a:ext>
            </a:extLst>
          </p:cNvPr>
          <p:cNvSpPr txBox="1"/>
          <p:nvPr/>
        </p:nvSpPr>
        <p:spPr>
          <a:xfrm>
            <a:off x="5013090" y="2844363"/>
            <a:ext cx="32736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对抗训练：引入对抗性扰动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增强模型的鲁棒性</a:t>
            </a:r>
            <a:endParaRPr lang="en-US" altLang="zh-CN" b="1" dirty="0">
              <a:solidFill>
                <a:schemeClr val="accent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正激励噪声框架：引入正激励噪声的目的是为了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降低模型的训练难度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84416D-E9D4-BD19-87AA-5862311706F6}"/>
              </a:ext>
            </a:extLst>
          </p:cNvPr>
          <p:cNvSpPr txBox="1"/>
          <p:nvPr/>
        </p:nvSpPr>
        <p:spPr>
          <a:xfrm>
            <a:off x="1738312" y="1240393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多任务学习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2C11D46-48DC-1D05-5F3B-13B328099FC8}"/>
              </a:ext>
            </a:extLst>
          </p:cNvPr>
          <p:cNvSpPr txBox="1"/>
          <p:nvPr/>
        </p:nvSpPr>
        <p:spPr>
          <a:xfrm>
            <a:off x="5612130" y="1240393"/>
            <a:ext cx="200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对抗训练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E13CF6E-C8C8-FB70-95B1-2A0FCE5EF609}"/>
              </a:ext>
            </a:extLst>
          </p:cNvPr>
          <p:cNvCxnSpPr>
            <a:cxnSpLocks/>
            <a:stCxn id="4" idx="2"/>
            <a:endCxn id="7" idx="3"/>
          </p:cNvCxnSpPr>
          <p:nvPr/>
        </p:nvCxnSpPr>
        <p:spPr bwMode="auto">
          <a:xfrm flipH="1">
            <a:off x="1748790" y="2320642"/>
            <a:ext cx="493395" cy="57369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17CD5F7-2FA0-E92A-2DAC-7B9C90D11741}"/>
              </a:ext>
            </a:extLst>
          </p:cNvPr>
          <p:cNvCxnSpPr>
            <a:cxnSpLocks/>
            <a:stCxn id="4" idx="2"/>
            <a:endCxn id="9" idx="1"/>
          </p:cNvCxnSpPr>
          <p:nvPr/>
        </p:nvCxnSpPr>
        <p:spPr bwMode="auto">
          <a:xfrm>
            <a:off x="2242185" y="2320642"/>
            <a:ext cx="769620" cy="573692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5B0757D-0F39-429A-200B-5266340ECCDC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 bwMode="auto">
          <a:xfrm flipH="1">
            <a:off x="1343327" y="3032879"/>
            <a:ext cx="294021" cy="415043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9A9E0DA-EA63-84C2-E6E7-5B6671B2D3E1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 bwMode="auto">
          <a:xfrm>
            <a:off x="3137059" y="3065960"/>
            <a:ext cx="519403" cy="381961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FC3ED3-3EF0-7F80-8185-9D80F3911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" b="34433"/>
          <a:stretch/>
        </p:blipFill>
        <p:spPr bwMode="auto">
          <a:xfrm>
            <a:off x="5082703" y="1828800"/>
            <a:ext cx="3204047" cy="83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604EA2D-9938-DC00-2ECF-257D0886C2B7}"/>
              </a:ext>
            </a:extLst>
          </p:cNvPr>
          <p:cNvSpPr txBox="1"/>
          <p:nvPr/>
        </p:nvSpPr>
        <p:spPr>
          <a:xfrm>
            <a:off x="1664091" y="3929156"/>
            <a:ext cx="1892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要训练的原始任务：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</a:t>
            </a:r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79368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8BCB6EC-1086-EB2C-D04D-D6797AD2EDF2}"/>
              </a:ext>
            </a:extLst>
          </p:cNvPr>
          <p:cNvSpPr txBox="1">
            <a:spLocks/>
          </p:cNvSpPr>
          <p:nvPr/>
        </p:nvSpPr>
        <p:spPr bwMode="auto">
          <a:xfrm>
            <a:off x="188912" y="194310"/>
            <a:ext cx="690911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2pPr>
            <a:lvl3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3pPr>
            <a:lvl4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4pPr>
            <a:lvl5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5pPr>
            <a:lvl6pPr marL="11430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6pPr>
            <a:lvl7pPr marL="16002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7pPr>
            <a:lvl8pPr marL="20574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8pPr>
            <a:lvl9pPr marL="25146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9pPr>
          </a:lstStyle>
          <a:p>
            <a:pPr marL="0" indent="0" defTabSz="914400">
              <a:buFontTx/>
            </a:pPr>
            <a:r>
              <a:rPr lang="zh-CN" altLang="en-US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  <a:r>
              <a:rPr lang="en-US" altLang="zh-CN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——Enhanced </a:t>
            </a:r>
            <a:r>
              <a:rPr lang="el-GR" altLang="zh-CN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π-</a:t>
            </a:r>
            <a:r>
              <a:rPr lang="en-US" altLang="zh-CN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Noise</a:t>
            </a:r>
          </a:p>
        </p:txBody>
      </p:sp>
      <p:grpSp>
        <p:nvGrpSpPr>
          <p:cNvPr id="18" name="组合 3">
            <a:extLst>
              <a:ext uri="{FF2B5EF4-FFF2-40B4-BE49-F238E27FC236}">
                <a16:creationId xmlns:a16="http://schemas.microsoft.com/office/drawing/2014/main" id="{43B193AD-AD00-C03D-5ABE-987D723E4C16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C103D320-A67C-D422-1C6C-3CFAA182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标题 1">
              <a:extLst>
                <a:ext uri="{FF2B5EF4-FFF2-40B4-BE49-F238E27FC236}">
                  <a16:creationId xmlns:a16="http://schemas.microsoft.com/office/drawing/2014/main" id="{797429B9-8816-46C9-E2CB-252E9E5A89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9E25E771-3FFA-9798-7DA5-9A96B13F9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18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22" name="Picture 2" descr="E:\Masters Study\PPT\whu.jpg">
            <a:extLst>
              <a:ext uri="{FF2B5EF4-FFF2-40B4-BE49-F238E27FC236}">
                <a16:creationId xmlns:a16="http://schemas.microsoft.com/office/drawing/2014/main" id="{26F7810E-DA2E-1586-C9DF-34BACFD1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2CFF006-E2E9-23B4-D3C6-A5E763C38778}"/>
              </a:ext>
            </a:extLst>
          </p:cNvPr>
          <p:cNvSpPr txBox="1"/>
          <p:nvPr/>
        </p:nvSpPr>
        <p:spPr>
          <a:xfrm>
            <a:off x="634365" y="937260"/>
            <a:ext cx="776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通过正激励噪声来降低任务的复杂度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也就是使用正激励噪声来提高性能。这部分实验也直接回答了标题中提出的问题：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即使添加简单的随机噪声，其影响也并不总是负面的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BD46AE-FAA2-D402-BB24-0486A93924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364"/>
          <a:stretch/>
        </p:blipFill>
        <p:spPr>
          <a:xfrm>
            <a:off x="783593" y="1605915"/>
            <a:ext cx="3120390" cy="26234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26FF07-4842-B82D-A44B-3E57F8714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047" y="2144061"/>
            <a:ext cx="4067175" cy="151447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82DAD07-183D-7698-A51B-C88572F7990E}"/>
              </a:ext>
            </a:extLst>
          </p:cNvPr>
          <p:cNvSpPr txBox="1"/>
          <p:nvPr/>
        </p:nvSpPr>
        <p:spPr>
          <a:xfrm>
            <a:off x="969330" y="4280535"/>
            <a:ext cx="27489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乘性噪声、高斯噪声和均匀噪声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1F6676-DC0F-3129-5903-F0B8BA786E32}"/>
              </a:ext>
            </a:extLst>
          </p:cNvPr>
          <p:cNvSpPr txBox="1"/>
          <p:nvPr/>
        </p:nvSpPr>
        <p:spPr>
          <a:xfrm>
            <a:off x="4943475" y="3675578"/>
            <a:ext cx="32696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对于维度噪声，我们选择了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UCI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基准</a:t>
            </a:r>
          </a:p>
        </p:txBody>
      </p:sp>
    </p:spTree>
    <p:extLst>
      <p:ext uri="{BB962C8B-B14F-4D97-AF65-F5344CB8AC3E}">
        <p14:creationId xmlns:p14="http://schemas.microsoft.com/office/powerpoint/2010/main" val="320367718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8BCB6EC-1086-EB2C-D04D-D6797AD2EDF2}"/>
              </a:ext>
            </a:extLst>
          </p:cNvPr>
          <p:cNvSpPr txBox="1">
            <a:spLocks/>
          </p:cNvSpPr>
          <p:nvPr/>
        </p:nvSpPr>
        <p:spPr bwMode="auto">
          <a:xfrm>
            <a:off x="188912" y="194310"/>
            <a:ext cx="690911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2pPr>
            <a:lvl3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3pPr>
            <a:lvl4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4pPr>
            <a:lvl5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5pPr>
            <a:lvl6pPr marL="11430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6pPr>
            <a:lvl7pPr marL="16002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7pPr>
            <a:lvl8pPr marL="20574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8pPr>
            <a:lvl9pPr marL="25146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9pPr>
          </a:lstStyle>
          <a:p>
            <a:pPr marL="0" indent="0" defTabSz="914400">
              <a:buFontTx/>
            </a:pPr>
            <a:r>
              <a:rPr lang="zh-CN" altLang="en-US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  <a:r>
              <a:rPr lang="en-US" altLang="zh-CN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——Enhanced </a:t>
            </a:r>
            <a:r>
              <a:rPr lang="el-GR" altLang="zh-CN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π-</a:t>
            </a:r>
            <a:r>
              <a:rPr lang="en-US" altLang="zh-CN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Noise</a:t>
            </a:r>
          </a:p>
        </p:txBody>
      </p:sp>
      <p:grpSp>
        <p:nvGrpSpPr>
          <p:cNvPr id="18" name="组合 3">
            <a:extLst>
              <a:ext uri="{FF2B5EF4-FFF2-40B4-BE49-F238E27FC236}">
                <a16:creationId xmlns:a16="http://schemas.microsoft.com/office/drawing/2014/main" id="{43B193AD-AD00-C03D-5ABE-987D723E4C16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C103D320-A67C-D422-1C6C-3CFAA182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标题 1">
              <a:extLst>
                <a:ext uri="{FF2B5EF4-FFF2-40B4-BE49-F238E27FC236}">
                  <a16:creationId xmlns:a16="http://schemas.microsoft.com/office/drawing/2014/main" id="{797429B9-8816-46C9-E2CB-252E9E5A89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9E25E771-3FFA-9798-7DA5-9A96B13F9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19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22" name="Picture 2" descr="E:\Masters Study\PPT\whu.jpg">
            <a:extLst>
              <a:ext uri="{FF2B5EF4-FFF2-40B4-BE49-F238E27FC236}">
                <a16:creationId xmlns:a16="http://schemas.microsoft.com/office/drawing/2014/main" id="{26F7810E-DA2E-1586-C9DF-34BACFD1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37C2D9-4D53-937B-CD13-F443C119C5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473"/>
          <a:stretch/>
        </p:blipFill>
        <p:spPr>
          <a:xfrm>
            <a:off x="769751" y="836095"/>
            <a:ext cx="7196855" cy="167452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D86BAE-3A86-6007-1412-F6B57B82BF75}"/>
              </a:ext>
            </a:extLst>
          </p:cNvPr>
          <p:cNvSpPr txBox="1"/>
          <p:nvPr/>
        </p:nvSpPr>
        <p:spPr>
          <a:xfrm>
            <a:off x="1005840" y="2568595"/>
            <a:ext cx="67608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从这三幅图中，我们得出了一个违反直觉的结论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与“无噪声”的数据相比，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带有少量简单随机噪声的数据增强了模型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2EFA07-D3F5-E591-E631-700E194FC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1558" y="3314700"/>
            <a:ext cx="4580572" cy="13244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000973C-AD13-01E6-7FF1-A4E261230E73}"/>
              </a:ext>
            </a:extLst>
          </p:cNvPr>
          <p:cNvSpPr txBox="1"/>
          <p:nvPr/>
        </p:nvSpPr>
        <p:spPr>
          <a:xfrm>
            <a:off x="5612130" y="3537585"/>
            <a:ext cx="22288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 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为附加噪声的维数。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加入噪声后，原始数据的分类性能大大提高。</a:t>
            </a:r>
          </a:p>
        </p:txBody>
      </p:sp>
    </p:spTree>
    <p:extLst>
      <p:ext uri="{BB962C8B-B14F-4D97-AF65-F5344CB8AC3E}">
        <p14:creationId xmlns:p14="http://schemas.microsoft.com/office/powerpoint/2010/main" val="215665038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标题 1"/>
          <p:cNvSpPr>
            <a:spLocks noGrp="1"/>
          </p:cNvSpPr>
          <p:nvPr>
            <p:ph type="ctrTitle"/>
          </p:nvPr>
        </p:nvSpPr>
        <p:spPr>
          <a:xfrm>
            <a:off x="188912" y="176545"/>
            <a:ext cx="6909118" cy="387798"/>
          </a:xfrm>
        </p:spPr>
        <p:txBody>
          <a:bodyPr/>
          <a:lstStyle/>
          <a:p>
            <a:pPr marL="0" indent="0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92EBB5-FA9D-C8C3-4EFF-85F1B7CD5B13}"/>
              </a:ext>
            </a:extLst>
          </p:cNvPr>
          <p:cNvSpPr txBox="1"/>
          <p:nvPr/>
        </p:nvSpPr>
        <p:spPr>
          <a:xfrm>
            <a:off x="411480" y="1234440"/>
            <a:ext cx="7280910" cy="2816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任务定义</a:t>
            </a:r>
            <a:endParaRPr lang="en-US" altLang="zh-CN" sz="23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现有工作 </a:t>
            </a:r>
            <a:r>
              <a:rPr lang="en-US" altLang="zh-CN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 Supervised CIR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现有工作 </a:t>
            </a:r>
            <a:r>
              <a:rPr lang="en-US" altLang="zh-CN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 Semi-supervised CIR</a:t>
            </a:r>
          </a:p>
          <a:p>
            <a:pPr marL="514350" indent="-5143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现有工作 </a:t>
            </a:r>
            <a:r>
              <a:rPr lang="en-US" altLang="zh-CN" sz="23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 Zero-shot CIR</a:t>
            </a:r>
          </a:p>
        </p:txBody>
      </p:sp>
      <p:grpSp>
        <p:nvGrpSpPr>
          <p:cNvPr id="6" name="组合 3">
            <a:extLst>
              <a:ext uri="{FF2B5EF4-FFF2-40B4-BE49-F238E27FC236}">
                <a16:creationId xmlns:a16="http://schemas.microsoft.com/office/drawing/2014/main" id="{7F0D43FC-0E29-65A6-C4C1-D93CFA676E0E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7" name="矩形 1">
              <a:extLst>
                <a:ext uri="{FF2B5EF4-FFF2-40B4-BE49-F238E27FC236}">
                  <a16:creationId xmlns:a16="http://schemas.microsoft.com/office/drawing/2014/main" id="{68140E91-6492-CEFF-B823-42C40FE18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标题 1">
              <a:extLst>
                <a:ext uri="{FF2B5EF4-FFF2-40B4-BE49-F238E27FC236}">
                  <a16:creationId xmlns:a16="http://schemas.microsoft.com/office/drawing/2014/main" id="{D07BA7DE-2E21-D7ED-6562-57D61F82AE2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1AC0613E-D03C-42BB-D771-04134E6FD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2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11" name="Picture 2" descr="E:\Masters Study\PPT\whu.jpg">
            <a:extLst>
              <a:ext uri="{FF2B5EF4-FFF2-40B4-BE49-F238E27FC236}">
                <a16:creationId xmlns:a16="http://schemas.microsoft.com/office/drawing/2014/main" id="{0BBB032F-39FE-382A-E342-CB320BC19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2731486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8BCB6EC-1086-EB2C-D04D-D6797AD2EDF2}"/>
              </a:ext>
            </a:extLst>
          </p:cNvPr>
          <p:cNvSpPr txBox="1">
            <a:spLocks/>
          </p:cNvSpPr>
          <p:nvPr/>
        </p:nvSpPr>
        <p:spPr bwMode="auto">
          <a:xfrm>
            <a:off x="188912" y="194310"/>
            <a:ext cx="690911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2pPr>
            <a:lvl3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3pPr>
            <a:lvl4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4pPr>
            <a:lvl5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5pPr>
            <a:lvl6pPr marL="11430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6pPr>
            <a:lvl7pPr marL="16002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7pPr>
            <a:lvl8pPr marL="20574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8pPr>
            <a:lvl9pPr marL="25146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9pPr>
          </a:lstStyle>
          <a:p>
            <a:pPr marL="0" indent="0" defTabSz="914400">
              <a:buFontTx/>
            </a:pPr>
            <a:r>
              <a:rPr lang="zh-CN" altLang="en-US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  <a:r>
              <a:rPr lang="en-US" altLang="zh-CN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——Rectified </a:t>
            </a:r>
            <a:r>
              <a:rPr lang="el-GR" altLang="zh-CN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π-</a:t>
            </a:r>
            <a:r>
              <a:rPr lang="en-US" altLang="zh-CN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Noise</a:t>
            </a:r>
          </a:p>
        </p:txBody>
      </p:sp>
      <p:grpSp>
        <p:nvGrpSpPr>
          <p:cNvPr id="18" name="组合 3">
            <a:extLst>
              <a:ext uri="{FF2B5EF4-FFF2-40B4-BE49-F238E27FC236}">
                <a16:creationId xmlns:a16="http://schemas.microsoft.com/office/drawing/2014/main" id="{43B193AD-AD00-C03D-5ABE-987D723E4C16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C103D320-A67C-D422-1C6C-3CFAA182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标题 1">
              <a:extLst>
                <a:ext uri="{FF2B5EF4-FFF2-40B4-BE49-F238E27FC236}">
                  <a16:creationId xmlns:a16="http://schemas.microsoft.com/office/drawing/2014/main" id="{797429B9-8816-46C9-E2CB-252E9E5A89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9E25E771-3FFA-9798-7DA5-9A96B13F9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20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22" name="Picture 2" descr="E:\Masters Study\PPT\whu.jpg">
            <a:extLst>
              <a:ext uri="{FF2B5EF4-FFF2-40B4-BE49-F238E27FC236}">
                <a16:creationId xmlns:a16="http://schemas.microsoft.com/office/drawing/2014/main" id="{26F7810E-DA2E-1586-C9DF-34BACFD1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9CAB03C-EF41-9BE1-4A32-B378C50DEB3B}"/>
              </a:ext>
            </a:extLst>
          </p:cNvPr>
          <p:cNvSpPr txBox="1"/>
          <p:nvPr/>
        </p:nvSpPr>
        <p:spPr>
          <a:xfrm>
            <a:off x="485775" y="1011555"/>
            <a:ext cx="824674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利用正激励噪声来抵消纯噪声的负面影响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，而不是检测和消除数据点的纯噪声。</a:t>
            </a:r>
          </a:p>
          <a:p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噪声对数据分布进行校正，特别适合于增量学习系统。增量系统的核心假设是昂贵的再培训。当有噪声点的数据点出现时，系统会受到不可逆的损伤，加入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噪声的思想提供了一种廉价的方案。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9D1E6D-205A-E31D-E36F-647FD1712D1E}"/>
              </a:ext>
            </a:extLst>
          </p:cNvPr>
          <p:cNvSpPr txBox="1"/>
          <p:nvPr/>
        </p:nvSpPr>
        <p:spPr>
          <a:xfrm>
            <a:off x="5017770" y="2646045"/>
            <a:ext cx="30460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实验分为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分类、聚类、降维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三个任务。在分类聚类方面，共使用了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个数据集来研究正激励噪声校正的性能。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B72931B-5504-117D-1DC3-AA2CAA153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" y="2497455"/>
            <a:ext cx="4150823" cy="11949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BB2416B-50C4-66FA-6BB9-8DB78678D20C}"/>
              </a:ext>
            </a:extLst>
          </p:cNvPr>
          <p:cNvSpPr txBox="1"/>
          <p:nvPr/>
        </p:nvSpPr>
        <p:spPr>
          <a:xfrm>
            <a:off x="560070" y="4131945"/>
            <a:ext cx="7206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注意：添加的噪声实际上是有噪声的实例，而不是作用于原始数据实例的加性或乘性噪声。</a:t>
            </a:r>
          </a:p>
        </p:txBody>
      </p:sp>
    </p:spTree>
    <p:extLst>
      <p:ext uri="{BB962C8B-B14F-4D97-AF65-F5344CB8AC3E}">
        <p14:creationId xmlns:p14="http://schemas.microsoft.com/office/powerpoint/2010/main" val="143293288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8BCB6EC-1086-EB2C-D04D-D6797AD2EDF2}"/>
              </a:ext>
            </a:extLst>
          </p:cNvPr>
          <p:cNvSpPr txBox="1">
            <a:spLocks/>
          </p:cNvSpPr>
          <p:nvPr/>
        </p:nvSpPr>
        <p:spPr bwMode="auto">
          <a:xfrm>
            <a:off x="188912" y="194310"/>
            <a:ext cx="690911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2pPr>
            <a:lvl3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3pPr>
            <a:lvl4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4pPr>
            <a:lvl5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5pPr>
            <a:lvl6pPr marL="11430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6pPr>
            <a:lvl7pPr marL="16002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7pPr>
            <a:lvl8pPr marL="20574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8pPr>
            <a:lvl9pPr marL="25146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9pPr>
          </a:lstStyle>
          <a:p>
            <a:pPr marL="0" indent="0" defTabSz="914400">
              <a:buFontTx/>
            </a:pPr>
            <a:r>
              <a:rPr lang="zh-CN" altLang="en-US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  <a:r>
              <a:rPr lang="en-US" altLang="zh-CN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——Rectified </a:t>
            </a:r>
            <a:r>
              <a:rPr lang="el-GR" altLang="zh-CN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π-</a:t>
            </a:r>
            <a:r>
              <a:rPr lang="en-US" altLang="zh-CN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Noise</a:t>
            </a:r>
          </a:p>
        </p:txBody>
      </p:sp>
      <p:grpSp>
        <p:nvGrpSpPr>
          <p:cNvPr id="18" name="组合 3">
            <a:extLst>
              <a:ext uri="{FF2B5EF4-FFF2-40B4-BE49-F238E27FC236}">
                <a16:creationId xmlns:a16="http://schemas.microsoft.com/office/drawing/2014/main" id="{43B193AD-AD00-C03D-5ABE-987D723E4C16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C103D320-A67C-D422-1C6C-3CFAA182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标题 1">
              <a:extLst>
                <a:ext uri="{FF2B5EF4-FFF2-40B4-BE49-F238E27FC236}">
                  <a16:creationId xmlns:a16="http://schemas.microsoft.com/office/drawing/2014/main" id="{797429B9-8816-46C9-E2CB-252E9E5A89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9E25E771-3FFA-9798-7DA5-9A96B13F9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21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22" name="Picture 2" descr="E:\Masters Study\PPT\whu.jpg">
            <a:extLst>
              <a:ext uri="{FF2B5EF4-FFF2-40B4-BE49-F238E27FC236}">
                <a16:creationId xmlns:a16="http://schemas.microsoft.com/office/drawing/2014/main" id="{26F7810E-DA2E-1586-C9DF-34BACFD1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CD3DEEC-A76D-9B9B-9F97-76393F9A28E3}"/>
              </a:ext>
            </a:extLst>
          </p:cNvPr>
          <p:cNvSpPr txBox="1"/>
          <p:nvPr/>
        </p:nvSpPr>
        <p:spPr>
          <a:xfrm>
            <a:off x="931217" y="1234440"/>
            <a:ext cx="891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Toy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DDB040-949F-4316-209A-A5B84B4B0151}"/>
              </a:ext>
            </a:extLst>
          </p:cNvPr>
          <p:cNvSpPr txBox="1"/>
          <p:nvPr/>
        </p:nvSpPr>
        <p:spPr>
          <a:xfrm>
            <a:off x="931217" y="2497455"/>
            <a:ext cx="965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Iris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C2032A-A032-E13F-A659-FCBFA344ACD7}"/>
              </a:ext>
            </a:extLst>
          </p:cNvPr>
          <p:cNvSpPr txBox="1"/>
          <p:nvPr/>
        </p:nvSpPr>
        <p:spPr>
          <a:xfrm>
            <a:off x="931217" y="3847093"/>
            <a:ext cx="753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Wine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F5FE93-ECAE-A45A-D3A1-787D8BE9B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20"/>
          <a:stretch/>
        </p:blipFill>
        <p:spPr bwMode="auto">
          <a:xfrm>
            <a:off x="1418133" y="797103"/>
            <a:ext cx="6720027" cy="390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80511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8BCB6EC-1086-EB2C-D04D-D6797AD2EDF2}"/>
              </a:ext>
            </a:extLst>
          </p:cNvPr>
          <p:cNvSpPr txBox="1">
            <a:spLocks/>
          </p:cNvSpPr>
          <p:nvPr/>
        </p:nvSpPr>
        <p:spPr bwMode="auto">
          <a:xfrm>
            <a:off x="188912" y="194310"/>
            <a:ext cx="690911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2pPr>
            <a:lvl3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3pPr>
            <a:lvl4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4pPr>
            <a:lvl5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5pPr>
            <a:lvl6pPr marL="11430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6pPr>
            <a:lvl7pPr marL="16002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7pPr>
            <a:lvl8pPr marL="20574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8pPr>
            <a:lvl9pPr marL="25146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9pPr>
          </a:lstStyle>
          <a:p>
            <a:pPr marL="0" indent="0" defTabSz="914400">
              <a:buFontTx/>
            </a:pPr>
            <a:r>
              <a:rPr lang="zh-CN" altLang="en-US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应用</a:t>
            </a:r>
            <a:r>
              <a:rPr lang="en-US" altLang="zh-CN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——Rectified </a:t>
            </a:r>
            <a:r>
              <a:rPr lang="el-GR" altLang="zh-CN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π-</a:t>
            </a:r>
            <a:r>
              <a:rPr lang="en-US" altLang="zh-CN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Noise</a:t>
            </a:r>
          </a:p>
        </p:txBody>
      </p:sp>
      <p:grpSp>
        <p:nvGrpSpPr>
          <p:cNvPr id="18" name="组合 3">
            <a:extLst>
              <a:ext uri="{FF2B5EF4-FFF2-40B4-BE49-F238E27FC236}">
                <a16:creationId xmlns:a16="http://schemas.microsoft.com/office/drawing/2014/main" id="{43B193AD-AD00-C03D-5ABE-987D723E4C16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C103D320-A67C-D422-1C6C-3CFAA182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标题 1">
              <a:extLst>
                <a:ext uri="{FF2B5EF4-FFF2-40B4-BE49-F238E27FC236}">
                  <a16:creationId xmlns:a16="http://schemas.microsoft.com/office/drawing/2014/main" id="{797429B9-8816-46C9-E2CB-252E9E5A89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9E25E771-3FFA-9798-7DA5-9A96B13F9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22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22" name="Picture 2" descr="E:\Masters Study\PPT\whu.jpg">
            <a:extLst>
              <a:ext uri="{FF2B5EF4-FFF2-40B4-BE49-F238E27FC236}">
                <a16:creationId xmlns:a16="http://schemas.microsoft.com/office/drawing/2014/main" id="{26F7810E-DA2E-1586-C9DF-34BACFD1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882B78-1047-E0F7-04E5-08D0ECF36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95" y="1160145"/>
            <a:ext cx="8402225" cy="22976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7928DC1-20E3-3558-EC64-B3945899248E}"/>
              </a:ext>
            </a:extLst>
          </p:cNvPr>
          <p:cNvSpPr txBox="1"/>
          <p:nvPr/>
        </p:nvSpPr>
        <p:spPr>
          <a:xfrm>
            <a:off x="1674495" y="3829466"/>
            <a:ext cx="62407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Toy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数据集上的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LDA</a:t>
            </a:r>
            <a:r>
              <a:rPr lang="zh-CN" altLang="en-US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加入一些带有正激励噪声的实例可以纠正降维的表现</a:t>
            </a:r>
          </a:p>
        </p:txBody>
      </p:sp>
    </p:spTree>
    <p:extLst>
      <p:ext uri="{BB962C8B-B14F-4D97-AF65-F5344CB8AC3E}">
        <p14:creationId xmlns:p14="http://schemas.microsoft.com/office/powerpoint/2010/main" val="290511702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8BCB6EC-1086-EB2C-D04D-D6797AD2EDF2}"/>
              </a:ext>
            </a:extLst>
          </p:cNvPr>
          <p:cNvSpPr txBox="1">
            <a:spLocks/>
          </p:cNvSpPr>
          <p:nvPr/>
        </p:nvSpPr>
        <p:spPr bwMode="auto">
          <a:xfrm>
            <a:off x="188912" y="194310"/>
            <a:ext cx="690911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2pPr>
            <a:lvl3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3pPr>
            <a:lvl4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4pPr>
            <a:lvl5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5pPr>
            <a:lvl6pPr marL="11430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6pPr>
            <a:lvl7pPr marL="16002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7pPr>
            <a:lvl8pPr marL="20574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8pPr>
            <a:lvl9pPr marL="25146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9pPr>
          </a:lstStyle>
          <a:p>
            <a:pPr marL="0" indent="0" defTabSz="914400">
              <a:buFontTx/>
            </a:pPr>
            <a:r>
              <a:rPr lang="zh-CN" altLang="en-US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未来工作</a:t>
            </a:r>
            <a:endParaRPr lang="en-US" altLang="zh-CN" sz="28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8" name="组合 3">
            <a:extLst>
              <a:ext uri="{FF2B5EF4-FFF2-40B4-BE49-F238E27FC236}">
                <a16:creationId xmlns:a16="http://schemas.microsoft.com/office/drawing/2014/main" id="{43B193AD-AD00-C03D-5ABE-987D723E4C16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C103D320-A67C-D422-1C6C-3CFAA182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标题 1">
              <a:extLst>
                <a:ext uri="{FF2B5EF4-FFF2-40B4-BE49-F238E27FC236}">
                  <a16:creationId xmlns:a16="http://schemas.microsoft.com/office/drawing/2014/main" id="{797429B9-8816-46C9-E2CB-252E9E5A89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9E25E771-3FFA-9798-7DA5-9A96B13F9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23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22" name="Picture 2" descr="E:\Masters Study\PPT\whu.jpg">
            <a:extLst>
              <a:ext uri="{FF2B5EF4-FFF2-40B4-BE49-F238E27FC236}">
                <a16:creationId xmlns:a16="http://schemas.microsoft.com/office/drawing/2014/main" id="{26F7810E-DA2E-1586-C9DF-34BACFD1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D029B2B-3FE6-5035-1459-04AC95B778F2}"/>
              </a:ext>
            </a:extLst>
          </p:cNvPr>
          <p:cNvSpPr txBox="1"/>
          <p:nvPr/>
        </p:nvSpPr>
        <p:spPr>
          <a:xfrm>
            <a:off x="411480" y="1167365"/>
            <a:ext cx="839533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、在不同的场景中，</a:t>
            </a:r>
            <a:r>
              <a:rPr lang="zh-CN" altLang="en-US" b="1" i="0" dirty="0">
                <a:solidFill>
                  <a:schemeClr val="accent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哪种随机噪声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更容易成为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正激励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噪声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  <a:p>
            <a:pPr algn="l"/>
            <a:endParaRPr lang="zh-CN" altLang="en-US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、小的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噪声可以提高性能，但过大的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噪声也会导致性能退化，</a:t>
            </a:r>
            <a:r>
              <a:rPr lang="zh-CN" altLang="en-US" b="1" i="0" dirty="0">
                <a:solidFill>
                  <a:schemeClr val="accent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噪声</a:t>
            </a:r>
            <a:r>
              <a:rPr lang="en-US" altLang="zh-CN" b="1" i="0" dirty="0">
                <a:solidFill>
                  <a:schemeClr val="accent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r>
              <a:rPr lang="zh-CN" altLang="en-US" b="1" i="0" dirty="0">
                <a:solidFill>
                  <a:schemeClr val="accent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值与性能拐点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的关系是什么？ </a:t>
            </a:r>
            <a:endParaRPr lang="en-US" altLang="zh-CN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π-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噪声的存在性在某些情况下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如分类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已经得到了证实，如何</a:t>
            </a:r>
            <a:r>
              <a:rPr lang="zh-CN" altLang="en-US" b="1" i="0" dirty="0">
                <a:solidFill>
                  <a:schemeClr val="accent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在一般情况下证明</a:t>
            </a:r>
            <a:r>
              <a:rPr lang="en-US" altLang="zh-CN" b="1" i="0" dirty="0">
                <a:solidFill>
                  <a:schemeClr val="accent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π-</a:t>
            </a:r>
            <a:r>
              <a:rPr lang="zh-CN" altLang="en-US" b="1" i="0" dirty="0">
                <a:solidFill>
                  <a:schemeClr val="accent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噪声的存在性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en-US" altLang="zh-CN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虽然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噪声的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校正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能力得到了充分的展示，但</a:t>
            </a:r>
            <a:r>
              <a:rPr lang="zh-CN" altLang="en-US" b="1" i="0" dirty="0">
                <a:solidFill>
                  <a:schemeClr val="accent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如何找到</a:t>
            </a:r>
            <a:r>
              <a:rPr lang="zh-CN" altLang="en-US" b="1" dirty="0">
                <a:solidFill>
                  <a:schemeClr val="accent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校正</a:t>
            </a:r>
            <a:r>
              <a:rPr lang="zh-CN" altLang="en-US" b="1" i="0" dirty="0">
                <a:solidFill>
                  <a:schemeClr val="accent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后的</a:t>
            </a:r>
            <a:r>
              <a:rPr lang="en-US" altLang="zh-CN" b="1" i="0" dirty="0">
                <a:solidFill>
                  <a:schemeClr val="accent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r>
              <a:rPr lang="zh-CN" altLang="en-US" b="1" i="0" dirty="0">
                <a:solidFill>
                  <a:schemeClr val="accent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噪声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是一个亟待解决的问题。一种可行的方法是通过变分方法找到理想的分布。</a:t>
            </a:r>
          </a:p>
          <a:p>
            <a:pPr algn="l"/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噪声可作为模型设计的新原理。例如，如果</a:t>
            </a:r>
            <a:r>
              <a:rPr lang="zh-CN" altLang="en-US" b="1" i="0" dirty="0">
                <a:solidFill>
                  <a:schemeClr val="accent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优化的目的是寻找</a:t>
            </a:r>
            <a:r>
              <a:rPr lang="en-US" altLang="zh-CN" b="1" i="0" dirty="0">
                <a:solidFill>
                  <a:schemeClr val="accent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π-</a:t>
            </a:r>
            <a:r>
              <a:rPr lang="zh-CN" altLang="en-US" b="1" i="0" dirty="0">
                <a:solidFill>
                  <a:schemeClr val="accent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噪声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，则对抗性训练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可能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更有效？</a:t>
            </a:r>
            <a:endParaRPr lang="en-US" altLang="zh-CN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en-US" altLang="zh-CN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噪声与纯噪声的明显区别也激发了我们对</a:t>
            </a:r>
            <a:r>
              <a:rPr lang="zh-CN" altLang="en-US" b="1" i="0" dirty="0">
                <a:solidFill>
                  <a:schemeClr val="accent6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数据预处理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的重新思考。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噪声的存在和基于任务的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π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噪声的定义意味着，由于某些噪声可能是有益的，因此应该针对特定的任务设计去噪方案。</a:t>
            </a:r>
          </a:p>
        </p:txBody>
      </p:sp>
    </p:spTree>
    <p:extLst>
      <p:ext uri="{BB962C8B-B14F-4D97-AF65-F5344CB8AC3E}">
        <p14:creationId xmlns:p14="http://schemas.microsoft.com/office/powerpoint/2010/main" val="45716370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8BCB6EC-1086-EB2C-D04D-D6797AD2EDF2}"/>
              </a:ext>
            </a:extLst>
          </p:cNvPr>
          <p:cNvSpPr txBox="1">
            <a:spLocks/>
          </p:cNvSpPr>
          <p:nvPr/>
        </p:nvSpPr>
        <p:spPr bwMode="auto">
          <a:xfrm>
            <a:off x="188912" y="194310"/>
            <a:ext cx="690911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2pPr>
            <a:lvl3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3pPr>
            <a:lvl4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4pPr>
            <a:lvl5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5pPr>
            <a:lvl6pPr marL="11430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6pPr>
            <a:lvl7pPr marL="16002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7pPr>
            <a:lvl8pPr marL="20574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8pPr>
            <a:lvl9pPr marL="25146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9pPr>
          </a:lstStyle>
          <a:p>
            <a:pPr marL="0" indent="0" defTabSz="914400">
              <a:buFontTx/>
            </a:pPr>
            <a:r>
              <a:rPr lang="zh-CN" altLang="en-US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未来工作</a:t>
            </a:r>
            <a:endParaRPr lang="en-US" altLang="zh-CN" sz="28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8" name="组合 3">
            <a:extLst>
              <a:ext uri="{FF2B5EF4-FFF2-40B4-BE49-F238E27FC236}">
                <a16:creationId xmlns:a16="http://schemas.microsoft.com/office/drawing/2014/main" id="{43B193AD-AD00-C03D-5ABE-987D723E4C16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C103D320-A67C-D422-1C6C-3CFAA182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标题 1">
              <a:extLst>
                <a:ext uri="{FF2B5EF4-FFF2-40B4-BE49-F238E27FC236}">
                  <a16:creationId xmlns:a16="http://schemas.microsoft.com/office/drawing/2014/main" id="{797429B9-8816-46C9-E2CB-252E9E5A89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9E25E771-3FFA-9798-7DA5-9A96B13F9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24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22" name="Picture 2" descr="E:\Masters Study\PPT\whu.jpg">
            <a:extLst>
              <a:ext uri="{FF2B5EF4-FFF2-40B4-BE49-F238E27FC236}">
                <a16:creationId xmlns:a16="http://schemas.microsoft.com/office/drawing/2014/main" id="{26F7810E-DA2E-1586-C9DF-34BACFD1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B51746E-E6F4-97B4-8AED-A6BF2E744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545" y="800339"/>
            <a:ext cx="7060883" cy="3955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27101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18BCB6EC-1086-EB2C-D04D-D6797AD2EDF2}"/>
              </a:ext>
            </a:extLst>
          </p:cNvPr>
          <p:cNvSpPr txBox="1">
            <a:spLocks/>
          </p:cNvSpPr>
          <p:nvPr/>
        </p:nvSpPr>
        <p:spPr bwMode="auto">
          <a:xfrm>
            <a:off x="188912" y="194310"/>
            <a:ext cx="6909118" cy="387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+mj-lt"/>
                <a:ea typeface="+mj-ea"/>
                <a:cs typeface="+mj-cs"/>
                <a:sym typeface="Arial" charset="0"/>
              </a:defRPr>
            </a:lvl1pPr>
            <a:lvl2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2pPr>
            <a:lvl3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3pPr>
            <a:lvl4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4pPr>
            <a:lvl5pPr marL="685800" indent="-68580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5pPr>
            <a:lvl6pPr marL="11430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6pPr>
            <a:lvl7pPr marL="16002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7pPr>
            <a:lvl8pPr marL="20574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8pPr>
            <a:lvl9pPr marL="2514600" indent="-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Segoe UI" pitchFamily="34" charset="0"/>
                <a:cs typeface="Segoe UI" pitchFamily="34" charset="0"/>
                <a:sym typeface="Arial" charset="0"/>
              </a:defRPr>
            </a:lvl9pPr>
          </a:lstStyle>
          <a:p>
            <a:pPr marL="0" indent="0" defTabSz="914400">
              <a:buFontTx/>
            </a:pPr>
            <a:r>
              <a:rPr lang="zh-CN" altLang="en-US" sz="2800" b="1" kern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结束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5A7DBF48-FFBD-58EA-3F56-49D1E1D718DD}"/>
              </a:ext>
            </a:extLst>
          </p:cNvPr>
          <p:cNvSpPr txBox="1">
            <a:spLocks/>
          </p:cNvSpPr>
          <p:nvPr/>
        </p:nvSpPr>
        <p:spPr bwMode="auto">
          <a:xfrm>
            <a:off x="411480" y="2348865"/>
            <a:ext cx="8180439" cy="61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indent="719138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0" algn="ctr">
              <a:lnSpc>
                <a:spcPct val="140000"/>
              </a:lnSpc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谢谢</a:t>
            </a:r>
            <a:endParaRPr lang="en-US" altLang="zh-CN" sz="1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8" name="组合 3">
            <a:extLst>
              <a:ext uri="{FF2B5EF4-FFF2-40B4-BE49-F238E27FC236}">
                <a16:creationId xmlns:a16="http://schemas.microsoft.com/office/drawing/2014/main" id="{43B193AD-AD00-C03D-5ABE-987D723E4C16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19" name="矩形 1">
              <a:extLst>
                <a:ext uri="{FF2B5EF4-FFF2-40B4-BE49-F238E27FC236}">
                  <a16:creationId xmlns:a16="http://schemas.microsoft.com/office/drawing/2014/main" id="{C103D320-A67C-D422-1C6C-3CFAA1822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标题 1">
              <a:extLst>
                <a:ext uri="{FF2B5EF4-FFF2-40B4-BE49-F238E27FC236}">
                  <a16:creationId xmlns:a16="http://schemas.microsoft.com/office/drawing/2014/main" id="{797429B9-8816-46C9-E2CB-252E9E5A89E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21" name="灯片编号占位符 5">
            <a:extLst>
              <a:ext uri="{FF2B5EF4-FFF2-40B4-BE49-F238E27FC236}">
                <a16:creationId xmlns:a16="http://schemas.microsoft.com/office/drawing/2014/main" id="{9E25E771-3FFA-9798-7DA5-9A96B13F99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25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22" name="Picture 2" descr="E:\Masters Study\PPT\whu.jpg">
            <a:extLst>
              <a:ext uri="{FF2B5EF4-FFF2-40B4-BE49-F238E27FC236}">
                <a16:creationId xmlns:a16="http://schemas.microsoft.com/office/drawing/2014/main" id="{26F7810E-DA2E-1586-C9DF-34BACFD13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5203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标题 1"/>
          <p:cNvSpPr>
            <a:spLocks noGrp="1"/>
          </p:cNvSpPr>
          <p:nvPr>
            <p:ph type="ctrTitle"/>
          </p:nvPr>
        </p:nvSpPr>
        <p:spPr>
          <a:xfrm>
            <a:off x="188912" y="176545"/>
            <a:ext cx="6909118" cy="387798"/>
          </a:xfrm>
        </p:spPr>
        <p:txBody>
          <a:bodyPr/>
          <a:lstStyle/>
          <a:p>
            <a:pPr marL="0" indent="0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数据集介绍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en-US" altLang="zh-CN" sz="2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FashionIQ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CIRR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9" name="组合 3">
            <a:extLst>
              <a:ext uri="{FF2B5EF4-FFF2-40B4-BE49-F238E27FC236}">
                <a16:creationId xmlns:a16="http://schemas.microsoft.com/office/drawing/2014/main" id="{69882614-C4FE-C285-EF2E-2C5488362AA8}"/>
              </a:ext>
            </a:extLst>
          </p:cNvPr>
          <p:cNvGrpSpPr>
            <a:grpSpLocks/>
          </p:cNvGrpSpPr>
          <p:nvPr/>
        </p:nvGrpSpPr>
        <p:grpSpPr bwMode="auto">
          <a:xfrm>
            <a:off x="-16751" y="4758992"/>
            <a:ext cx="9144000" cy="415925"/>
            <a:chOff x="0" y="4756577"/>
            <a:chExt cx="9144000" cy="415498"/>
          </a:xfrm>
        </p:grpSpPr>
        <p:sp>
          <p:nvSpPr>
            <p:cNvPr id="20" name="矩形 1">
              <a:extLst>
                <a:ext uri="{FF2B5EF4-FFF2-40B4-BE49-F238E27FC236}">
                  <a16:creationId xmlns:a16="http://schemas.microsoft.com/office/drawing/2014/main" id="{1B799A03-3D11-C7FB-998A-41CFE0A0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标题 1">
              <a:extLst>
                <a:ext uri="{FF2B5EF4-FFF2-40B4-BE49-F238E27FC236}">
                  <a16:creationId xmlns:a16="http://schemas.microsoft.com/office/drawing/2014/main" id="{9B801538-BB64-7CC5-4FF8-DE7EC11CBE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A8FD8E2-26EF-B060-CF30-6B6C49085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26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23" name="Picture 2" descr="E:\Masters Study\PPT\whu.jpg">
            <a:extLst>
              <a:ext uri="{FF2B5EF4-FFF2-40B4-BE49-F238E27FC236}">
                <a16:creationId xmlns:a16="http://schemas.microsoft.com/office/drawing/2014/main" id="{2C4BF9A4-F850-B3F5-116F-2CF356EFF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9D3D095-0D4A-5177-D1A6-8485611ED2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24"/>
          <a:stretch/>
        </p:blipFill>
        <p:spPr>
          <a:xfrm>
            <a:off x="165573" y="1169256"/>
            <a:ext cx="4886325" cy="8948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B9A8C43-4571-5DE5-484E-3B0DB73507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316" r="8549"/>
          <a:stretch/>
        </p:blipFill>
        <p:spPr>
          <a:xfrm>
            <a:off x="468945" y="2497455"/>
            <a:ext cx="4279583" cy="17938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FAA182-095F-540D-76B5-52CF2E875F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5818" y="862965"/>
            <a:ext cx="3729587" cy="335074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6FFE581-D2C6-7666-69D6-AADA780D9D58}"/>
              </a:ext>
            </a:extLst>
          </p:cNvPr>
          <p:cNvSpPr txBox="1"/>
          <p:nvPr/>
        </p:nvSpPr>
        <p:spPr>
          <a:xfrm>
            <a:off x="1823085" y="4250062"/>
            <a:ext cx="1708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CIRR</a:t>
            </a:r>
            <a:r>
              <a:rPr lang="zh-CN" altLang="en-US" dirty="0">
                <a:solidFill>
                  <a:schemeClr val="bg1"/>
                </a:solidFill>
              </a:rPr>
              <a:t>数据集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3C77A9D-65F2-456A-E304-EA0C263CA37A}"/>
              </a:ext>
            </a:extLst>
          </p:cNvPr>
          <p:cNvSpPr txBox="1"/>
          <p:nvPr/>
        </p:nvSpPr>
        <p:spPr>
          <a:xfrm>
            <a:off x="6280785" y="4288732"/>
            <a:ext cx="20059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FashionIQ</a:t>
            </a:r>
            <a:r>
              <a:rPr lang="zh-CN" altLang="en-US" dirty="0">
                <a:solidFill>
                  <a:schemeClr val="bg1"/>
                </a:solidFill>
              </a:rPr>
              <a:t>数据集</a:t>
            </a:r>
          </a:p>
        </p:txBody>
      </p:sp>
    </p:spTree>
    <p:extLst>
      <p:ext uri="{BB962C8B-B14F-4D97-AF65-F5344CB8AC3E}">
        <p14:creationId xmlns:p14="http://schemas.microsoft.com/office/powerpoint/2010/main" val="167240322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标题 1"/>
          <p:cNvSpPr>
            <a:spLocks noGrp="1"/>
          </p:cNvSpPr>
          <p:nvPr>
            <p:ph type="ctrTitle"/>
          </p:nvPr>
        </p:nvSpPr>
        <p:spPr>
          <a:xfrm>
            <a:off x="188912" y="176545"/>
            <a:ext cx="6909118" cy="387798"/>
          </a:xfrm>
        </p:spPr>
        <p:txBody>
          <a:bodyPr/>
          <a:lstStyle/>
          <a:p>
            <a:pPr marL="0" indent="0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数据集介绍</a:t>
            </a:r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——Shoes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9" name="组合 3">
            <a:extLst>
              <a:ext uri="{FF2B5EF4-FFF2-40B4-BE49-F238E27FC236}">
                <a16:creationId xmlns:a16="http://schemas.microsoft.com/office/drawing/2014/main" id="{69882614-C4FE-C285-EF2E-2C5488362AA8}"/>
              </a:ext>
            </a:extLst>
          </p:cNvPr>
          <p:cNvGrpSpPr>
            <a:grpSpLocks/>
          </p:cNvGrpSpPr>
          <p:nvPr/>
        </p:nvGrpSpPr>
        <p:grpSpPr bwMode="auto">
          <a:xfrm>
            <a:off x="-16751" y="4758992"/>
            <a:ext cx="9144000" cy="415925"/>
            <a:chOff x="0" y="4756577"/>
            <a:chExt cx="9144000" cy="415498"/>
          </a:xfrm>
        </p:grpSpPr>
        <p:sp>
          <p:nvSpPr>
            <p:cNvPr id="20" name="矩形 1">
              <a:extLst>
                <a:ext uri="{FF2B5EF4-FFF2-40B4-BE49-F238E27FC236}">
                  <a16:creationId xmlns:a16="http://schemas.microsoft.com/office/drawing/2014/main" id="{1B799A03-3D11-C7FB-998A-41CFE0A0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标题 1">
              <a:extLst>
                <a:ext uri="{FF2B5EF4-FFF2-40B4-BE49-F238E27FC236}">
                  <a16:creationId xmlns:a16="http://schemas.microsoft.com/office/drawing/2014/main" id="{9B801538-BB64-7CC5-4FF8-DE7EC11CBE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A8FD8E2-26EF-B060-CF30-6B6C49085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27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23" name="Picture 2" descr="E:\Masters Study\PPT\whu.jpg">
            <a:extLst>
              <a:ext uri="{FF2B5EF4-FFF2-40B4-BE49-F238E27FC236}">
                <a16:creationId xmlns:a16="http://schemas.microsoft.com/office/drawing/2014/main" id="{2C4BF9A4-F850-B3F5-116F-2CF356EFF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AE1704-3CD9-8AFB-F706-8572EFE88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01" y="1168243"/>
            <a:ext cx="7508998" cy="30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1986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标题 1"/>
          <p:cNvSpPr>
            <a:spLocks noGrp="1"/>
          </p:cNvSpPr>
          <p:nvPr>
            <p:ph type="ctrTitle"/>
          </p:nvPr>
        </p:nvSpPr>
        <p:spPr>
          <a:xfrm>
            <a:off x="188912" y="176545"/>
            <a:ext cx="6909118" cy="387798"/>
          </a:xfrm>
        </p:spPr>
        <p:txBody>
          <a:bodyPr/>
          <a:lstStyle/>
          <a:p>
            <a:pPr marL="0" indent="0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任务定义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9AB33E-93D0-78DA-BDE1-BAB4DB8A5178}"/>
              </a:ext>
            </a:extLst>
          </p:cNvPr>
          <p:cNvSpPr txBox="1"/>
          <p:nvPr/>
        </p:nvSpPr>
        <p:spPr>
          <a:xfrm>
            <a:off x="560070" y="1055255"/>
            <a:ext cx="8098154" cy="69871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在给定参考图像和文本描述的情况下，组合图像检索（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CIR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）旨在检索与参考图像视觉上相似且符合文本描述的图像。</a:t>
            </a:r>
            <a:endParaRPr lang="en-US" altLang="zh-CN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3" name="组合 3">
            <a:extLst>
              <a:ext uri="{FF2B5EF4-FFF2-40B4-BE49-F238E27FC236}">
                <a16:creationId xmlns:a16="http://schemas.microsoft.com/office/drawing/2014/main" id="{8FE68820-507F-9A16-4F44-D054F2F3F674}"/>
              </a:ext>
            </a:extLst>
          </p:cNvPr>
          <p:cNvGrpSpPr>
            <a:grpSpLocks/>
          </p:cNvGrpSpPr>
          <p:nvPr/>
        </p:nvGrpSpPr>
        <p:grpSpPr bwMode="auto">
          <a:xfrm>
            <a:off x="0" y="4756153"/>
            <a:ext cx="9144000" cy="415925"/>
            <a:chOff x="0" y="4756580"/>
            <a:chExt cx="9144000" cy="415498"/>
          </a:xfrm>
        </p:grpSpPr>
        <p:sp>
          <p:nvSpPr>
            <p:cNvPr id="14" name="矩形 1">
              <a:extLst>
                <a:ext uri="{FF2B5EF4-FFF2-40B4-BE49-F238E27FC236}">
                  <a16:creationId xmlns:a16="http://schemas.microsoft.com/office/drawing/2014/main" id="{E4972D9F-7324-D01F-36C8-B9157A51C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标题 1">
              <a:extLst>
                <a:ext uri="{FF2B5EF4-FFF2-40B4-BE49-F238E27FC236}">
                  <a16:creationId xmlns:a16="http://schemas.microsoft.com/office/drawing/2014/main" id="{6905DA1B-77F9-5FA7-F0F3-2B65511F458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80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8ECA70B5-DD91-7C38-2C93-B6806BDD7A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3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17" name="Picture 2" descr="E:\Masters Study\PPT\whu.jpg">
            <a:extLst>
              <a:ext uri="{FF2B5EF4-FFF2-40B4-BE49-F238E27FC236}">
                <a16:creationId xmlns:a16="http://schemas.microsoft.com/office/drawing/2014/main" id="{9FB1D3F6-7B30-C345-E397-7B88425FC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3F27620-BEDB-2859-6D9C-D938BC8B1C8E}"/>
              </a:ext>
            </a:extLst>
          </p:cNvPr>
          <p:cNvSpPr txBox="1"/>
          <p:nvPr/>
        </p:nvSpPr>
        <p:spPr>
          <a:xfrm>
            <a:off x="5301615" y="3980200"/>
            <a:ext cx="1708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CIRR</a:t>
            </a:r>
            <a:r>
              <a:rPr lang="zh-CN" altLang="en-US" dirty="0">
                <a:solidFill>
                  <a:schemeClr val="bg1"/>
                </a:solidFill>
              </a:rPr>
              <a:t>数据集示例（</a:t>
            </a:r>
            <a:r>
              <a:rPr lang="en-US" altLang="zh-CN" dirty="0">
                <a:solidFill>
                  <a:schemeClr val="bg1"/>
                </a:solidFill>
              </a:rPr>
              <a:t>Natural</a:t>
            </a:r>
            <a:r>
              <a:rPr lang="zh-CN" altLang="en-US" dirty="0">
                <a:solidFill>
                  <a:schemeClr val="bg1"/>
                </a:solidFill>
              </a:rPr>
              <a:t>域）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741F32-F8B3-EFD8-799F-CB3AD11118DA}"/>
              </a:ext>
            </a:extLst>
          </p:cNvPr>
          <p:cNvSpPr txBox="1"/>
          <p:nvPr/>
        </p:nvSpPr>
        <p:spPr>
          <a:xfrm>
            <a:off x="931545" y="3943865"/>
            <a:ext cx="2154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FashionIQ</a:t>
            </a:r>
            <a:r>
              <a:rPr lang="zh-CN" altLang="en-US" dirty="0">
                <a:solidFill>
                  <a:schemeClr val="bg1"/>
                </a:solidFill>
              </a:rPr>
              <a:t>数据集示例（</a:t>
            </a:r>
            <a:r>
              <a:rPr lang="en-US" altLang="zh-CN" dirty="0">
                <a:solidFill>
                  <a:schemeClr val="bg1"/>
                </a:solidFill>
              </a:rPr>
              <a:t>Fashion</a:t>
            </a:r>
            <a:r>
              <a:rPr lang="zh-CN" altLang="en-US" dirty="0">
                <a:solidFill>
                  <a:schemeClr val="bg1"/>
                </a:solidFill>
              </a:rPr>
              <a:t>域）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AF747B-EC1F-E2CD-B681-4F8658E19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2113329"/>
            <a:ext cx="7915275" cy="170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70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标题 1"/>
          <p:cNvSpPr>
            <a:spLocks noGrp="1"/>
          </p:cNvSpPr>
          <p:nvPr>
            <p:ph type="ctrTitle"/>
          </p:nvPr>
        </p:nvSpPr>
        <p:spPr>
          <a:xfrm>
            <a:off x="188912" y="176545"/>
            <a:ext cx="6909118" cy="387798"/>
          </a:xfrm>
        </p:spPr>
        <p:txBody>
          <a:bodyPr/>
          <a:lstStyle/>
          <a:p>
            <a:pPr marL="0" indent="0"/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任务分类</a:t>
            </a:r>
          </a:p>
        </p:txBody>
      </p:sp>
      <p:grpSp>
        <p:nvGrpSpPr>
          <p:cNvPr id="19" name="组合 3">
            <a:extLst>
              <a:ext uri="{FF2B5EF4-FFF2-40B4-BE49-F238E27FC236}">
                <a16:creationId xmlns:a16="http://schemas.microsoft.com/office/drawing/2014/main" id="{69882614-C4FE-C285-EF2E-2C5488362AA8}"/>
              </a:ext>
            </a:extLst>
          </p:cNvPr>
          <p:cNvGrpSpPr>
            <a:grpSpLocks/>
          </p:cNvGrpSpPr>
          <p:nvPr/>
        </p:nvGrpSpPr>
        <p:grpSpPr bwMode="auto">
          <a:xfrm>
            <a:off x="-16751" y="4758992"/>
            <a:ext cx="9144000" cy="415925"/>
            <a:chOff x="0" y="4756577"/>
            <a:chExt cx="9144000" cy="415498"/>
          </a:xfrm>
        </p:grpSpPr>
        <p:sp>
          <p:nvSpPr>
            <p:cNvPr id="20" name="矩形 1">
              <a:extLst>
                <a:ext uri="{FF2B5EF4-FFF2-40B4-BE49-F238E27FC236}">
                  <a16:creationId xmlns:a16="http://schemas.microsoft.com/office/drawing/2014/main" id="{1B799A03-3D11-C7FB-998A-41CFE0A0A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</a:rPr>
                <a:t>   </a:t>
              </a:r>
            </a:p>
            <a:p>
              <a:pPr algn="r"/>
              <a:r>
                <a:rPr lang="en-US" altLang="zh-CN" sz="2000" b="1" i="1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en-US" sz="20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标题 1">
              <a:extLst>
                <a:ext uri="{FF2B5EF4-FFF2-40B4-BE49-F238E27FC236}">
                  <a16:creationId xmlns:a16="http://schemas.microsoft.com/office/drawing/2014/main" id="{9B801538-BB64-7CC5-4FF8-DE7EC11CBE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212455" y="4756577"/>
              <a:ext cx="520065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22" name="灯片编号占位符 5">
            <a:extLst>
              <a:ext uri="{FF2B5EF4-FFF2-40B4-BE49-F238E27FC236}">
                <a16:creationId xmlns:a16="http://schemas.microsoft.com/office/drawing/2014/main" id="{0A8FD8E2-26EF-B060-CF30-6B6C490852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7010400" y="4800600"/>
            <a:ext cx="2133600" cy="349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7543C62-3670-4004-A05D-8FE5695BEC36}" type="slidenum">
              <a:rPr lang="zh-CN" altLang="en-US" sz="1800" smtClean="0">
                <a:latin typeface="Times New Roman" pitchFamily="18" charset="0"/>
              </a:rPr>
              <a:pPr eaLnBrk="1" hangingPunct="1"/>
              <a:t>4</a:t>
            </a:fld>
            <a:endParaRPr lang="zh-CN" altLang="en-US" sz="1800" dirty="0">
              <a:latin typeface="Times New Roman" pitchFamily="18" charset="0"/>
            </a:endParaRPr>
          </a:p>
        </p:txBody>
      </p:sp>
      <p:pic>
        <p:nvPicPr>
          <p:cNvPr id="23" name="Picture 2" descr="E:\Masters Study\PPT\whu.jpg">
            <a:extLst>
              <a:ext uri="{FF2B5EF4-FFF2-40B4-BE49-F238E27FC236}">
                <a16:creationId xmlns:a16="http://schemas.microsoft.com/office/drawing/2014/main" id="{2C4BF9A4-F850-B3F5-116F-2CF356EFF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6F6234-8289-DDED-C230-749BB1213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146009"/>
            <a:ext cx="7029450" cy="318135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0645808-23CE-63F0-EAC2-5BE21B923BB5}"/>
              </a:ext>
            </a:extLst>
          </p:cNvPr>
          <p:cNvSpPr/>
          <p:nvPr/>
        </p:nvSpPr>
        <p:spPr bwMode="auto">
          <a:xfrm>
            <a:off x="560070" y="1828800"/>
            <a:ext cx="1857375" cy="371475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56E966-9A65-F77C-01BA-75DA407866C8}"/>
              </a:ext>
            </a:extLst>
          </p:cNvPr>
          <p:cNvSpPr/>
          <p:nvPr/>
        </p:nvSpPr>
        <p:spPr bwMode="auto">
          <a:xfrm>
            <a:off x="562435" y="2518843"/>
            <a:ext cx="1855010" cy="371475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F17AD75-A479-D9EF-C58D-52CBD517F49B}"/>
              </a:ext>
            </a:extLst>
          </p:cNvPr>
          <p:cNvSpPr/>
          <p:nvPr/>
        </p:nvSpPr>
        <p:spPr bwMode="auto">
          <a:xfrm>
            <a:off x="562435" y="2903056"/>
            <a:ext cx="2449370" cy="371475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1777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7" name="组合 3"/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41992" name="矩形 1"/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050" b="1" i="1" dirty="0">
                  <a:latin typeface="Times New Roman" pitchFamily="18" charset="0"/>
                  <a:cs typeface="Times New Roman" pitchFamily="18" charset="0"/>
                </a:rPr>
                <a:t>Composed Image Retrieval using Contrastive Learning and Task-oriented CLIP-based Features</a:t>
              </a:r>
            </a:p>
          </p:txBody>
        </p:sp>
        <p:sp>
          <p:nvSpPr>
            <p:cNvPr id="41993" name="标题 1"/>
            <p:cNvSpPr txBox="1">
              <a:spLocks/>
            </p:cNvSpPr>
            <p:nvPr/>
          </p:nvSpPr>
          <p:spPr bwMode="auto">
            <a:xfrm>
              <a:off x="8212455" y="4756577"/>
              <a:ext cx="520065" cy="36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 dirty="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41988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FFB93C-6DD5-49C5-AE76-523F2EFD6115}" type="slidenum">
              <a:rPr lang="zh-CN" altLang="en-US" sz="1800" smtClean="0">
                <a:latin typeface="Times New Roman" pitchFamily="18" charset="0"/>
              </a:rPr>
              <a:pPr eaLnBrk="1" hangingPunct="1"/>
              <a:t>5</a:t>
            </a:fld>
            <a:endParaRPr lang="zh-CN" altLang="en-US" sz="1800" dirty="0">
              <a:latin typeface="Times New Roman" pitchFamily="18" charset="0"/>
            </a:endParaRPr>
          </a:p>
        </p:txBody>
      </p:sp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标题 1"/>
          <p:cNvSpPr>
            <a:spLocks noGrp="1"/>
          </p:cNvSpPr>
          <p:nvPr>
            <p:ph type="ctrTitle"/>
          </p:nvPr>
        </p:nvSpPr>
        <p:spPr>
          <a:xfrm>
            <a:off x="188912" y="176545"/>
            <a:ext cx="6909118" cy="387798"/>
          </a:xfrm>
        </p:spPr>
        <p:txBody>
          <a:bodyPr/>
          <a:lstStyle/>
          <a:p>
            <a:pPr marL="0" indent="0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Supervised CIR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930152-FF25-8C1D-BE8E-2FBA0471600B}"/>
              </a:ext>
            </a:extLst>
          </p:cNvPr>
          <p:cNvSpPr txBox="1"/>
          <p:nvPr/>
        </p:nvSpPr>
        <p:spPr>
          <a:xfrm>
            <a:off x="560070" y="3711596"/>
            <a:ext cx="5083068" cy="69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首次将</a:t>
            </a:r>
            <a:r>
              <a:rPr lang="zh-CN" altLang="en-US" b="1" dirty="0">
                <a:solidFill>
                  <a:schemeClr val="accent6"/>
                </a:solidFill>
              </a:rPr>
              <a:t>视觉语言模型（</a:t>
            </a:r>
            <a:r>
              <a:rPr lang="en-US" altLang="zh-CN" b="1" dirty="0">
                <a:solidFill>
                  <a:schemeClr val="accent6"/>
                </a:solidFill>
              </a:rPr>
              <a:t>VLP</a:t>
            </a:r>
            <a:r>
              <a:rPr lang="zh-CN" altLang="en-US" b="1" dirty="0">
                <a:solidFill>
                  <a:schemeClr val="accent6"/>
                </a:solidFill>
              </a:rPr>
              <a:t>）用于组合图像检索（</a:t>
            </a:r>
            <a:r>
              <a:rPr lang="en-US" altLang="zh-CN" b="1" dirty="0">
                <a:solidFill>
                  <a:schemeClr val="accent6"/>
                </a:solidFill>
              </a:rPr>
              <a:t>CIR</a:t>
            </a:r>
            <a:r>
              <a:rPr lang="zh-CN" altLang="en-US" b="1" dirty="0">
                <a:solidFill>
                  <a:schemeClr val="accent6"/>
                </a:solidFill>
              </a:rPr>
              <a:t>）</a:t>
            </a:r>
            <a:endParaRPr lang="en-US" altLang="zh-CN" b="1" dirty="0">
              <a:solidFill>
                <a:schemeClr val="accent6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结构简单，代码开源，可以作为</a:t>
            </a:r>
            <a:r>
              <a:rPr lang="zh-CN" altLang="en-US" b="1" dirty="0">
                <a:solidFill>
                  <a:schemeClr val="accent6"/>
                </a:solidFill>
              </a:rPr>
              <a:t>后续工作的</a:t>
            </a:r>
            <a:r>
              <a:rPr lang="en-US" altLang="zh-CN" b="1" dirty="0">
                <a:solidFill>
                  <a:schemeClr val="accent6"/>
                </a:solidFill>
              </a:rPr>
              <a:t>Baseline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C0D593-3F13-AB00-0BE6-B26B660555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5" t="5719" r="1880"/>
          <a:stretch/>
        </p:blipFill>
        <p:spPr>
          <a:xfrm>
            <a:off x="485775" y="1609450"/>
            <a:ext cx="3775398" cy="182589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458B5A-7BE0-6194-6FC4-B401EB3C98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26" r="12579"/>
          <a:stretch/>
        </p:blipFill>
        <p:spPr>
          <a:xfrm>
            <a:off x="4756105" y="1710689"/>
            <a:ext cx="3716382" cy="17221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0AA7C1D-D6FB-BAA5-736D-695090A6EE94}"/>
              </a:ext>
            </a:extLst>
          </p:cNvPr>
          <p:cNvSpPr txBox="1"/>
          <p:nvPr/>
        </p:nvSpPr>
        <p:spPr>
          <a:xfrm>
            <a:off x="1860531" y="1085850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Stage 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9E2584-27D3-1DBA-77DA-25240E0D91C7}"/>
              </a:ext>
            </a:extLst>
          </p:cNvPr>
          <p:cNvSpPr txBox="1"/>
          <p:nvPr/>
        </p:nvSpPr>
        <p:spPr>
          <a:xfrm>
            <a:off x="6152022" y="1066385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Stage 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E:\Masters Study\PPT\whu.jpg">
            <a:extLst>
              <a:ext uri="{FF2B5EF4-FFF2-40B4-BE49-F238E27FC236}">
                <a16:creationId xmlns:a16="http://schemas.microsoft.com/office/drawing/2014/main" id="{D0BB1EA5-6EDC-3628-E78E-22A43E2A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0214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7" name="组合 3"/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41992" name="矩形 1"/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050" b="1" i="1" dirty="0">
                  <a:latin typeface="Times New Roman" pitchFamily="18" charset="0"/>
                  <a:cs typeface="Times New Roman" pitchFamily="18" charset="0"/>
                </a:rPr>
                <a:t>SENTENCE-LEVEL PROMPTS BENEFIT COMPOSED IMAGE RETRIEVAL</a:t>
              </a:r>
              <a:endParaRPr lang="zh-CN" altLang="en-US" sz="105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93" name="标题 1"/>
            <p:cNvSpPr txBox="1">
              <a:spLocks/>
            </p:cNvSpPr>
            <p:nvPr/>
          </p:nvSpPr>
          <p:spPr bwMode="auto">
            <a:xfrm>
              <a:off x="8212455" y="4756577"/>
              <a:ext cx="520065" cy="36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 dirty="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41988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FFB93C-6DD5-49C5-AE76-523F2EFD6115}" type="slidenum">
              <a:rPr lang="zh-CN" altLang="en-US" sz="1800" smtClean="0">
                <a:latin typeface="Times New Roman" pitchFamily="18" charset="0"/>
              </a:rPr>
              <a:pPr eaLnBrk="1" hangingPunct="1"/>
              <a:t>6</a:t>
            </a:fld>
            <a:endParaRPr lang="zh-CN" altLang="en-US" sz="1800" dirty="0">
              <a:latin typeface="Times New Roman" pitchFamily="18" charset="0"/>
            </a:endParaRPr>
          </a:p>
        </p:txBody>
      </p:sp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标题 1"/>
          <p:cNvSpPr>
            <a:spLocks noGrp="1"/>
          </p:cNvSpPr>
          <p:nvPr>
            <p:ph type="ctrTitle"/>
          </p:nvPr>
        </p:nvSpPr>
        <p:spPr>
          <a:xfrm>
            <a:off x="188912" y="176545"/>
            <a:ext cx="6909118" cy="387798"/>
          </a:xfrm>
        </p:spPr>
        <p:txBody>
          <a:bodyPr/>
          <a:lstStyle/>
          <a:p>
            <a:pPr marL="0" indent="0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Supervised CIR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487D71-7848-74F0-D393-F0FDD2E3D47E}"/>
              </a:ext>
            </a:extLst>
          </p:cNvPr>
          <p:cNvSpPr txBox="1"/>
          <p:nvPr/>
        </p:nvSpPr>
        <p:spPr>
          <a:xfrm>
            <a:off x="763823" y="3578400"/>
            <a:ext cx="7715364" cy="101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通过学习从参考图像和相关标题中得出的正确</a:t>
            </a:r>
            <a:r>
              <a:rPr lang="zh-CN" altLang="en-US" b="1" dirty="0">
                <a:solidFill>
                  <a:schemeClr val="accent6"/>
                </a:solidFill>
              </a:rPr>
              <a:t>句子级提示</a:t>
            </a:r>
            <a:r>
              <a:rPr lang="zh-CN" altLang="en-US" dirty="0">
                <a:solidFill>
                  <a:schemeClr val="bg1"/>
                </a:solidFill>
              </a:rPr>
              <a:t>，来完成组合图像检索任务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提出</a:t>
            </a:r>
            <a:r>
              <a:rPr lang="zh-CN" altLang="en-US" b="1" dirty="0">
                <a:solidFill>
                  <a:schemeClr val="accent6"/>
                </a:solidFill>
              </a:rPr>
              <a:t>图像</a:t>
            </a:r>
            <a:r>
              <a:rPr lang="en-US" altLang="zh-CN" b="1" dirty="0">
                <a:solidFill>
                  <a:schemeClr val="accent6"/>
                </a:solidFill>
              </a:rPr>
              <a:t>-</a:t>
            </a:r>
            <a:r>
              <a:rPr lang="zh-CN" altLang="en-US" b="1" dirty="0">
                <a:solidFill>
                  <a:schemeClr val="accent6"/>
                </a:solidFill>
              </a:rPr>
              <a:t>文本对比损失和文本提示对齐损失</a:t>
            </a:r>
            <a:r>
              <a:rPr lang="zh-CN" altLang="en-US" dirty="0">
                <a:solidFill>
                  <a:schemeClr val="bg1"/>
                </a:solidFill>
              </a:rPr>
              <a:t>两个损失项，以加强文本提示生成网络的训练，后者指导句子级提示生成与辅助文本提示的对齐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6DD289E-33F4-FE32-E66E-7D08B06B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45" y="937261"/>
            <a:ext cx="6958962" cy="2600324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8A48DC8-6154-B42D-EC61-D77DA589BD90}"/>
              </a:ext>
            </a:extLst>
          </p:cNvPr>
          <p:cNvSpPr/>
          <p:nvPr/>
        </p:nvSpPr>
        <p:spPr bwMode="auto">
          <a:xfrm>
            <a:off x="3011805" y="1308735"/>
            <a:ext cx="965835" cy="1904965"/>
          </a:xfrm>
          <a:prstGeom prst="rect">
            <a:avLst/>
          </a:prstGeom>
          <a:noFill/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</a:pP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pic>
        <p:nvPicPr>
          <p:cNvPr id="3" name="Picture 2" descr="E:\Masters Study\PPT\whu.jpg">
            <a:extLst>
              <a:ext uri="{FF2B5EF4-FFF2-40B4-BE49-F238E27FC236}">
                <a16:creationId xmlns:a16="http://schemas.microsoft.com/office/drawing/2014/main" id="{5ACE9F3B-8AC1-2D0F-7832-DC9099CAC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535406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7" name="组合 3"/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41992" name="矩形 1"/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050" b="1" i="1" dirty="0">
                  <a:latin typeface="Times New Roman" pitchFamily="18" charset="0"/>
                  <a:cs typeface="Times New Roman" pitchFamily="18" charset="0"/>
                </a:rPr>
                <a:t>Simple but Effective Raw-Data Level Multimodal Fusion for Composed Image Retrieval</a:t>
              </a:r>
              <a:endParaRPr lang="zh-CN" altLang="en-US" sz="105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93" name="标题 1"/>
            <p:cNvSpPr txBox="1">
              <a:spLocks/>
            </p:cNvSpPr>
            <p:nvPr/>
          </p:nvSpPr>
          <p:spPr bwMode="auto">
            <a:xfrm>
              <a:off x="8212455" y="4756577"/>
              <a:ext cx="520065" cy="36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 dirty="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41988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FFB93C-6DD5-49C5-AE76-523F2EFD6115}" type="slidenum">
              <a:rPr lang="zh-CN" altLang="en-US" sz="1800" smtClean="0">
                <a:latin typeface="Times New Roman" pitchFamily="18" charset="0"/>
              </a:rPr>
              <a:pPr eaLnBrk="1" hangingPunct="1"/>
              <a:t>7</a:t>
            </a:fld>
            <a:endParaRPr lang="zh-CN" altLang="en-US" sz="1800" dirty="0">
              <a:latin typeface="Times New Roman" pitchFamily="18" charset="0"/>
            </a:endParaRPr>
          </a:p>
        </p:txBody>
      </p:sp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标题 1"/>
          <p:cNvSpPr>
            <a:spLocks noGrp="1"/>
          </p:cNvSpPr>
          <p:nvPr>
            <p:ph type="ctrTitle"/>
          </p:nvPr>
        </p:nvSpPr>
        <p:spPr>
          <a:xfrm>
            <a:off x="188912" y="176545"/>
            <a:ext cx="6909118" cy="387798"/>
          </a:xfrm>
        </p:spPr>
        <p:txBody>
          <a:bodyPr/>
          <a:lstStyle/>
          <a:p>
            <a:pPr marL="0" indent="0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Supervised CIR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793E26-3D44-D1C6-FA52-D37BDD83FB2F}"/>
              </a:ext>
            </a:extLst>
          </p:cNvPr>
          <p:cNvSpPr txBox="1"/>
          <p:nvPr/>
        </p:nvSpPr>
        <p:spPr>
          <a:xfrm>
            <a:off x="2249326" y="2366679"/>
            <a:ext cx="4645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Transferable Visual Models From Natural Language Supervision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097A63-010F-547A-0395-BF35EC93F1A2}"/>
              </a:ext>
            </a:extLst>
          </p:cNvPr>
          <p:cNvSpPr txBox="1"/>
          <p:nvPr/>
        </p:nvSpPr>
        <p:spPr>
          <a:xfrm>
            <a:off x="2247472" y="2366005"/>
            <a:ext cx="4649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SENTENCE-LEVEL PROMPTS BENEFIT COMPOSED</a:t>
            </a:r>
          </a:p>
          <a:p>
            <a:r>
              <a:rPr lang="en-US" altLang="zh-CN" dirty="0"/>
              <a:t>IMAGE RETRIEVAL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4F2FCCC-8EB7-5209-38F0-19CD0F9C0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20" y="859732"/>
            <a:ext cx="7769004" cy="3802949"/>
          </a:xfrm>
          <a:prstGeom prst="rect">
            <a:avLst/>
          </a:prstGeom>
        </p:spPr>
      </p:pic>
      <p:pic>
        <p:nvPicPr>
          <p:cNvPr id="2" name="Picture 2" descr="E:\Masters Study\PPT\whu.jpg">
            <a:extLst>
              <a:ext uri="{FF2B5EF4-FFF2-40B4-BE49-F238E27FC236}">
                <a16:creationId xmlns:a16="http://schemas.microsoft.com/office/drawing/2014/main" id="{8273C91D-2623-3472-E26C-3876DD5B5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81894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7" name="组合 3"/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41992" name="矩形 1"/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050" b="1" i="1" dirty="0">
                  <a:latin typeface="Times New Roman" pitchFamily="18" charset="0"/>
                  <a:cs typeface="Times New Roman" pitchFamily="18" charset="0"/>
                </a:rPr>
                <a:t>Pic2Word: Mapping Pictures to Words for Zero-shot Composed Image Retrieval</a:t>
              </a:r>
              <a:endParaRPr lang="zh-CN" altLang="en-US" sz="105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93" name="标题 1"/>
            <p:cNvSpPr txBox="1">
              <a:spLocks/>
            </p:cNvSpPr>
            <p:nvPr/>
          </p:nvSpPr>
          <p:spPr bwMode="auto">
            <a:xfrm>
              <a:off x="8212455" y="4756577"/>
              <a:ext cx="520065" cy="36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 dirty="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41988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FFB93C-6DD5-49C5-AE76-523F2EFD6115}" type="slidenum">
              <a:rPr lang="zh-CN" altLang="en-US" sz="1800" smtClean="0">
                <a:latin typeface="Times New Roman" pitchFamily="18" charset="0"/>
              </a:rPr>
              <a:pPr eaLnBrk="1" hangingPunct="1"/>
              <a:t>8</a:t>
            </a:fld>
            <a:endParaRPr lang="zh-CN" altLang="en-US" sz="1800" dirty="0">
              <a:latin typeface="Times New Roman" pitchFamily="18" charset="0"/>
            </a:endParaRPr>
          </a:p>
        </p:txBody>
      </p:sp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标题 1"/>
          <p:cNvSpPr>
            <a:spLocks noGrp="1"/>
          </p:cNvSpPr>
          <p:nvPr>
            <p:ph type="ctrTitle"/>
          </p:nvPr>
        </p:nvSpPr>
        <p:spPr>
          <a:xfrm>
            <a:off x="188912" y="176545"/>
            <a:ext cx="6909118" cy="387798"/>
          </a:xfrm>
        </p:spPr>
        <p:txBody>
          <a:bodyPr/>
          <a:lstStyle/>
          <a:p>
            <a:pPr marL="0" indent="0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Zero-shot CIR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A748B86-631F-6349-A1AA-490FE2A902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570"/>
          <a:stretch/>
        </p:blipFill>
        <p:spPr>
          <a:xfrm>
            <a:off x="474248" y="1044170"/>
            <a:ext cx="8258271" cy="249341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C7421EA-41CD-1918-3162-7CC035B9274C}"/>
              </a:ext>
            </a:extLst>
          </p:cNvPr>
          <p:cNvSpPr txBox="1"/>
          <p:nvPr/>
        </p:nvSpPr>
        <p:spPr>
          <a:xfrm>
            <a:off x="623049" y="3706716"/>
            <a:ext cx="7800975" cy="696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提出一种</a:t>
            </a:r>
            <a:r>
              <a:rPr lang="zh-CN" altLang="en-US" b="1" dirty="0">
                <a:solidFill>
                  <a:schemeClr val="accent6"/>
                </a:solidFill>
              </a:rPr>
              <a:t>新任务 </a:t>
            </a:r>
            <a:r>
              <a:rPr lang="en-US" altLang="zh-CN" b="1" dirty="0">
                <a:solidFill>
                  <a:schemeClr val="accent6"/>
                </a:solidFill>
              </a:rPr>
              <a:t>Zero-shot CIR</a:t>
            </a:r>
            <a:r>
              <a:rPr lang="zh-CN" altLang="en-US" dirty="0">
                <a:solidFill>
                  <a:schemeClr val="bg1"/>
                </a:solidFill>
              </a:rPr>
              <a:t>，不需要标记的三元组训练数据集</a:t>
            </a:r>
            <a:endParaRPr lang="en-US" altLang="zh-CN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只</a:t>
            </a:r>
            <a:r>
              <a:rPr lang="zh-CN" altLang="en-US" b="1" dirty="0">
                <a:solidFill>
                  <a:schemeClr val="accent6"/>
                </a:solidFill>
              </a:rPr>
              <a:t>在弱标记图像</a:t>
            </a:r>
            <a:r>
              <a:rPr lang="en-US" altLang="zh-CN" b="1" dirty="0">
                <a:solidFill>
                  <a:schemeClr val="accent6"/>
                </a:solidFill>
              </a:rPr>
              <a:t>-</a:t>
            </a:r>
            <a:r>
              <a:rPr lang="zh-CN" altLang="en-US" b="1" dirty="0">
                <a:solidFill>
                  <a:schemeClr val="accent6"/>
                </a:solidFill>
              </a:rPr>
              <a:t>描述对上</a:t>
            </a:r>
            <a:r>
              <a:rPr lang="zh-CN" altLang="en-US" dirty="0">
                <a:solidFill>
                  <a:schemeClr val="bg1"/>
                </a:solidFill>
              </a:rPr>
              <a:t>进行训练（在 </a:t>
            </a:r>
            <a:r>
              <a:rPr lang="en-US" altLang="zh-CN" dirty="0">
                <a:solidFill>
                  <a:schemeClr val="bg1"/>
                </a:solidFill>
              </a:rPr>
              <a:t>Conceptual Caption </a:t>
            </a:r>
            <a:r>
              <a:rPr lang="zh-CN" altLang="en-US" dirty="0">
                <a:solidFill>
                  <a:schemeClr val="bg1"/>
                </a:solidFill>
              </a:rPr>
              <a:t>数据集上训练映射网络）</a:t>
            </a: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Picture 2" descr="E:\Masters Study\PPT\whu.jpg">
            <a:extLst>
              <a:ext uri="{FF2B5EF4-FFF2-40B4-BE49-F238E27FC236}">
                <a16:creationId xmlns:a16="http://schemas.microsoft.com/office/drawing/2014/main" id="{46663921-E609-9DB7-8EB9-DF09E57A5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7042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7" name="组合 3"/>
          <p:cNvGrpSpPr>
            <a:grpSpLocks/>
          </p:cNvGrpSpPr>
          <p:nvPr/>
        </p:nvGrpSpPr>
        <p:grpSpPr bwMode="auto">
          <a:xfrm>
            <a:off x="0" y="4756150"/>
            <a:ext cx="9144000" cy="415925"/>
            <a:chOff x="0" y="4756577"/>
            <a:chExt cx="9144000" cy="415498"/>
          </a:xfrm>
        </p:grpSpPr>
        <p:sp>
          <p:nvSpPr>
            <p:cNvPr id="41992" name="矩形 1"/>
            <p:cNvSpPr>
              <a:spLocks noChangeArrowheads="1"/>
            </p:cNvSpPr>
            <p:nvPr/>
          </p:nvSpPr>
          <p:spPr bwMode="auto">
            <a:xfrm>
              <a:off x="0" y="4829175"/>
              <a:ext cx="9144000" cy="342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r>
                <a:rPr lang="en-US" altLang="zh-CN" sz="1050" b="1" i="1" dirty="0">
                  <a:latin typeface="Times New Roman" pitchFamily="18" charset="0"/>
                  <a:cs typeface="Times New Roman" pitchFamily="18" charset="0"/>
                </a:rPr>
                <a:t>VISION-BY-LANGUAGE FOR TRAINING-FREE COMPOSITIONAL IMAGE RETRIEVAL</a:t>
              </a:r>
              <a:endParaRPr lang="zh-CN" altLang="en-US" sz="105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993" name="标题 1"/>
            <p:cNvSpPr txBox="1">
              <a:spLocks/>
            </p:cNvSpPr>
            <p:nvPr/>
          </p:nvSpPr>
          <p:spPr bwMode="auto">
            <a:xfrm>
              <a:off x="8212455" y="4756577"/>
              <a:ext cx="520065" cy="365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 sz="1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r">
                <a:lnSpc>
                  <a:spcPct val="150000"/>
                </a:lnSpc>
              </a:pPr>
              <a:r>
                <a:rPr lang="en-US" altLang="zh-CN" sz="1800" b="1" i="1" dirty="0">
                  <a:latin typeface="Times New Roman" pitchFamily="18" charset="0"/>
                  <a:cs typeface="Times New Roman" pitchFamily="18" charset="0"/>
                  <a:sym typeface="Arial" charset="0"/>
                </a:rPr>
                <a:t>Slide</a:t>
              </a:r>
              <a:endParaRPr lang="zh-CN" altLang="en-US" sz="1800" dirty="0">
                <a:latin typeface="Times New Roman" pitchFamily="18" charset="0"/>
                <a:cs typeface="Times New Roman" pitchFamily="18" charset="0"/>
                <a:sym typeface="Arial" charset="0"/>
              </a:endParaRPr>
            </a:p>
          </p:txBody>
        </p:sp>
      </p:grpSp>
      <p:sp>
        <p:nvSpPr>
          <p:cNvPr id="41988" name="灯片编号占位符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 sz="1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BFFB93C-6DD5-49C5-AE76-523F2EFD6115}" type="slidenum">
              <a:rPr lang="zh-CN" altLang="en-US" sz="1800" smtClean="0">
                <a:latin typeface="Times New Roman" pitchFamily="18" charset="0"/>
              </a:rPr>
              <a:pPr eaLnBrk="1" hangingPunct="1"/>
              <a:t>9</a:t>
            </a:fld>
            <a:endParaRPr lang="zh-CN" altLang="en-US" sz="1800" dirty="0">
              <a:latin typeface="Times New Roman" pitchFamily="18" charset="0"/>
            </a:endParaRPr>
          </a:p>
        </p:txBody>
      </p:sp>
      <p:cxnSp>
        <p:nvCxnSpPr>
          <p:cNvPr id="41989" name="直接连接符 3"/>
          <p:cNvCxnSpPr>
            <a:cxnSpLocks noChangeShapeType="1"/>
          </p:cNvCxnSpPr>
          <p:nvPr/>
        </p:nvCxnSpPr>
        <p:spPr bwMode="auto">
          <a:xfrm>
            <a:off x="0" y="714375"/>
            <a:ext cx="9144000" cy="0"/>
          </a:xfrm>
          <a:prstGeom prst="line">
            <a:avLst/>
          </a:prstGeom>
          <a:noFill/>
          <a:ln w="22225" algn="ctr">
            <a:solidFill>
              <a:srgbClr val="2486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0" name="标题 1"/>
          <p:cNvSpPr>
            <a:spLocks noGrp="1"/>
          </p:cNvSpPr>
          <p:nvPr>
            <p:ph type="ctrTitle"/>
          </p:nvPr>
        </p:nvSpPr>
        <p:spPr>
          <a:xfrm>
            <a:off x="188912" y="176545"/>
            <a:ext cx="6909118" cy="387798"/>
          </a:xfrm>
        </p:spPr>
        <p:txBody>
          <a:bodyPr/>
          <a:lstStyle/>
          <a:p>
            <a:pPr marL="0" indent="0"/>
            <a:r>
              <a:rPr lang="en-US" altLang="zh-CN" sz="2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Zero-shot CIR</a:t>
            </a:r>
            <a:endParaRPr lang="zh-CN" altLang="en-US" sz="2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793E26-3D44-D1C6-FA52-D37BDD83FB2F}"/>
              </a:ext>
            </a:extLst>
          </p:cNvPr>
          <p:cNvSpPr txBox="1"/>
          <p:nvPr/>
        </p:nvSpPr>
        <p:spPr>
          <a:xfrm>
            <a:off x="2249326" y="2366679"/>
            <a:ext cx="46453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Transferable Visual Models From Natural Language Supervision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487D71-7848-74F0-D393-F0FDD2E3D47E}"/>
              </a:ext>
            </a:extLst>
          </p:cNvPr>
          <p:cNvSpPr txBox="1"/>
          <p:nvPr/>
        </p:nvSpPr>
        <p:spPr>
          <a:xfrm>
            <a:off x="708660" y="3483461"/>
            <a:ext cx="7715364" cy="1019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只依赖现成的预训练模型，无需额外训练，</a:t>
            </a:r>
            <a:r>
              <a:rPr lang="en-US" altLang="zh-CN" b="1" dirty="0">
                <a:solidFill>
                  <a:schemeClr val="accent6"/>
                </a:solidFill>
              </a:rPr>
              <a:t>train-free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bg1"/>
                </a:solidFill>
              </a:rPr>
              <a:t>固有模块化和对文本查询的推理能力使其在组合检索过程</a:t>
            </a:r>
            <a:r>
              <a:rPr lang="zh-CN" altLang="en-US" b="1" dirty="0">
                <a:solidFill>
                  <a:schemeClr val="accent6"/>
                </a:solidFill>
              </a:rPr>
              <a:t>允许用户层面的干预</a:t>
            </a:r>
            <a:r>
              <a:rPr lang="zh-CN" altLang="en-US" dirty="0">
                <a:solidFill>
                  <a:schemeClr val="bg1"/>
                </a:solidFill>
              </a:rPr>
              <a:t>，比如修改生成的 </a:t>
            </a:r>
            <a:r>
              <a:rPr lang="en-US" altLang="zh-CN" dirty="0">
                <a:solidFill>
                  <a:schemeClr val="bg1"/>
                </a:solidFill>
              </a:rPr>
              <a:t>Caption</a:t>
            </a:r>
            <a:r>
              <a:rPr lang="zh-CN" altLang="en-US" dirty="0">
                <a:solidFill>
                  <a:schemeClr val="bg1"/>
                </a:solidFill>
              </a:rPr>
              <a:t>、使用的 </a:t>
            </a:r>
            <a:r>
              <a:rPr lang="en-US" altLang="zh-CN" dirty="0">
                <a:solidFill>
                  <a:schemeClr val="bg1"/>
                </a:solidFill>
              </a:rPr>
              <a:t>Prompt </a:t>
            </a:r>
            <a:r>
              <a:rPr lang="zh-CN" altLang="en-US" dirty="0">
                <a:solidFill>
                  <a:schemeClr val="bg1"/>
                </a:solidFill>
              </a:rPr>
              <a:t>或最终生成的 </a:t>
            </a:r>
            <a:r>
              <a:rPr lang="en-US" altLang="zh-CN" dirty="0">
                <a:solidFill>
                  <a:schemeClr val="bg1"/>
                </a:solidFill>
              </a:rPr>
              <a:t>LLM Caption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097A63-010F-547A-0395-BF35EC93F1A2}"/>
              </a:ext>
            </a:extLst>
          </p:cNvPr>
          <p:cNvSpPr txBox="1"/>
          <p:nvPr/>
        </p:nvSpPr>
        <p:spPr>
          <a:xfrm>
            <a:off x="2247472" y="2366005"/>
            <a:ext cx="46490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SENTENCE-LEVEL PROMPTS BENEFIT COMPOSED</a:t>
            </a:r>
          </a:p>
          <a:p>
            <a:r>
              <a:rPr lang="en-US" altLang="zh-CN" dirty="0"/>
              <a:t>IMAGE RETRIEVAL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D1C932-D440-AD68-B4DC-2940C2D3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57" y="992280"/>
            <a:ext cx="7989570" cy="2266491"/>
          </a:xfrm>
          <a:prstGeom prst="rect">
            <a:avLst/>
          </a:prstGeom>
        </p:spPr>
      </p:pic>
      <p:pic>
        <p:nvPicPr>
          <p:cNvPr id="2" name="Picture 2" descr="E:\Masters Study\PPT\whu.jpg">
            <a:extLst>
              <a:ext uri="{FF2B5EF4-FFF2-40B4-BE49-F238E27FC236}">
                <a16:creationId xmlns:a16="http://schemas.microsoft.com/office/drawing/2014/main" id="{4C8A56F5-9E45-B062-6BBC-1B109EC7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225" y="95173"/>
            <a:ext cx="553180" cy="551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26865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chEd_2012_Template_16x9">
  <a:themeElements>
    <a:clrScheme name="">
      <a:dk1>
        <a:srgbClr val="1D4C7C"/>
      </a:dk1>
      <a:lt1>
        <a:srgbClr val="FFFFFF"/>
      </a:lt1>
      <a:dk2>
        <a:srgbClr val="363535"/>
      </a:dk2>
      <a:lt2>
        <a:srgbClr val="3397D3"/>
      </a:lt2>
      <a:accent1>
        <a:srgbClr val="3397D3"/>
      </a:accent1>
      <a:accent2>
        <a:srgbClr val="8E499C"/>
      </a:accent2>
      <a:accent3>
        <a:srgbClr val="AEAEAE"/>
      </a:accent3>
      <a:accent4>
        <a:srgbClr val="DADADA"/>
      </a:accent4>
      <a:accent5>
        <a:srgbClr val="ADC9E6"/>
      </a:accent5>
      <a:accent6>
        <a:srgbClr val="80418D"/>
      </a:accent6>
      <a:hlink>
        <a:srgbClr val="FFFFFF"/>
      </a:hlink>
      <a:folHlink>
        <a:srgbClr val="FFFFFF"/>
      </a:folHlink>
    </a:clrScheme>
    <a:fontScheme name="TechEd_2012_Template_16x9">
      <a:majorFont>
        <a:latin typeface="Segoe UI"/>
        <a:ea typeface=""/>
        <a:cs typeface="Segoe UI"/>
      </a:majorFont>
      <a:minorFont>
        <a:latin typeface="Segoe UI"/>
        <a:ea typeface=""/>
        <a:cs typeface="Segoe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685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charset="0"/>
          <a:buNone/>
          <a:tabLst/>
          <a:defRPr kumimoji="0" 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1D4C7C"/>
      </a:dk1>
      <a:lt1>
        <a:srgbClr val="FFFFFF"/>
      </a:lt1>
      <a:dk2>
        <a:srgbClr val="363535"/>
      </a:dk2>
      <a:lt2>
        <a:srgbClr val="3397D3"/>
      </a:lt2>
      <a:accent1>
        <a:srgbClr val="3397D3"/>
      </a:accent1>
      <a:accent2>
        <a:srgbClr val="8E499C"/>
      </a:accent2>
      <a:accent3>
        <a:srgbClr val="AEAEAE"/>
      </a:accent3>
      <a:accent4>
        <a:srgbClr val="DADADA"/>
      </a:accent4>
      <a:accent5>
        <a:srgbClr val="ADC9E6"/>
      </a:accent5>
      <a:accent6>
        <a:srgbClr val="80418D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36461</TotalTime>
  <Pages>0</Pages>
  <Words>1620</Words>
  <Characters>0</Characters>
  <Application>Microsoft Office PowerPoint</Application>
  <DocSecurity>0</DocSecurity>
  <PresentationFormat>全屏显示(16:9)</PresentationFormat>
  <Lines>0</Lines>
  <Paragraphs>289</Paragraphs>
  <Slides>27</Slides>
  <Notes>27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-apple-system</vt:lpstr>
      <vt:lpstr>黑体</vt:lpstr>
      <vt:lpstr>微软雅黑</vt:lpstr>
      <vt:lpstr>Arial</vt:lpstr>
      <vt:lpstr>Segoe UI</vt:lpstr>
      <vt:lpstr>Times New Roman</vt:lpstr>
      <vt:lpstr>Wingdings</vt:lpstr>
      <vt:lpstr>TechEd_2012_Template_16x9</vt:lpstr>
      <vt:lpstr>PowerPoint 演示文稿</vt:lpstr>
      <vt:lpstr>目录</vt:lpstr>
      <vt:lpstr>任务定义</vt:lpstr>
      <vt:lpstr>任务分类</vt:lpstr>
      <vt:lpstr>Supervised CIR</vt:lpstr>
      <vt:lpstr>Supervised CIR</vt:lpstr>
      <vt:lpstr>Supervised CIR</vt:lpstr>
      <vt:lpstr>Zero-shot CIR</vt:lpstr>
      <vt:lpstr>Zero-shot CIR</vt:lpstr>
      <vt:lpstr>Semi-supervised CIR</vt:lpstr>
      <vt:lpstr>Semi-supervised CIR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数据集介绍——FashionIQ和CIRR</vt:lpstr>
      <vt:lpstr>数据集介绍——Shoes</vt:lpstr>
    </vt:vector>
  </TitlesOfParts>
  <Manager>&lt;Content Manager Name Here&gt;</Manager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SAE-LR</dc:title>
  <dc:creator>Sonic</dc:creator>
  <cp:lastModifiedBy>Lenovo</cp:lastModifiedBy>
  <cp:revision>2038</cp:revision>
  <dcterms:created xsi:type="dcterms:W3CDTF">2012-03-22T18:48:00Z</dcterms:created>
  <dcterms:modified xsi:type="dcterms:W3CDTF">2024-08-16T01:51:33Z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0x010100B88FC3ECA26D1C46B3C4C83281D2EB9C003BBE479AF4108146A616B6B5E7069DBC</vt:lpwstr>
  </property>
  <property fmtid="{D5CDD505-2E9C-101B-9397-08002B2CF9AE}" pid="3" name="Event Venue">
    <vt:lpwstr>232;#Orange County Convention Center Orlando, FL|bd993e89-aa48-4695-84e0-3b53e88b1a79</vt:lpwstr>
  </property>
  <property fmtid="{D5CDD505-2E9C-101B-9397-08002B2CF9AE}" pid="4" name="Event Location">
    <vt:lpwstr>231;#Orlando|99ded043-d247-43a1-9b7a-028ecd66d1eb</vt:lpwstr>
  </property>
  <property fmtid="{D5CDD505-2E9C-101B-9397-08002B2CF9AE}" pid="5" name="Event1">
    <vt:lpwstr>126;#TechEd|ac8fad57-eb30-43a8-b5bd-05dcf2cf2246</vt:lpwstr>
  </property>
  <property fmtid="{D5CDD505-2E9C-101B-9397-08002B2CF9AE}" pid="6" name="KSOProductBuildVer">
    <vt:lpwstr>2052-9.1.0.4180</vt:lpwstr>
  </property>
</Properties>
</file>