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8" r:id="rId3"/>
    <p:sldId id="259" r:id="rId5"/>
    <p:sldId id="262" r:id="rId6"/>
    <p:sldId id="263"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3" d="100"/>
          <a:sy n="163" d="100"/>
        </p:scale>
        <p:origin x="15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B3539-A629-4BE4-9324-B22C0CEDE039}" type="datetimeFigureOut">
              <a:rPr lang="en-IE" smtClean="0"/>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839CE-0C94-46A0-BC41-95678C06BA89}" type="slidenum">
              <a:rPr lang="en-IE" smtClean="0"/>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32CB52E-4463-C745-82CE-BA0B33D132E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F74B8F00-DF3A-48E2-BDB6-726251681D3F}"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4" name="Date Placeholder 3"/>
          <p:cNvSpPr>
            <a:spLocks noGrp="1"/>
          </p:cNvSpPr>
          <p:nvPr>
            <p:ph type="dt" sz="half" idx="10"/>
          </p:nvPr>
        </p:nvSpPr>
        <p:spPr/>
        <p:txBody>
          <a:bodyPr/>
          <a:lstStyle/>
          <a:p>
            <a:fld id="{F74B8F00-DF3A-48E2-BDB6-726251681D3F}"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4" name="Date Placeholder 3"/>
          <p:cNvSpPr>
            <a:spLocks noGrp="1"/>
          </p:cNvSpPr>
          <p:nvPr>
            <p:ph type="dt" sz="half" idx="10"/>
          </p:nvPr>
        </p:nvSpPr>
        <p:spPr/>
        <p:txBody>
          <a:bodyPr/>
          <a:lstStyle/>
          <a:p>
            <a:fld id="{F74B8F00-DF3A-48E2-BDB6-726251681D3F}"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4" name="Date Placeholder 3"/>
          <p:cNvSpPr>
            <a:spLocks noGrp="1"/>
          </p:cNvSpPr>
          <p:nvPr>
            <p:ph type="dt" sz="half" idx="10"/>
          </p:nvPr>
        </p:nvSpPr>
        <p:spPr/>
        <p:txBody>
          <a:bodyPr/>
          <a:lstStyle/>
          <a:p>
            <a:fld id="{F74B8F00-DF3A-48E2-BDB6-726251681D3F}"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F74B8F00-DF3A-48E2-BDB6-726251681D3F}" type="datetimeFigureOut">
              <a:rPr lang="en-IE" smtClean="0"/>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5" name="Date Placeholder 4"/>
          <p:cNvSpPr>
            <a:spLocks noGrp="1"/>
          </p:cNvSpPr>
          <p:nvPr>
            <p:ph type="dt" sz="half" idx="10"/>
          </p:nvPr>
        </p:nvSpPr>
        <p:spPr/>
        <p:txBody>
          <a:bodyPr/>
          <a:lstStyle/>
          <a:p>
            <a:fld id="{F74B8F00-DF3A-48E2-BDB6-726251681D3F}"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7" name="Date Placeholder 6"/>
          <p:cNvSpPr>
            <a:spLocks noGrp="1"/>
          </p:cNvSpPr>
          <p:nvPr>
            <p:ph type="dt" sz="half" idx="10"/>
          </p:nvPr>
        </p:nvSpPr>
        <p:spPr/>
        <p:txBody>
          <a:bodyPr/>
          <a:lstStyle/>
          <a:p>
            <a:fld id="{F74B8F00-DF3A-48E2-BDB6-726251681D3F}" type="datetimeFigureOut">
              <a:rPr lang="en-IE" smtClean="0"/>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F74B8F00-DF3A-48E2-BDB6-726251681D3F}" type="datetimeFigureOut">
              <a:rPr lang="en-IE" smtClean="0"/>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B8F00-DF3A-48E2-BDB6-726251681D3F}" type="datetimeFigureOut">
              <a:rPr lang="en-IE" smtClean="0"/>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74B8F00-DF3A-48E2-BDB6-726251681D3F}"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F74B8F00-DF3A-48E2-BDB6-726251681D3F}" type="datetimeFigureOut">
              <a:rPr lang="en-IE" smtClean="0"/>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F205F88-2F29-4B2A-8396-AE10C713C124}" type="slidenum">
              <a:rPr lang="en-IE" smtClean="0"/>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B8F00-DF3A-48E2-BDB6-726251681D3F}" type="datetimeFigureOut">
              <a:rPr lang="en-IE" smtClean="0"/>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05F88-2F29-4B2A-8396-AE10C713C124}" type="slidenum">
              <a:rPr lang="en-IE" smtClean="0"/>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18638" y="70648"/>
              <a:ext cx="12103456" cy="6704492"/>
            </p:xfrm>
            <a:graphic>
              <a:graphicData uri="http://schemas.openxmlformats.org/drawingml/2006/table">
                <a:tbl>
                  <a:tblPr firstRow="1" bandRow="1">
                    <a:tableStyleId>{5C22544A-7EE6-4342-B048-85BDC9FD1C3A}</a:tableStyleId>
                  </a:tblPr>
                  <a:tblGrid>
                    <a:gridCol w="2679738"/>
                    <a:gridCol w="2460853"/>
                    <a:gridCol w="2747642"/>
                    <a:gridCol w="4215223"/>
                  </a:tblGrid>
                  <a:tr h="385660">
                    <a:tc>
                      <a:txBody>
                        <a:bodyPr/>
                        <a:lstStyle/>
                        <a:p>
                          <a:r>
                            <a:rPr lang="en-IE" sz="1200" dirty="0" smtClean="0"/>
                            <a:t>Student Name:</a:t>
                          </a:r>
                          <a:r>
                            <a:rPr lang="en-US" altLang="en-IE" sz="1200" dirty="0" smtClean="0"/>
                            <a:t>JIAJIN ZHAO</a:t>
                          </a:r>
                          <a:endParaRPr lang="en-US" altLang="en-IE" sz="1200" dirty="0" smtClean="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a:t>
                          </a:r>
                          <a:r>
                            <a:rPr lang="en-US" altLang="en-IE" sz="1200" dirty="0" smtClean="0"/>
                            <a:t>19300809</a:t>
                          </a:r>
                          <a:endParaRPr lang="en-US" altLang="en-IE" sz="1200" dirty="0" smtClean="0"/>
                        </a:p>
                      </a:txBody>
                      <a:tcPr>
                        <a:lnB w="12700" cap="flat" cmpd="sng" algn="ctr">
                          <a:solidFill>
                            <a:schemeClr val="tx1"/>
                          </a:solidFill>
                          <a:prstDash val="solid"/>
                          <a:round/>
                          <a:headEnd type="none" w="med" len="med"/>
                          <a:tailEnd type="none" w="med" len="med"/>
                        </a:lnB>
                      </a:tcPr>
                    </a:tc>
                    <a:tc>
                      <a:txBody>
                        <a:bodyPr/>
                        <a:lstStyle/>
                        <a:p>
                          <a:r>
                            <a:rPr lang="en-IE" sz="1200" dirty="0" smtClean="0"/>
                            <a:t>Stream:</a:t>
                          </a:r>
                          <a:r>
                            <a:rPr lang="en-US" altLang="en-IE" sz="1200" dirty="0" smtClean="0"/>
                            <a:t>Future Networked Systems</a:t>
                          </a:r>
                          <a:endParaRPr lang="en-US" altLang="en-IE" sz="1200" dirty="0" smtClean="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Name:Simon Wilson</a:t>
                          </a:r>
                          <a:endParaRPr lang="en-IE" sz="1200" dirty="0" smtClean="0"/>
                        </a:p>
                      </a:txBody>
                      <a:tcPr>
                        <a:lnB w="12700" cap="flat" cmpd="sng" algn="ctr">
                          <a:solidFill>
                            <a:schemeClr val="tx1"/>
                          </a:solidFill>
                          <a:prstDash val="solid"/>
                          <a:round/>
                          <a:headEnd type="none" w="med" len="med"/>
                          <a:tailEnd type="none" w="med" len="med"/>
                        </a:lnB>
                      </a:tcPr>
                    </a:tc>
                  </a:tr>
                  <a:tr h="798281">
                    <a:tc gridSpan="4">
                      <a:txBody>
                        <a:bodyPr/>
                        <a:lstStyle/>
                        <a:p>
                          <a:r>
                            <a:rPr lang="en-IE" sz="1800" b="1" dirty="0" smtClean="0"/>
                            <a:t>1. Research Question/Aim:</a:t>
                          </a:r>
                          <a:endParaRPr lang="en-IE" sz="1800" b="1" dirty="0" smtClean="0"/>
                        </a:p>
                        <a:p>
                          <a:r>
                            <a:rPr lang="en-US" altLang="en-IE" sz="1200" b="1" dirty="0"/>
                            <a:t>Solve </a:t>
                          </a:r>
                          <a14:m>
                            <m:oMath xmlns:m="http://schemas.openxmlformats.org/officeDocument/2006/math">
                              <m:r>
                                <a:rPr lang="en-US" altLang="en-US" sz="1200" b="1" i="1" dirty="0">
                                  <a:latin typeface="Cambria Math" panose="02040503050406030204" pitchFamily="18" charset="0"/>
                                  <a:cs typeface="DejaVu Math TeX Gyre" panose="02000503000000000000" charset="0"/>
                                </a:rPr>
                                <m:t>(</m:t>
                              </m:r>
                              <m:r>
                                <a:rPr lang="en-US" altLang="en-US" sz="1200" b="1" i="1" dirty="0">
                                  <a:latin typeface="Cambria Math" panose="02040503050406030204" pitchFamily="18" charset="0"/>
                                  <a:cs typeface="DejaVu Math TeX Gyre" panose="02000503000000000000" charset="0"/>
                                </a:rPr>
                                <m:t>𝑸</m:t>
                              </m:r>
                              <m:r>
                                <a:rPr lang="en-US" altLang="en-US" sz="1200" b="1" i="1" dirty="0">
                                  <a:latin typeface="Cambria Math" panose="02040503050406030204" pitchFamily="18" charset="0"/>
                                  <a:cs typeface="DejaVu Math TeX Gyre" panose="02000503000000000000" charset="0"/>
                                </a:rPr>
                                <m:t>+</m:t>
                              </m:r>
                              <m:sSup>
                                <m:sSupPr>
                                  <m:ctrlPr>
                                    <a:rPr lang="en-US" altLang="en-US" sz="1200" b="1" i="1" dirty="0">
                                      <a:latin typeface="Cambria Math" panose="02040503050406030204" pitchFamily="18" charset="0"/>
                                      <a:cs typeface="DejaVu Math TeX Gyre" panose="02000503000000000000" charset="0"/>
                                    </a:rPr>
                                  </m:ctrlPr>
                                </m:sSupPr>
                                <m:e>
                                  <m:r>
                                    <a:rPr lang="en-US" altLang="en-US" sz="1200" b="1" i="1" dirty="0">
                                      <a:latin typeface="Cambria Math" panose="02040503050406030204" pitchFamily="18" charset="0"/>
                                      <a:cs typeface="DejaVu Math TeX Gyre" panose="02000503000000000000" charset="0"/>
                                    </a:rPr>
                                    <m:t>𝑩</m:t>
                                  </m:r>
                                </m:e>
                                <m:sup>
                                  <m:r>
                                    <a:rPr lang="en-US" altLang="en-US" sz="1200" b="1" i="1" dirty="0">
                                      <a:latin typeface="Cambria Math" panose="02040503050406030204" pitchFamily="18" charset="0"/>
                                      <a:cs typeface="DejaVu Math TeX Gyre" panose="02000503000000000000" charset="0"/>
                                    </a:rPr>
                                    <m:t>𝑻</m:t>
                                  </m:r>
                                </m:sup>
                              </m:sSup>
                              <m:r>
                                <a:rPr lang="en-US" altLang="en-US" sz="1200" b="1" i="1" dirty="0">
                                  <a:latin typeface="Cambria Math" panose="02040503050406030204" pitchFamily="18" charset="0"/>
                                  <a:cs typeface="DejaVu Math TeX Gyre" panose="02000503000000000000" charset="0"/>
                                </a:rPr>
                                <m:t>𝑪𝑩</m:t>
                              </m:r>
                              <m:r>
                                <a:rPr lang="en-US" altLang="en-US" sz="1200" b="1" i="1" dirty="0">
                                  <a:latin typeface="Cambria Math" panose="02040503050406030204" pitchFamily="18" charset="0"/>
                                  <a:cs typeface="DejaVu Math TeX Gyre" panose="02000503000000000000" charset="0"/>
                                </a:rPr>
                                <m:t>)</m:t>
                              </m:r>
                              <m:r>
                                <a:rPr lang="en-US" altLang="en-US" sz="1200" b="1" i="1" dirty="0">
                                  <a:latin typeface="Cambria Math" panose="02040503050406030204" pitchFamily="18" charset="0"/>
                                  <a:cs typeface="DejaVu Math TeX Gyre" panose="02000503000000000000" charset="0"/>
                                </a:rPr>
                                <m:t>𝒖</m:t>
                              </m:r>
                              <m:r>
                                <a:rPr lang="en-US" altLang="en-US" sz="1200" b="1" i="1" dirty="0">
                                  <a:latin typeface="Cambria Math" panose="02040503050406030204" pitchFamily="18" charset="0"/>
                                  <a:cs typeface="DejaVu Math TeX Gyre" panose="02000503000000000000" charset="0"/>
                                </a:rPr>
                                <m:t> = </m:t>
                              </m:r>
                              <m:sSup>
                                <m:sSupPr>
                                  <m:ctrlPr>
                                    <a:rPr lang="en-US" altLang="en-US" sz="1200" b="1" i="1" dirty="0">
                                      <a:latin typeface="Cambria Math" panose="02040503050406030204" pitchFamily="18" charset="0"/>
                                      <a:cs typeface="DejaVu Math TeX Gyre" panose="02000503000000000000" charset="0"/>
                                    </a:rPr>
                                  </m:ctrlPr>
                                </m:sSupPr>
                                <m:e>
                                  <m:r>
                                    <a:rPr lang="en-US" altLang="en-US" sz="1200" b="1" i="1" dirty="0">
                                      <a:latin typeface="Cambria Math" panose="02040503050406030204" pitchFamily="18" charset="0"/>
                                      <a:cs typeface="DejaVu Math TeX Gyre" panose="02000503000000000000" charset="0"/>
                                    </a:rPr>
                                    <m:t>𝑩</m:t>
                                  </m:r>
                                </m:e>
                                <m:sup>
                                  <m:r>
                                    <a:rPr lang="en-US" altLang="en-US" sz="1200" b="1" i="1" dirty="0">
                                      <a:latin typeface="Cambria Math" panose="02040503050406030204" pitchFamily="18" charset="0"/>
                                      <a:cs typeface="DejaVu Math TeX Gyre" panose="02000503000000000000" charset="0"/>
                                    </a:rPr>
                                    <m:t>𝑻</m:t>
                                  </m:r>
                                </m:sup>
                              </m:sSup>
                              <m:r>
                                <a:rPr lang="en-US" altLang="en-US" sz="1200" b="1" i="1" dirty="0">
                                  <a:latin typeface="Cambria Math" panose="02040503050406030204" pitchFamily="18" charset="0"/>
                                  <a:cs typeface="DejaVu Math TeX Gyre" panose="02000503000000000000" charset="0"/>
                                </a:rPr>
                                <m:t>𝑪𝒚</m:t>
                              </m:r>
                              <m:r>
                                <a:rPr lang="en-US" altLang="en-US" sz="1200" b="1" i="1" dirty="0">
                                  <a:latin typeface="Cambria Math" panose="02040503050406030204" pitchFamily="18" charset="0"/>
                                  <a:cs typeface="DejaVu Math TeX Gyre" panose="02000503000000000000" charset="0"/>
                                </a:rPr>
                                <m:t> </m:t>
                              </m:r>
                              <m:r>
                                <a:rPr lang="en-US" altLang="en-US" sz="1200" b="1" i="1" dirty="0">
                                  <a:latin typeface="Cambria Math" panose="02040503050406030204" pitchFamily="18" charset="0"/>
                                  <a:cs typeface="DejaVu Math TeX Gyre" panose="02000503000000000000" charset="0"/>
                                </a:rPr>
                                <m:t>𝒘𝒊𝒕𝒉</m:t>
                              </m:r>
                              <m:r>
                                <a:rPr lang="en-US" altLang="en-US" sz="1200" b="1" i="1" dirty="0">
                                  <a:latin typeface="Cambria Math" panose="02040503050406030204" pitchFamily="18" charset="0"/>
                                  <a:cs typeface="DejaVu Math TeX Gyre" panose="02000503000000000000" charset="0"/>
                                </a:rPr>
                                <m:t>  (</m:t>
                              </m:r>
                              <m:r>
                                <a:rPr lang="en-US" altLang="en-US" sz="1200" b="1" i="1" dirty="0">
                                  <a:latin typeface="Cambria Math" panose="02040503050406030204" pitchFamily="18" charset="0"/>
                                  <a:cs typeface="DejaVu Math TeX Gyre" panose="02000503000000000000" charset="0"/>
                                </a:rPr>
                                <m:t>𝑸</m:t>
                              </m:r>
                              <m:r>
                                <a:rPr lang="en-US" altLang="en-US" sz="1200" b="1" i="1" dirty="0">
                                  <a:latin typeface="Cambria Math" panose="02040503050406030204" pitchFamily="18" charset="0"/>
                                  <a:cs typeface="DejaVu Math TeX Gyre" panose="02000503000000000000" charset="0"/>
                                </a:rPr>
                                <m:t>+ </m:t>
                              </m:r>
                              <m:sSup>
                                <m:sSupPr>
                                  <m:ctrlPr>
                                    <a:rPr lang="en-US" altLang="en-US" sz="1200" b="1" i="1" dirty="0">
                                      <a:latin typeface="Cambria Math" panose="02040503050406030204" pitchFamily="18" charset="0"/>
                                      <a:cs typeface="DejaVu Math TeX Gyre" panose="02000503000000000000" charset="0"/>
                                    </a:rPr>
                                  </m:ctrlPr>
                                </m:sSupPr>
                                <m:e>
                                  <m:r>
                                    <a:rPr lang="en-US" altLang="en-US" sz="1200" b="1" i="1" dirty="0">
                                      <a:latin typeface="Cambria Math" panose="02040503050406030204" pitchFamily="18" charset="0"/>
                                      <a:cs typeface="DejaVu Math TeX Gyre" panose="02000503000000000000" charset="0"/>
                                    </a:rPr>
                                    <m:t>𝑩</m:t>
                                  </m:r>
                                </m:e>
                                <m:sup>
                                  <m:r>
                                    <a:rPr lang="en-US" altLang="en-US" sz="1200" b="1" i="1" dirty="0">
                                      <a:latin typeface="Cambria Math" panose="02040503050406030204" pitchFamily="18" charset="0"/>
                                      <a:cs typeface="DejaVu Math TeX Gyre" panose="02000503000000000000" charset="0"/>
                                    </a:rPr>
                                    <m:t>𝑻</m:t>
                                  </m:r>
                                </m:sup>
                              </m:sSup>
                              <m:r>
                                <a:rPr lang="en-US" altLang="en-US" sz="1200" b="1" i="1" dirty="0">
                                  <a:latin typeface="Cambria Math" panose="02040503050406030204" pitchFamily="18" charset="0"/>
                                  <a:cs typeface="DejaVu Math TeX Gyre" panose="02000503000000000000" charset="0"/>
                                </a:rPr>
                                <m:t>) ∈</m:t>
                              </m:r>
                              <m:sSup>
                                <m:sSupPr>
                                  <m:ctrlPr>
                                    <a:rPr lang="en-US" altLang="en-US" sz="1200" b="1" i="1" dirty="0">
                                      <a:latin typeface="Cambria Math" panose="02040503050406030204" pitchFamily="18" charset="0"/>
                                      <a:cs typeface="DejaVu Math TeX Gyre" panose="02000503000000000000" charset="0"/>
                                    </a:rPr>
                                  </m:ctrlPr>
                                </m:sSupPr>
                                <m:e>
                                  <m:r>
                                    <a:rPr lang="en-IE" altLang="en-US" sz="1200" b="1" i="1" dirty="0" smtClean="0">
                                      <a:latin typeface="Cambria Math" panose="02040503050406030204" pitchFamily="18" charset="0"/>
                                      <a:cs typeface="DejaVu Math TeX Gyre" panose="02000503000000000000" charset="0"/>
                                    </a:rPr>
                                    <m:t>𝑹</m:t>
                                  </m:r>
                                </m:e>
                                <m:sup>
                                  <m:r>
                                    <a:rPr lang="en-IE" altLang="en-US" sz="1200" b="1" i="1" dirty="0" smtClean="0">
                                      <a:latin typeface="Cambria Math" panose="02040503050406030204" pitchFamily="18" charset="0"/>
                                      <a:cs typeface="DejaVu Math TeX Gyre" panose="02000503000000000000" charset="0"/>
                                    </a:rPr>
                                    <m:t>𝒏𝑵</m:t>
                                  </m:r>
                                  <m:r>
                                    <a:rPr lang="en-IE" altLang="en-US" sz="1200" b="1" i="1" dirty="0" smtClean="0">
                                      <a:latin typeface="Cambria Math" panose="02040503050406030204" pitchFamily="18" charset="0"/>
                                      <a:cs typeface="DejaVu Math TeX Gyre" panose="02000503000000000000" charset="0"/>
                                    </a:rPr>
                                    <m:t>×</m:t>
                                  </m:r>
                                  <m:r>
                                    <a:rPr lang="en-IE" altLang="en-US" sz="1200" b="1" i="1" dirty="0" smtClean="0">
                                      <a:latin typeface="Cambria Math" panose="02040503050406030204" pitchFamily="18" charset="0"/>
                                      <a:cs typeface="DejaVu Math TeX Gyre" panose="02000503000000000000" charset="0"/>
                                    </a:rPr>
                                    <m:t>𝒏𝑵</m:t>
                                  </m:r>
                                </m:sup>
                              </m:sSup>
                            </m:oMath>
                          </a14:m>
                          <a:r>
                            <a:rPr lang="en-US" sz="1200" b="0" dirty="0">
                              <a:latin typeface="DejaVu Math TeX Gyre" panose="02000503000000000000" charset="0"/>
                              <a:cs typeface="DejaVu Math TeX Gyre" panose="02000503000000000000" charset="0"/>
                            </a:rPr>
                            <a:t> </a:t>
                          </a:r>
                          <a:r>
                            <a:rPr lang="en-US" altLang="en-US" sz="1200" b="0" dirty="0">
                              <a:latin typeface="DejaVu Math TeX Gyre" panose="02000503000000000000" charset="0"/>
                              <a:cs typeface="DejaVu Math TeX Gyre" panose="02000503000000000000" charset="0"/>
                            </a:rPr>
                            <a:t>where </a:t>
                          </a:r>
                          <a14:m>
                            <m:oMath xmlns:m="http://schemas.openxmlformats.org/officeDocument/2006/math">
                              <m:r>
                                <a:rPr lang="en-IE" altLang="en-US" sz="1200" b="0" i="1" smtClean="0">
                                  <a:latin typeface="Cambria Math" panose="02040503050406030204" pitchFamily="18" charset="0"/>
                                  <a:cs typeface="DejaVu Math TeX Gyre" panose="02000503000000000000" charset="0"/>
                                </a:rPr>
                                <m:t>𝑛</m:t>
                              </m:r>
                              <m:r>
                                <a:rPr lang="en-US" altLang="en-US" sz="1200" b="1" i="1" dirty="0" smtClean="0">
                                  <a:latin typeface="Cambria Math" panose="02040503050406030204" pitchFamily="18" charset="0"/>
                                  <a:cs typeface="DejaVu Math TeX Gyre" panose="02000503000000000000" charset="0"/>
                                </a:rPr>
                                <m:t>∈</m:t>
                              </m:r>
                              <m:r>
                                <a:rPr lang="en-IE" altLang="en-US" sz="1200" b="1" i="1" dirty="0" smtClean="0">
                                  <a:latin typeface="Cambria Math" panose="02040503050406030204" pitchFamily="18" charset="0"/>
                                  <a:cs typeface="DejaVu Math TeX Gyre" panose="02000503000000000000" charset="0"/>
                                </a:rPr>
                                <m:t>{</m:t>
                              </m:r>
                              <m:r>
                                <a:rPr lang="en-IE" altLang="en-US" sz="1200" b="1" i="1" dirty="0" smtClean="0">
                                  <a:latin typeface="Cambria Math" panose="02040503050406030204" pitchFamily="18" charset="0"/>
                                  <a:cs typeface="DejaVu Math TeX Gyre" panose="02000503000000000000" charset="0"/>
                                </a:rPr>
                                <m:t>𝟒</m:t>
                              </m:r>
                              <m:r>
                                <a:rPr lang="en-IE" altLang="en-US" sz="1200" b="1" i="1" dirty="0" smtClean="0">
                                  <a:latin typeface="Cambria Math" panose="02040503050406030204" pitchFamily="18" charset="0"/>
                                  <a:cs typeface="DejaVu Math TeX Gyre" panose="02000503000000000000" charset="0"/>
                                </a:rPr>
                                <m:t>,</m:t>
                              </m:r>
                              <m:r>
                                <a:rPr lang="en-IE" altLang="en-US" sz="1200" b="1" i="1" dirty="0" smtClean="0">
                                  <a:latin typeface="Cambria Math" panose="02040503050406030204" pitchFamily="18" charset="0"/>
                                  <a:cs typeface="DejaVu Math TeX Gyre" panose="02000503000000000000" charset="0"/>
                                </a:rPr>
                                <m:t>𝟓</m:t>
                              </m:r>
                              <m:r>
                                <a:rPr lang="en-IE" altLang="en-US" sz="1200" b="1" i="1" dirty="0" smtClean="0">
                                  <a:latin typeface="Cambria Math" panose="02040503050406030204" pitchFamily="18" charset="0"/>
                                  <a:cs typeface="DejaVu Math TeX Gyre" panose="02000503000000000000" charset="0"/>
                                </a:rPr>
                                <m:t>}</m:t>
                              </m:r>
                            </m:oMath>
                          </a14:m>
                          <a:r>
                            <a:rPr lang="en-US" altLang="en-US" sz="1200" b="0" dirty="0" smtClean="0">
                              <a:latin typeface="DejaVu Math TeX Gyre" panose="02000503000000000000" charset="0"/>
                              <a:cs typeface="DejaVu Math TeX Gyre" panose="02000503000000000000" charset="0"/>
                            </a:rPr>
                            <a:t> </a:t>
                          </a:r>
                          <a:r>
                            <a:rPr lang="en-US" altLang="en-US" sz="1200" b="0" dirty="0">
                              <a:latin typeface="DejaVu Math TeX Gyre" panose="02000503000000000000" charset="0"/>
                              <a:cs typeface="DejaVu Math TeX Gyre" panose="02000503000000000000" charset="0"/>
                            </a:rPr>
                            <a:t>and </a:t>
                          </a:r>
                          <a14:m>
                            <m:oMath xmlns:m="http://schemas.openxmlformats.org/officeDocument/2006/math">
                              <m:r>
                                <m:rPr>
                                  <m:sty m:val="p"/>
                                </m:rPr>
                                <a:rPr lang="en-IE" altLang="en-US" sz="1200" b="0" i="0" dirty="0" smtClean="0">
                                  <a:latin typeface="Cambria Math" panose="02040503050406030204" pitchFamily="18" charset="0"/>
                                  <a:cs typeface="DejaVu Math TeX Gyre" panose="02000503000000000000" charset="0"/>
                                </a:rPr>
                                <m:t>N</m:t>
                              </m:r>
                              <m:r>
                                <a:rPr lang="en-IE" altLang="en-US" sz="1200" b="0" i="0" dirty="0" smtClean="0">
                                  <a:latin typeface="Cambria Math" panose="02040503050406030204" pitchFamily="18" charset="0"/>
                                  <a:cs typeface="DejaVu Math TeX Gyre" panose="02000503000000000000" charset="0"/>
                                </a:rPr>
                                <m:t>=</m:t>
                              </m:r>
                              <m:r>
                                <a:rPr lang="en-IE" altLang="en-US" sz="1200" b="0" i="1" dirty="0" smtClean="0">
                                  <a:latin typeface="Cambria Math" panose="02040503050406030204" pitchFamily="18" charset="0"/>
                                  <a:cs typeface="DejaVu Math TeX Gyre" panose="02000503000000000000" charset="0"/>
                                </a:rPr>
                                <m:t>𝑂</m:t>
                              </m:r>
                              <m:r>
                                <a:rPr lang="en-IE" altLang="en-US" sz="1200" b="0" i="1" dirty="0" smtClean="0">
                                  <a:latin typeface="Cambria Math" panose="02040503050406030204" pitchFamily="18" charset="0"/>
                                  <a:cs typeface="DejaVu Math TeX Gyre" panose="02000503000000000000" charset="0"/>
                                </a:rPr>
                                <m:t>(</m:t>
                              </m:r>
                              <m:sSup>
                                <m:sSupPr>
                                  <m:ctrlPr>
                                    <a:rPr lang="en-US" altLang="en-US" sz="1200" b="1" i="1" dirty="0" smtClean="0">
                                      <a:latin typeface="Cambria Math" panose="02040503050406030204" pitchFamily="18" charset="0"/>
                                      <a:cs typeface="DejaVu Math TeX Gyre" panose="02000503000000000000" charset="0"/>
                                    </a:rPr>
                                  </m:ctrlPr>
                                </m:sSupPr>
                                <m:e>
                                  <m:r>
                                    <a:rPr lang="en-IE" altLang="en-US" sz="1200" b="1" i="1" dirty="0" smtClean="0">
                                      <a:latin typeface="Cambria Math" panose="02040503050406030204" pitchFamily="18" charset="0"/>
                                      <a:cs typeface="DejaVu Math TeX Gyre" panose="02000503000000000000" charset="0"/>
                                    </a:rPr>
                                    <m:t>𝟏𝟎</m:t>
                                  </m:r>
                                </m:e>
                                <m:sup>
                                  <m:r>
                                    <a:rPr lang="en-IE" altLang="en-US" sz="1200" b="1" i="1" dirty="0" smtClean="0">
                                      <a:latin typeface="Cambria Math" panose="02040503050406030204" pitchFamily="18" charset="0"/>
                                      <a:cs typeface="DejaVu Math TeX Gyre" panose="02000503000000000000" charset="0"/>
                                    </a:rPr>
                                    <m:t>𝟕</m:t>
                                  </m:r>
                                </m:sup>
                              </m:sSup>
                              <m:r>
                                <a:rPr lang="en-IE" altLang="en-US" sz="1200" b="0" i="1" dirty="0" smtClean="0">
                                  <a:latin typeface="Cambria Math" panose="02040503050406030204" pitchFamily="18" charset="0"/>
                                  <a:cs typeface="DejaVu Math TeX Gyre" panose="02000503000000000000" charset="0"/>
                                </a:rPr>
                                <m:t>)</m:t>
                              </m:r>
                            </m:oMath>
                          </a14:m>
                          <a:endParaRPr lang="en-US" altLang="en-US" sz="1200" b="0" dirty="0">
                            <a:latin typeface="DejaVu Math TeX Gyre" panose="02000503000000000000" charset="0"/>
                            <a:cs typeface="DejaVu Math TeX Gyre" panose="02000503000000000000"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hMerge="1">
                      <a:tcPr>
                        <a:solidFill>
                          <a:schemeClr val="bg1">
                            <a:lumMod val="95000"/>
                          </a:schemeClr>
                        </a:solidFill>
                      </a:tcPr>
                    </a:tc>
                    <a:tc hMerge="1">
                      <a:tcPr/>
                    </a:tc>
                  </a:tr>
                  <a:tr h="2515386">
                    <a:tc gridSpan="2">
                      <a:txBody>
                        <a:bodyPr/>
                        <a:lstStyle/>
                        <a:p>
                          <a:r>
                            <a:rPr lang="en-IE" sz="1800" b="1" dirty="0" smtClean="0"/>
                            <a:t>2. Research</a:t>
                          </a:r>
                          <a:r>
                            <a:rPr lang="en-IE" sz="1800" b="1" baseline="0" dirty="0" smtClean="0"/>
                            <a:t> Objectives</a:t>
                          </a:r>
                          <a:endParaRPr lang="en-IE" sz="1800" b="1" baseline="0" dirty="0" smtClean="0"/>
                        </a:p>
                        <a:p>
                          <a:r>
                            <a:rPr lang="en-US" altLang="en-IE" sz="1200" b="1" baseline="0" dirty="0" smtClean="0"/>
                            <a:t>1. </a:t>
                          </a:r>
                          <a:r>
                            <a:rPr lang="en-US" altLang="en-US" sz="1200" b="1" baseline="0" dirty="0" smtClean="0"/>
                            <a:t>Understand the meaning and format of every variable in the equation.</a:t>
                          </a:r>
                          <a:endParaRPr lang="en-US" altLang="en-US" sz="1200" b="1" baseline="0" dirty="0" smtClean="0"/>
                        </a:p>
                        <a:p>
                          <a:r>
                            <a:rPr lang="en-US" altLang="en-US" sz="1200" b="1" baseline="0" dirty="0" smtClean="0"/>
                            <a:t>2. Understand the math methods that can help solve this equation.</a:t>
                          </a:r>
                          <a:endParaRPr lang="en-US" altLang="en-US" sz="1200" b="1" baseline="0" dirty="0" smtClean="0"/>
                        </a:p>
                        <a:p>
                          <a:r>
                            <a:rPr lang="en-US" altLang="en-US" sz="1200" b="1" baseline="0" dirty="0" smtClean="0"/>
                            <a:t>3. Implement the algorithms that can solve the problem.</a:t>
                          </a:r>
                          <a:endParaRPr lang="en-US" altLang="en-US" sz="1200" b="1" baseline="0" dirty="0" smtClean="0"/>
                        </a:p>
                        <a:p>
                          <a:r>
                            <a:rPr lang="en-US" altLang="en-US" sz="1200" b="1" baseline="0" dirty="0" smtClean="0"/>
                            <a:t>4. Test performance of these algorithms. </a:t>
                          </a:r>
                          <a:endParaRPr lang="en-US" altLang="en-US" sz="12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gridSpan="2">
                      <a:txBody>
                        <a:bodyPr/>
                        <a:lstStyle/>
                        <a:p>
                          <a:r>
                            <a:rPr lang="en-US" altLang="en-IE" sz="1400" b="1" dirty="0" smtClean="0"/>
                            <a:t> </a:t>
                          </a:r>
                          <a:r>
                            <a:rPr lang="en-IE" sz="1400" b="1" dirty="0" smtClean="0"/>
                            <a:t>3. </a:t>
                          </a:r>
                          <a:r>
                            <a:rPr lang="en-IE" sz="1800" b="1" dirty="0" smtClean="0"/>
                            <a:t>Approach/Method</a:t>
                          </a:r>
                          <a:r>
                            <a:rPr lang="en-IE" sz="1800" b="1" baseline="0" dirty="0" smtClean="0"/>
                            <a:t> to achieve objectives</a:t>
                          </a:r>
                          <a:endParaRPr lang="en-IE" sz="1800" b="1" baseline="0" dirty="0" smtClean="0"/>
                        </a:p>
                        <a:p>
                          <a:r>
                            <a:rPr lang="en-US" altLang="en-IE" sz="1200" b="1" baseline="0" dirty="0" smtClean="0"/>
                            <a:t>1. Literature review to find</a:t>
                          </a:r>
                          <a:endParaRPr lang="en-US" altLang="en-IE" sz="1200" b="1" baseline="0" dirty="0" smtClean="0"/>
                        </a:p>
                        <a:p>
                          <a:r>
                            <a:rPr lang="en-US" altLang="en-IE" sz="1200" b="1" baseline="0" dirty="0" smtClean="0"/>
                            <a:t>  a) cosmic microwave background source separation.</a:t>
                          </a:r>
                          <a:endParaRPr lang="en-US" altLang="en-IE" sz="1200" b="1" baseline="0" dirty="0" smtClean="0"/>
                        </a:p>
                        <a:p>
                          <a:r>
                            <a:rPr lang="en-US" altLang="en-IE" sz="1200" b="1" baseline="0" dirty="0" smtClean="0"/>
                            <a:t>  b) Iterative Krylov Methods for Large Linear </a:t>
                          </a:r>
                          <a:r>
                            <a:rPr lang="en-US" altLang="en-US" sz="1200" b="1" baseline="0" dirty="0" smtClean="0"/>
                            <a:t>S</a:t>
                          </a:r>
                          <a:r>
                            <a:rPr lang="en-US" altLang="en-IE" sz="1200" b="1" baseline="0" dirty="0" smtClean="0"/>
                            <a:t>ystems.</a:t>
                          </a:r>
                          <a:endParaRPr lang="en-US" altLang="en-IE" sz="1200" b="1" baseline="0" dirty="0" smtClean="0"/>
                        </a:p>
                        <a:p>
                          <a:r>
                            <a:rPr lang="en-US" altLang="en-IE" sz="1200" b="1" baseline="0" dirty="0" smtClean="0"/>
                            <a:t>  c) Kronecker matrix operations.</a:t>
                          </a:r>
                          <a:endParaRPr lang="en-US" altLang="en-IE" sz="1200" b="1" baseline="0" dirty="0" smtClean="0"/>
                        </a:p>
                        <a:p>
                          <a:r>
                            <a:rPr lang="en-US" altLang="en-IE" sz="1200" b="1" baseline="0" dirty="0" smtClean="0"/>
                            <a:t>  d) Conjugate Gradients and Krylov subspace.</a:t>
                          </a:r>
                          <a:endParaRPr lang="en-US" altLang="en-IE" sz="1200" b="1" baseline="0" dirty="0" smtClean="0"/>
                        </a:p>
                        <a:p>
                          <a:r>
                            <a:rPr lang="en-US" altLang="en-IE" sz="1200" b="1" baseline="0" dirty="0" smtClean="0"/>
                            <a:t>  e) Sylvester interpretation and matrix reshape.</a:t>
                          </a:r>
                          <a:endParaRPr lang="en-US" altLang="en-IE" sz="1200" b="1" baseline="0" dirty="0" smtClean="0"/>
                        </a:p>
                        <a:p>
                          <a:r>
                            <a:rPr lang="en-US" altLang="en-IE" sz="1200" b="1" baseline="0" dirty="0" smtClean="0"/>
                            <a:t>  e) Existing libraries that are related to matrix operations.</a:t>
                          </a:r>
                          <a:endParaRPr lang="en-US" altLang="en-IE" sz="1200" b="1" baseline="0" dirty="0" smtClean="0"/>
                        </a:p>
                        <a:p>
                          <a:r>
                            <a:rPr lang="en-US" altLang="en-IE" sz="1200" b="1" baseline="0" dirty="0" smtClean="0"/>
                            <a:t>2. D</a:t>
                          </a:r>
                          <a:r>
                            <a:rPr lang="en-US" altLang="en-US" sz="1200" b="1" baseline="0" dirty="0" smtClean="0"/>
                            <a:t>i</a:t>
                          </a:r>
                          <a:r>
                            <a:rPr lang="en-US" altLang="en-IE" sz="1200" b="1" baseline="0" dirty="0" smtClean="0"/>
                            <a:t>vide the problem into multiple smaller problems.</a:t>
                          </a:r>
                          <a:endParaRPr lang="en-US" altLang="en-IE" sz="1200" b="1" baseline="0" dirty="0" smtClean="0"/>
                        </a:p>
                        <a:p>
                          <a:r>
                            <a:rPr lang="en-US" altLang="en-IE" sz="1200" b="1" baseline="0" dirty="0" smtClean="0"/>
                            <a:t>3. Implement algorithms, using methods learned from literature, to solve these problems individually. </a:t>
                          </a:r>
                          <a:endParaRPr lang="en-US" altLang="en-IE" sz="1200" b="1" baseline="0" dirty="0" smtClean="0"/>
                        </a:p>
                        <a:p>
                          <a:r>
                            <a:rPr lang="en-US" altLang="en-IE" sz="1200" b="1" baseline="0" dirty="0" smtClean="0"/>
                            <a:t>4. Unit test</a:t>
                          </a:r>
                          <a:r>
                            <a:rPr lang="en-US" altLang="en-US" sz="1200" b="1" baseline="0" dirty="0" smtClean="0"/>
                            <a:t>s</a:t>
                          </a:r>
                          <a:r>
                            <a:rPr lang="en-US" altLang="en-IE" sz="1200" b="1" baseline="0" dirty="0" smtClean="0"/>
                            <a:t> on every algorithm.</a:t>
                          </a:r>
                          <a:endParaRPr lang="en-US" altLang="en-IE" sz="1200" b="1" baseline="0" dirty="0" smtClean="0"/>
                        </a:p>
                        <a:p>
                          <a:r>
                            <a:rPr lang="en-US" altLang="en-IE" sz="1200" b="1" baseline="0" dirty="0" smtClean="0"/>
                            <a:t>5. Combine these algorithms into a system and perform function</a:t>
                          </a:r>
                          <a:r>
                            <a:rPr lang="en-US" altLang="en-US" sz="1200" b="1" baseline="0" dirty="0" smtClean="0"/>
                            <a:t>al</a:t>
                          </a:r>
                          <a:r>
                            <a:rPr lang="en-US" altLang="en-IE" sz="1200" b="1" baseline="0" dirty="0" smtClean="0"/>
                            <a:t> test</a:t>
                          </a:r>
                          <a:r>
                            <a:rPr lang="en-US" altLang="en-US" sz="1200" b="1" baseline="0" dirty="0" smtClean="0"/>
                            <a:t>s</a:t>
                          </a:r>
                          <a:r>
                            <a:rPr lang="en-US" altLang="en-IE" sz="1200" b="1" baseline="0" dirty="0" smtClean="0"/>
                            <a:t> and performance test</a:t>
                          </a:r>
                          <a:r>
                            <a:rPr lang="en-US" altLang="en-US" sz="1200" b="1" baseline="0" dirty="0" smtClean="0"/>
                            <a:t>s</a:t>
                          </a:r>
                          <a:r>
                            <a:rPr lang="en-US" altLang="en-IE" sz="1200" b="1" baseline="0" dirty="0" smtClean="0"/>
                            <a:t>.</a:t>
                          </a:r>
                          <a:endParaRPr lang="en-US" altLang="en-IE" sz="12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r>
                  <a:tr h="1727258">
                    <a:tc gridSpan="4">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E" sz="1800" b="1" dirty="0" smtClean="0"/>
                            <a:t>4. Evaluation</a:t>
                          </a:r>
                          <a:endParaRPr lang="en-IE" sz="1800"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en-IE" sz="1200" b="1" dirty="0" smtClean="0"/>
                            <a:t>Feed generated data or real data into the system.</a:t>
                          </a:r>
                          <a:endParaRPr lang="en-US" altLang="en-IE" sz="1200"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en-IE" sz="1200" b="1" dirty="0" smtClean="0"/>
                            <a:t>Compare the output of the system with expectations.</a:t>
                          </a:r>
                          <a:endParaRPr lang="en-US" altLang="en-IE" sz="1200"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en-IE" sz="1200" b="1" dirty="0" smtClean="0"/>
                            <a:t>Compare resource usage(CPU and memory) and computation </a:t>
                          </a:r>
                          <a:r>
                            <a:rPr lang="en-US" altLang="en-US" sz="1200" b="1" dirty="0" smtClean="0"/>
                            <a:t>time </a:t>
                          </a:r>
                          <a:r>
                            <a:rPr lang="en-US" altLang="en-IE" sz="1200" b="1" dirty="0" smtClean="0"/>
                            <a:t>with other systems.</a:t>
                          </a:r>
                          <a:endParaRPr lang="en-US" altLang="en-IE"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hMerge="1">
                      <a:tcPr>
                        <a:solidFill>
                          <a:schemeClr val="bg1">
                            <a:lumMod val="95000"/>
                          </a:schemeClr>
                        </a:solidFill>
                      </a:tcPr>
                    </a:tc>
                    <a:tc hMerge="1">
                      <a:tcPr/>
                    </a:tc>
                  </a:tr>
                  <a:tr h="1277907">
                    <a:tc gridSpan="4">
                      <a:txBody>
                        <a:bodyPr/>
                        <a:lstStyle/>
                        <a:p>
                          <a:r>
                            <a:rPr lang="en-IE" sz="1800" b="1" baseline="0" dirty="0" smtClean="0"/>
                            <a:t>5. Contribution</a:t>
                          </a:r>
                          <a:endParaRPr lang="en-IE" sz="1800" b="1" dirty="0" smtClean="0"/>
                        </a:p>
                        <a:p>
                          <a:r>
                            <a:rPr lang="en-US" altLang="en-IE" sz="1200" b="1" dirty="0" smtClean="0"/>
                            <a:t>Algorithms implementation that can solve massive matrix problems to help cosmic microwave background source separation problem.</a:t>
                          </a:r>
                          <a:endParaRPr lang="en-US" altLang="en-IE" sz="1200" b="1" dirty="0" smtClean="0"/>
                        </a:p>
                        <a:p>
                          <a:r>
                            <a:rPr lang="en-US" altLang="en-IE" sz="1200" b="1" dirty="0" smtClean="0"/>
                            <a:t>Resources usage and computation details of the algorithms.</a:t>
                          </a:r>
                          <a:endParaRPr lang="en-US" altLang="en-IE"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solidFill>
                          <a:schemeClr val="bg1">
                            <a:lumMod val="9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r>
                </a:tbl>
              </a:graphicData>
            </a:graphic>
          </p:graphicFrame>
        </mc:Choice>
        <mc:Fallback xmlns="">
          <p:graphicFrame>
            <p:nvGraphicFramePr>
              <p:cNvPr id="2" name="Table 1"/>
              <p:cNvGraphicFramePr>
                <a:graphicFrameLocks noGrp="1"/>
              </p:cNvGraphicFramePr>
              <p:nvPr/>
            </p:nvGraphicFramePr>
            <p:xfrm>
              <a:off x="18638" y="70648"/>
              <a:ext cx="12103456" cy="6704492"/>
            </p:xfrm>
            <a:graphic>
              <a:graphicData uri="http://schemas.openxmlformats.org/drawingml/2006/table">
                <a:tbl>
                  <a:tblPr firstRow="1" bandRow="1">
                    <a:tableStyleId>{5C22544A-7EE6-4342-B048-85BDC9FD1C3A}</a:tableStyleId>
                  </a:tblPr>
                  <a:tblGrid>
                    <a:gridCol w="2679738"/>
                    <a:gridCol w="2460853"/>
                    <a:gridCol w="2747642"/>
                    <a:gridCol w="4215223"/>
                  </a:tblGrid>
                  <a:tr h="385660">
                    <a:tc>
                      <a:txBody>
                        <a:bodyPr/>
                        <a:lstStyle/>
                        <a:p>
                          <a:r>
                            <a:rPr lang="en-IE" sz="1200" dirty="0" smtClean="0"/>
                            <a:t>Student Name:</a:t>
                          </a:r>
                          <a:r>
                            <a:rPr lang="en-US" altLang="en-IE" sz="1200" dirty="0" smtClean="0"/>
                            <a:t>JIAJIN ZHAO</a:t>
                          </a:r>
                          <a:endParaRPr lang="en-US" altLang="en-IE" sz="1200" dirty="0" smtClean="0"/>
                        </a:p>
                      </a:txBody>
                      <a:tcPr>
                        <a:lnB w="12700" cap="flat" cmpd="sng" algn="ctr">
                          <a:solidFill>
                            <a:schemeClr val="tx1"/>
                          </a:solidFill>
                          <a:prstDash val="solid"/>
                          <a:round/>
                          <a:headEnd type="none" w="med" len="med"/>
                          <a:tailEnd type="none" w="med" len="med"/>
                        </a:lnB>
                      </a:tcPr>
                    </a:tc>
                    <a:tc>
                      <a:txBody>
                        <a:bodyPr/>
                        <a:lstStyle/>
                        <a:p>
                          <a:r>
                            <a:rPr lang="en-IE" sz="1200" dirty="0" smtClean="0"/>
                            <a:t>Student ID:</a:t>
                          </a:r>
                          <a:r>
                            <a:rPr lang="en-US" altLang="en-IE" sz="1200" dirty="0" smtClean="0"/>
                            <a:t>19300809</a:t>
                          </a:r>
                          <a:endParaRPr lang="en-US" altLang="en-IE" sz="1200" dirty="0" smtClean="0"/>
                        </a:p>
                      </a:txBody>
                      <a:tcPr>
                        <a:lnB w="12700" cap="flat" cmpd="sng" algn="ctr">
                          <a:solidFill>
                            <a:schemeClr val="tx1"/>
                          </a:solidFill>
                          <a:prstDash val="solid"/>
                          <a:round/>
                          <a:headEnd type="none" w="med" len="med"/>
                          <a:tailEnd type="none" w="med" len="med"/>
                        </a:lnB>
                      </a:tcPr>
                    </a:tc>
                    <a:tc>
                      <a:txBody>
                        <a:bodyPr/>
                        <a:lstStyle/>
                        <a:p>
                          <a:r>
                            <a:rPr lang="en-IE" sz="1200" dirty="0" smtClean="0"/>
                            <a:t>Stream:</a:t>
                          </a:r>
                          <a:r>
                            <a:rPr lang="en-US" altLang="en-IE" sz="1200" dirty="0" smtClean="0"/>
                            <a:t>Future Networked Systems</a:t>
                          </a:r>
                          <a:endParaRPr lang="en-US" altLang="en-IE" sz="1200" dirty="0" smtClean="0"/>
                        </a:p>
                      </a:txBody>
                      <a:tcPr>
                        <a:lnB w="12700" cap="flat" cmpd="sng" algn="ctr">
                          <a:solidFill>
                            <a:schemeClr val="tx1"/>
                          </a:solidFill>
                          <a:prstDash val="solid"/>
                          <a:round/>
                          <a:headEnd type="none" w="med" len="med"/>
                          <a:tailEnd type="none" w="med" len="med"/>
                        </a:lnB>
                      </a:tcPr>
                    </a:tc>
                    <a:tc>
                      <a:txBody>
                        <a:bodyPr/>
                        <a:lstStyle/>
                        <a:p>
                          <a:r>
                            <a:rPr lang="en-IE" sz="1200" dirty="0" smtClean="0"/>
                            <a:t>Supervisor Name:Simon Wilson</a:t>
                          </a:r>
                          <a:endParaRPr lang="en-IE" sz="1200" dirty="0" smtClean="0"/>
                        </a:p>
                      </a:txBody>
                      <a:tcPr>
                        <a:lnB w="12700" cap="flat" cmpd="sng" algn="ctr">
                          <a:solidFill>
                            <a:schemeClr val="tx1"/>
                          </a:solidFill>
                          <a:prstDash val="solid"/>
                          <a:round/>
                          <a:headEnd type="none" w="med" len="med"/>
                          <a:tailEnd type="none" w="med" len="med"/>
                        </a:lnB>
                      </a:tcPr>
                    </a:tc>
                  </a:tr>
                  <a:tr h="798195">
                    <a:tc gridSpan="4">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
                        </a:blipFill>
                      </a:tcPr>
                    </a:tc>
                    <a:tc hMerge="1">
                      <a:tcPr/>
                    </a:tc>
                    <a:tc hMerge="1">
                      <a:tcPr>
                        <a:solidFill>
                          <a:schemeClr val="bg1">
                            <a:lumMod val="95000"/>
                          </a:schemeClr>
                        </a:solidFill>
                      </a:tcPr>
                    </a:tc>
                    <a:tc hMerge="1">
                      <a:tcPr/>
                    </a:tc>
                  </a:tr>
                  <a:tr h="2515386">
                    <a:tc gridSpan="2">
                      <a:txBody>
                        <a:bodyPr/>
                        <a:lstStyle/>
                        <a:p>
                          <a:r>
                            <a:rPr lang="en-IE" sz="1800" b="1" dirty="0" smtClean="0"/>
                            <a:t>2. Research</a:t>
                          </a:r>
                          <a:r>
                            <a:rPr lang="en-IE" sz="1800" b="1" baseline="0" dirty="0" smtClean="0"/>
                            <a:t> Objectives</a:t>
                          </a:r>
                          <a:endParaRPr lang="en-IE" sz="1800" b="1" baseline="0" dirty="0" smtClean="0"/>
                        </a:p>
                        <a:p>
                          <a:r>
                            <a:rPr lang="en-US" altLang="en-IE" sz="1200" b="1" baseline="0" dirty="0" smtClean="0"/>
                            <a:t>1. </a:t>
                          </a:r>
                          <a:r>
                            <a:rPr lang="en-US" altLang="en-US" sz="1200" b="1" baseline="0" dirty="0" smtClean="0"/>
                            <a:t>Understand the meaning and format of every variable in the equation.</a:t>
                          </a:r>
                          <a:endParaRPr lang="en-US" altLang="en-US" sz="1200" b="1" baseline="0" dirty="0" smtClean="0"/>
                        </a:p>
                        <a:p>
                          <a:r>
                            <a:rPr lang="en-US" altLang="en-US" sz="1200" b="1" baseline="0" dirty="0" smtClean="0"/>
                            <a:t>2. Understand the math methods that can help solve this equation.</a:t>
                          </a:r>
                          <a:endParaRPr lang="en-US" altLang="en-US" sz="1200" b="1" baseline="0" dirty="0" smtClean="0"/>
                        </a:p>
                        <a:p>
                          <a:r>
                            <a:rPr lang="en-US" altLang="en-US" sz="1200" b="1" baseline="0" dirty="0" smtClean="0"/>
                            <a:t>3. Implement the algorithms that can solve the problem.</a:t>
                          </a:r>
                          <a:endParaRPr lang="en-US" altLang="en-US" sz="1200" b="1" baseline="0" dirty="0" smtClean="0"/>
                        </a:p>
                        <a:p>
                          <a:r>
                            <a:rPr lang="en-US" altLang="en-US" sz="1200" b="1" baseline="0" dirty="0" smtClean="0"/>
                            <a:t>4. Test performance of these algorithms. </a:t>
                          </a:r>
                          <a:endParaRPr lang="en-US" altLang="en-US" sz="12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gridSpan="2">
                      <a:txBody>
                        <a:bodyPr/>
                        <a:lstStyle/>
                        <a:p>
                          <a:r>
                            <a:rPr lang="en-US" altLang="en-IE" sz="1400" b="1" dirty="0" smtClean="0"/>
                            <a:t> </a:t>
                          </a:r>
                          <a:r>
                            <a:rPr lang="en-IE" sz="1400" b="1" dirty="0" smtClean="0"/>
                            <a:t>3. </a:t>
                          </a:r>
                          <a:r>
                            <a:rPr lang="en-IE" sz="1800" b="1" dirty="0" smtClean="0"/>
                            <a:t>Approach/Method</a:t>
                          </a:r>
                          <a:r>
                            <a:rPr lang="en-IE" sz="1800" b="1" baseline="0" dirty="0" smtClean="0"/>
                            <a:t> to achieve objectives</a:t>
                          </a:r>
                          <a:endParaRPr lang="en-IE" sz="1800" b="1" baseline="0" dirty="0" smtClean="0"/>
                        </a:p>
                        <a:p>
                          <a:r>
                            <a:rPr lang="en-US" altLang="en-IE" sz="1200" b="1" baseline="0" dirty="0" smtClean="0"/>
                            <a:t>1. Literature review to find</a:t>
                          </a:r>
                          <a:endParaRPr lang="en-US" altLang="en-IE" sz="1200" b="1" baseline="0" dirty="0" smtClean="0"/>
                        </a:p>
                        <a:p>
                          <a:r>
                            <a:rPr lang="en-US" altLang="en-IE" sz="1200" b="1" baseline="0" dirty="0" smtClean="0"/>
                            <a:t>  a) cosmic microwave background source separation.</a:t>
                          </a:r>
                          <a:endParaRPr lang="en-US" altLang="en-IE" sz="1200" b="1" baseline="0" dirty="0" smtClean="0"/>
                        </a:p>
                        <a:p>
                          <a:r>
                            <a:rPr lang="en-US" altLang="en-IE" sz="1200" b="1" baseline="0" dirty="0" smtClean="0"/>
                            <a:t>  b) Iterative Krylov Methods for Large Linear </a:t>
                          </a:r>
                          <a:r>
                            <a:rPr lang="en-US" altLang="en-US" sz="1200" b="1" baseline="0" dirty="0" smtClean="0"/>
                            <a:t>S</a:t>
                          </a:r>
                          <a:r>
                            <a:rPr lang="en-US" altLang="en-IE" sz="1200" b="1" baseline="0" dirty="0" smtClean="0"/>
                            <a:t>ystems.</a:t>
                          </a:r>
                          <a:endParaRPr lang="en-US" altLang="en-IE" sz="1200" b="1" baseline="0" dirty="0" smtClean="0"/>
                        </a:p>
                        <a:p>
                          <a:r>
                            <a:rPr lang="en-US" altLang="en-IE" sz="1200" b="1" baseline="0" dirty="0" smtClean="0"/>
                            <a:t>  c) Kronecker matrix operations.</a:t>
                          </a:r>
                          <a:endParaRPr lang="en-US" altLang="en-IE" sz="1200" b="1" baseline="0" dirty="0" smtClean="0"/>
                        </a:p>
                        <a:p>
                          <a:r>
                            <a:rPr lang="en-US" altLang="en-IE" sz="1200" b="1" baseline="0" dirty="0" smtClean="0"/>
                            <a:t>  d) Conjugate Gradients and Krylov subspace.</a:t>
                          </a:r>
                          <a:endParaRPr lang="en-US" altLang="en-IE" sz="1200" b="1" baseline="0" dirty="0" smtClean="0"/>
                        </a:p>
                        <a:p>
                          <a:r>
                            <a:rPr lang="en-US" altLang="en-IE" sz="1200" b="1" baseline="0" dirty="0" smtClean="0"/>
                            <a:t>  e) Sylvester interpretation and matrix reshape.</a:t>
                          </a:r>
                          <a:endParaRPr lang="en-US" altLang="en-IE" sz="1200" b="1" baseline="0" dirty="0" smtClean="0"/>
                        </a:p>
                        <a:p>
                          <a:r>
                            <a:rPr lang="en-US" altLang="en-IE" sz="1200" b="1" baseline="0" dirty="0" smtClean="0"/>
                            <a:t>  e) Existing libraries that are related to matrix operations.</a:t>
                          </a:r>
                          <a:endParaRPr lang="en-US" altLang="en-IE" sz="1200" b="1" baseline="0" dirty="0" smtClean="0"/>
                        </a:p>
                        <a:p>
                          <a:r>
                            <a:rPr lang="en-US" altLang="en-IE" sz="1200" b="1" baseline="0" dirty="0" smtClean="0"/>
                            <a:t>2. D</a:t>
                          </a:r>
                          <a:r>
                            <a:rPr lang="en-US" altLang="en-US" sz="1200" b="1" baseline="0" dirty="0" smtClean="0"/>
                            <a:t>i</a:t>
                          </a:r>
                          <a:r>
                            <a:rPr lang="en-US" altLang="en-IE" sz="1200" b="1" baseline="0" dirty="0" smtClean="0"/>
                            <a:t>vide the problem into multiple smaller problems.</a:t>
                          </a:r>
                          <a:endParaRPr lang="en-US" altLang="en-IE" sz="1200" b="1" baseline="0" dirty="0" smtClean="0"/>
                        </a:p>
                        <a:p>
                          <a:r>
                            <a:rPr lang="en-US" altLang="en-IE" sz="1200" b="1" baseline="0" dirty="0" smtClean="0"/>
                            <a:t>3. Implement algorithms, using methods learned from literature, to solve these problems individually. </a:t>
                          </a:r>
                          <a:endParaRPr lang="en-US" altLang="en-IE" sz="1200" b="1" baseline="0" dirty="0" smtClean="0"/>
                        </a:p>
                        <a:p>
                          <a:r>
                            <a:rPr lang="en-US" altLang="en-IE" sz="1200" b="1" baseline="0" dirty="0" smtClean="0"/>
                            <a:t>4. Unit test</a:t>
                          </a:r>
                          <a:r>
                            <a:rPr lang="en-US" altLang="en-US" sz="1200" b="1" baseline="0" dirty="0" smtClean="0"/>
                            <a:t>s</a:t>
                          </a:r>
                          <a:r>
                            <a:rPr lang="en-US" altLang="en-IE" sz="1200" b="1" baseline="0" dirty="0" smtClean="0"/>
                            <a:t> on every algorithm.</a:t>
                          </a:r>
                          <a:endParaRPr lang="en-US" altLang="en-IE" sz="1200" b="1" baseline="0" dirty="0" smtClean="0"/>
                        </a:p>
                        <a:p>
                          <a:r>
                            <a:rPr lang="en-US" altLang="en-IE" sz="1200" b="1" baseline="0" dirty="0" smtClean="0"/>
                            <a:t>5. Combine these algorithms into a system and perform function</a:t>
                          </a:r>
                          <a:r>
                            <a:rPr lang="en-US" altLang="en-US" sz="1200" b="1" baseline="0" dirty="0" smtClean="0"/>
                            <a:t>al</a:t>
                          </a:r>
                          <a:r>
                            <a:rPr lang="en-US" altLang="en-IE" sz="1200" b="1" baseline="0" dirty="0" smtClean="0"/>
                            <a:t> test</a:t>
                          </a:r>
                          <a:r>
                            <a:rPr lang="en-US" altLang="en-US" sz="1200" b="1" baseline="0" dirty="0" smtClean="0"/>
                            <a:t>s</a:t>
                          </a:r>
                          <a:r>
                            <a:rPr lang="en-US" altLang="en-IE" sz="1200" b="1" baseline="0" dirty="0" smtClean="0"/>
                            <a:t> and performance test</a:t>
                          </a:r>
                          <a:r>
                            <a:rPr lang="en-US" altLang="en-US" sz="1200" b="1" baseline="0" dirty="0" smtClean="0"/>
                            <a:t>s</a:t>
                          </a:r>
                          <a:r>
                            <a:rPr lang="en-US" altLang="en-IE" sz="1200" b="1" baseline="0" dirty="0" smtClean="0"/>
                            <a:t>.</a:t>
                          </a:r>
                          <a:endParaRPr lang="en-US" altLang="en-IE" sz="12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r>
                  <a:tr h="1727258">
                    <a:tc gridSpan="4">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E" sz="1800" b="1" dirty="0" smtClean="0"/>
                            <a:t>4. Evaluation</a:t>
                          </a:r>
                          <a:endParaRPr lang="en-IE" sz="1800"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en-IE" sz="1200" b="1" dirty="0" smtClean="0"/>
                            <a:t>Feed generated data or real data into the system.</a:t>
                          </a:r>
                          <a:endParaRPr lang="en-US" altLang="en-IE" sz="1200"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en-IE" sz="1200" b="1" dirty="0" smtClean="0"/>
                            <a:t>Compare the output of the system with expectations.</a:t>
                          </a:r>
                          <a:endParaRPr lang="en-US" altLang="en-IE" sz="1200" b="1"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en-IE" sz="1200" b="1" dirty="0" smtClean="0"/>
                            <a:t>Compare resource usage(CPU and memory) and computation </a:t>
                          </a:r>
                          <a:r>
                            <a:rPr lang="en-US" altLang="en-US" sz="1200" b="1" dirty="0" smtClean="0"/>
                            <a:t>time </a:t>
                          </a:r>
                          <a:r>
                            <a:rPr lang="en-US" altLang="en-IE" sz="1200" b="1" dirty="0" smtClean="0"/>
                            <a:t>with other systems.</a:t>
                          </a:r>
                          <a:endParaRPr lang="en-US" altLang="en-IE"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c hMerge="1">
                      <a:tcPr>
                        <a:solidFill>
                          <a:schemeClr val="bg1">
                            <a:lumMod val="95000"/>
                          </a:schemeClr>
                        </a:solidFill>
                      </a:tcPr>
                    </a:tc>
                    <a:tc hMerge="1">
                      <a:tcPr/>
                    </a:tc>
                  </a:tr>
                  <a:tr h="1277907">
                    <a:tc gridSpan="4">
                      <a:txBody>
                        <a:bodyPr/>
                        <a:lstStyle/>
                        <a:p>
                          <a:r>
                            <a:rPr lang="en-IE" sz="1800" b="1" baseline="0" dirty="0" smtClean="0"/>
                            <a:t>5. Contribution</a:t>
                          </a:r>
                          <a:endParaRPr lang="en-IE" sz="1800" b="1" dirty="0" smtClean="0"/>
                        </a:p>
                        <a:p>
                          <a:r>
                            <a:rPr lang="en-US" altLang="en-IE" sz="1200" b="1" dirty="0" smtClean="0"/>
                            <a:t>Algorithms implementation that can solve massive matrix problems to help cosmic microwave background source separation problem.</a:t>
                          </a:r>
                          <a:endParaRPr lang="en-US" altLang="en-IE" sz="1200" b="1" dirty="0" smtClean="0"/>
                        </a:p>
                        <a:p>
                          <a:r>
                            <a:rPr lang="en-US" altLang="en-IE" sz="1200" b="1" dirty="0" smtClean="0"/>
                            <a:t>Resources usage and computation details of the algorithms.</a:t>
                          </a:r>
                          <a:endParaRPr lang="en-US" altLang="en-IE" sz="1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solidFill>
                          <a:schemeClr val="bg1">
                            <a:lumMod val="95000"/>
                          </a:schemeClr>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cPr/>
                    </a:tc>
                  </a:tr>
                </a:tbl>
              </a:graphicData>
            </a:graphic>
          </p:graphicFrame>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2640" y="824865"/>
            <a:ext cx="3230880" cy="460375"/>
          </a:xfrm>
          <a:prstGeom prst="rect">
            <a:avLst/>
          </a:prstGeom>
          <a:noFill/>
        </p:spPr>
        <p:txBody>
          <a:bodyPr wrap="none" rtlCol="0">
            <a:spAutoFit/>
          </a:bodyPr>
          <a:p>
            <a:pPr algn="l"/>
            <a:r>
              <a:rPr lang="en-US" sz="2400" b="1"/>
              <a:t>Motivation statement</a:t>
            </a:r>
            <a:endParaRPr lang="en-US" sz="2400" b="1"/>
          </a:p>
        </p:txBody>
      </p:sp>
      <p:sp>
        <p:nvSpPr>
          <p:cNvPr id="3" name="Text Box 2"/>
          <p:cNvSpPr txBox="1"/>
          <p:nvPr/>
        </p:nvSpPr>
        <p:spPr>
          <a:xfrm>
            <a:off x="802640" y="1859915"/>
            <a:ext cx="10586085" cy="3415030"/>
          </a:xfrm>
          <a:prstGeom prst="rect">
            <a:avLst/>
          </a:prstGeom>
          <a:noFill/>
        </p:spPr>
        <p:txBody>
          <a:bodyPr wrap="square" rtlCol="0">
            <a:spAutoFit/>
          </a:bodyPr>
          <a:p>
            <a:pPr algn="l"/>
            <a:r>
              <a:rPr lang="en-US"/>
              <a:t>Cosmic Microwave Background (CMB) can provide information about the formation of the early universe, and we use source separation to separate CMB from other diffuse sources such as synchrotron radiation, galactic dust emission, and free-free emission.  Large matrix operation is very common in CMB source separation due to the size of WMAP(3×106 pixels at 5 channels) and Planck data(12×106 pixels at 9 channels). </a:t>
            </a:r>
            <a:endParaRPr lang="en-US"/>
          </a:p>
          <a:p>
            <a:pPr algn="l"/>
            <a:endParaRPr lang="en-US"/>
          </a:p>
          <a:p>
            <a:pPr algn="l"/>
            <a:r>
              <a:rPr lang="en-US"/>
              <a:t>The research in this paper will implement an efficient way to perform large matrix operations, which will require less memory and computing time.</a:t>
            </a:r>
            <a:endParaRPr lang="en-US"/>
          </a:p>
          <a:p>
            <a:pPr algn="l"/>
            <a:endParaRPr lang="en-US"/>
          </a:p>
          <a:p>
            <a:pPr algn="l"/>
            <a:r>
              <a:rPr lang="en-US"/>
              <a:t>With the rise and development of big data and machine learning, large size matrix operations will also become increasingly common. And the research in the paper may provide some insights to address these problems.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6510" y="6350"/>
            <a:ext cx="12202795" cy="6850380"/>
          </a:xfrm>
          <a:prstGeom prst="rect">
            <a:avLst/>
          </a:prstGeom>
        </p:spPr>
      </p:pic>
      <p:sp>
        <p:nvSpPr>
          <p:cNvPr id="2" name="Text Box 1"/>
          <p:cNvSpPr txBox="1"/>
          <p:nvPr/>
        </p:nvSpPr>
        <p:spPr>
          <a:xfrm>
            <a:off x="44450" y="71120"/>
            <a:ext cx="1943735" cy="460375"/>
          </a:xfrm>
          <a:prstGeom prst="rect">
            <a:avLst/>
          </a:prstGeom>
          <a:noFill/>
        </p:spPr>
        <p:txBody>
          <a:bodyPr wrap="none" rtlCol="0">
            <a:spAutoFit/>
          </a:bodyPr>
          <a:p>
            <a:pPr algn="l"/>
            <a:r>
              <a:rPr lang="en-US" sz="2400" b="1"/>
              <a:t>Gannt Chart</a:t>
            </a:r>
            <a:endParaRPr 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2640" y="824865"/>
            <a:ext cx="1604645" cy="460375"/>
          </a:xfrm>
          <a:prstGeom prst="rect">
            <a:avLst/>
          </a:prstGeom>
          <a:noFill/>
        </p:spPr>
        <p:txBody>
          <a:bodyPr wrap="none" rtlCol="0">
            <a:spAutoFit/>
          </a:bodyPr>
          <a:p>
            <a:pPr algn="l"/>
            <a:r>
              <a:rPr lang="en-US" sz="2400" b="1"/>
              <a:t>Skills List</a:t>
            </a:r>
            <a:endParaRPr lang="en-US" sz="2400" b="1"/>
          </a:p>
        </p:txBody>
      </p:sp>
      <p:sp>
        <p:nvSpPr>
          <p:cNvPr id="3" name="Text Box 2"/>
          <p:cNvSpPr txBox="1"/>
          <p:nvPr/>
        </p:nvSpPr>
        <p:spPr>
          <a:xfrm>
            <a:off x="802640" y="1859915"/>
            <a:ext cx="10586085" cy="3692525"/>
          </a:xfrm>
          <a:prstGeom prst="rect">
            <a:avLst/>
          </a:prstGeom>
          <a:noFill/>
        </p:spPr>
        <p:txBody>
          <a:bodyPr wrap="square" rtlCol="0">
            <a:spAutoFit/>
          </a:bodyPr>
          <a:p>
            <a:pPr algn="l"/>
            <a:r>
              <a:rPr lang="" altLang="en-US"/>
              <a:t>T</a:t>
            </a:r>
            <a:r>
              <a:rPr lang="en-US"/>
              <a:t>echnical  Skills</a:t>
            </a:r>
            <a:r>
              <a:rPr lang="" altLang="en-US"/>
              <a:t>:</a:t>
            </a:r>
            <a:endParaRPr lang="en-US"/>
          </a:p>
          <a:p>
            <a:pPr marL="285750" indent="-285750" algn="l">
              <a:buFont typeface="Arial" panose="020B0604020202020204" pitchFamily="34" charset="0"/>
              <a:buChar char="•"/>
            </a:pPr>
            <a:r>
              <a:rPr lang="en-US"/>
              <a:t>Efficient matrix-vector product.</a:t>
            </a:r>
            <a:endParaRPr lang="en-US"/>
          </a:p>
          <a:p>
            <a:pPr marL="285750" indent="-285750" algn="l">
              <a:buFont typeface="Arial" panose="020B0604020202020204" pitchFamily="34" charset="0"/>
              <a:buChar char="•"/>
            </a:pPr>
            <a:r>
              <a:rPr lang="en-US"/>
              <a:t>Large matrix computation.</a:t>
            </a:r>
            <a:endParaRPr lang="en-US"/>
          </a:p>
          <a:p>
            <a:pPr marL="285750" indent="-285750" algn="l">
              <a:buFont typeface="Arial" panose="020B0604020202020204" pitchFamily="34" charset="0"/>
              <a:buChar char="•"/>
            </a:pPr>
            <a:r>
              <a:rPr lang="en-US"/>
              <a:t>Krylov subspace.</a:t>
            </a:r>
            <a:endParaRPr lang="en-US"/>
          </a:p>
          <a:p>
            <a:pPr marL="285750" indent="-285750" algn="l">
              <a:buFont typeface="Arial" panose="020B0604020202020204" pitchFamily="34" charset="0"/>
              <a:buChar char="•"/>
            </a:pPr>
            <a:r>
              <a:rPr lang="en-US"/>
              <a:t>Iterative Methods for Large Linear Systems.</a:t>
            </a:r>
            <a:endParaRPr lang="en-US"/>
          </a:p>
          <a:p>
            <a:pPr marL="285750" indent="-285750" algn="l">
              <a:buFont typeface="Arial" panose="020B0604020202020204" pitchFamily="34" charset="0"/>
              <a:buChar char="•"/>
            </a:pPr>
            <a:r>
              <a:rPr lang="en-US"/>
              <a:t>Kronecker product and its applications.</a:t>
            </a:r>
            <a:endParaRPr lang="en-US"/>
          </a:p>
          <a:p>
            <a:pPr algn="l"/>
            <a:r>
              <a:rPr lang="en-US"/>
              <a:t>Research Skills</a:t>
            </a:r>
            <a:r>
              <a:rPr lang="" altLang="en-US"/>
              <a:t>:</a:t>
            </a:r>
            <a:endParaRPr lang="en-US"/>
          </a:p>
          <a:p>
            <a:pPr marL="285750" indent="-285750" algn="l">
              <a:buFont typeface="Arial" panose="020B0604020202020204" pitchFamily="34" charset="0"/>
              <a:buChar char="•"/>
            </a:pPr>
            <a:r>
              <a:rPr lang="en-US"/>
              <a:t>How to understand a research question. </a:t>
            </a:r>
            <a:endParaRPr lang="en-US"/>
          </a:p>
          <a:p>
            <a:pPr marL="285750" indent="-285750" algn="l">
              <a:buFont typeface="Arial" panose="020B0604020202020204" pitchFamily="34" charset="0"/>
              <a:buChar char="•"/>
            </a:pPr>
            <a:r>
              <a:rPr lang="en-US"/>
              <a:t>How to identify key problems in research. </a:t>
            </a:r>
            <a:endParaRPr lang="en-US"/>
          </a:p>
          <a:p>
            <a:pPr marL="285750" indent="-285750" algn="l">
              <a:buFont typeface="Arial" panose="020B0604020202020204" pitchFamily="34" charset="0"/>
              <a:buChar char="•"/>
            </a:pPr>
            <a:r>
              <a:rPr lang="en-US"/>
              <a:t>How to solve a research question. </a:t>
            </a:r>
            <a:endParaRPr lang="en-US"/>
          </a:p>
          <a:p>
            <a:pPr marL="285750" indent="-285750" algn="l">
              <a:buFont typeface="Arial" panose="020B0604020202020204" pitchFamily="34" charset="0"/>
              <a:buChar char="•"/>
            </a:pPr>
            <a:r>
              <a:rPr lang="en-US"/>
              <a:t>How to write a good dissertation. </a:t>
            </a:r>
            <a:endParaRPr lang="en-US"/>
          </a:p>
          <a:p>
            <a:pPr marL="285750" indent="-285750" algn="l">
              <a:buFont typeface="Arial" panose="020B0604020202020204" pitchFamily="34" charset="0"/>
              <a:buChar char="•"/>
            </a:pPr>
            <a:r>
              <a:rPr lang="en-US"/>
              <a:t>How to find useful papers and books for research.</a:t>
            </a:r>
            <a:endParaRPr lang="en-US"/>
          </a:p>
          <a:p>
            <a:pPr marL="285750" indent="-285750" algn="l">
              <a:buFont typeface="Arial" panose="020B0604020202020204" pitchFamily="34" charset="0"/>
              <a:buChar char="•"/>
            </a:pPr>
            <a:r>
              <a:rPr lang="en-US"/>
              <a:t>How to manage References and Citations.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3275" y="299085"/>
            <a:ext cx="2283460" cy="460375"/>
          </a:xfrm>
          <a:prstGeom prst="rect">
            <a:avLst/>
          </a:prstGeom>
          <a:noFill/>
        </p:spPr>
        <p:txBody>
          <a:bodyPr wrap="none" rtlCol="0">
            <a:spAutoFit/>
          </a:bodyPr>
          <a:p>
            <a:pPr algn="l"/>
            <a:r>
              <a:rPr lang="en-US" sz="2400" b="1"/>
              <a:t>Reference List</a:t>
            </a:r>
            <a:endParaRPr lang="en-US" sz="2400" b="1"/>
          </a:p>
        </p:txBody>
      </p:sp>
      <p:sp>
        <p:nvSpPr>
          <p:cNvPr id="3" name="Text Box 2"/>
          <p:cNvSpPr txBox="1"/>
          <p:nvPr/>
        </p:nvSpPr>
        <p:spPr>
          <a:xfrm>
            <a:off x="802640" y="1153795"/>
            <a:ext cx="10586085" cy="4615815"/>
          </a:xfrm>
          <a:prstGeom prst="rect">
            <a:avLst/>
          </a:prstGeom>
          <a:noFill/>
        </p:spPr>
        <p:txBody>
          <a:bodyPr wrap="square" rtlCol="0">
            <a:spAutoFit/>
          </a:bodyPr>
          <a:p>
            <a:pPr algn="l"/>
            <a:r>
              <a:rPr lang="en-US" sz="1400"/>
              <a:t>BAU, D. 1997. Numerical linear algebra, Philadelphia, Society for Industrial and Applied Mathematics.</a:t>
            </a:r>
            <a:endParaRPr lang="en-US" sz="1400"/>
          </a:p>
          <a:p>
            <a:pPr algn="l"/>
            <a:endParaRPr lang="en-US" sz="1400"/>
          </a:p>
          <a:p>
            <a:pPr algn="l"/>
            <a:r>
              <a:rPr lang="en-US" sz="1400"/>
              <a:t>CALABRETTA, M. R. &amp; ROUKEMA, B. F. 2007. Mapping on the HEALPix grid. 381, 865-872.</a:t>
            </a:r>
            <a:endParaRPr lang="en-US" sz="1400"/>
          </a:p>
          <a:p>
            <a:pPr algn="l"/>
            <a:endParaRPr lang="en-US" sz="1400"/>
          </a:p>
          <a:p>
            <a:pPr algn="l"/>
            <a:r>
              <a:rPr lang="en-US" sz="1400"/>
              <a:t>COOLS, S., CORNELIS, J. &amp; VANROOSE, W. 2019. Numerically Stable Recurrence Relations for the Communication Hiding Pipelined Conjugate Gradient Method. 30, 2507-2522.</a:t>
            </a:r>
            <a:endParaRPr lang="en-US" sz="1400"/>
          </a:p>
          <a:p>
            <a:pPr algn="l"/>
            <a:endParaRPr lang="en-US" sz="1400"/>
          </a:p>
          <a:p>
            <a:pPr algn="l"/>
            <a:r>
              <a:rPr lang="en-US" sz="1400"/>
              <a:t>DURRER, R. 2008. The cosmic microwave background / Ruth Durrer.</a:t>
            </a:r>
            <a:endParaRPr lang="en-US" sz="1400"/>
          </a:p>
          <a:p>
            <a:pPr algn="l"/>
            <a:endParaRPr lang="en-US" sz="1400"/>
          </a:p>
          <a:p>
            <a:pPr algn="l"/>
            <a:r>
              <a:rPr lang="en-US" sz="1400"/>
              <a:t>LIESEN, J. 2013. Krylov subspace methods : principles and analysis / Jörg Liesen, Zden?k Strako?</a:t>
            </a:r>
            <a:endParaRPr lang="en-US" sz="1400"/>
          </a:p>
          <a:p>
            <a:pPr algn="l"/>
            <a:endParaRPr lang="en-US" sz="1400"/>
          </a:p>
          <a:p>
            <a:pPr algn="l"/>
            <a:r>
              <a:rPr lang="en-US" sz="1400"/>
              <a:t>MOHAMED, A. R., NAGLAA, M. E. S. &amp; BASEM, I. S. 2019. Iterative algorithm for the reflexive solutions of the generalized Sylvester matrix equation. 27, 1-16.</a:t>
            </a:r>
            <a:endParaRPr lang="en-US" sz="1400"/>
          </a:p>
          <a:p>
            <a:pPr algn="l"/>
            <a:endParaRPr lang="en-US" sz="1400"/>
          </a:p>
          <a:p>
            <a:pPr algn="l"/>
            <a:r>
              <a:rPr lang="en-US" sz="1400"/>
              <a:t>NASEL?SKI, P. D. 2006. The physics of the cosmic microwave background / Pavel D. Naselsky, Dmitry I. Novikov, Igor D. Novikov.</a:t>
            </a:r>
            <a:endParaRPr lang="en-US" sz="1400"/>
          </a:p>
          <a:p>
            <a:pPr algn="l"/>
            <a:endParaRPr lang="en-US" sz="1400"/>
          </a:p>
          <a:p>
            <a:pPr algn="l"/>
            <a:r>
              <a:rPr lang="en-US" sz="1400"/>
              <a:t>SAAD, Y. 1996. Iterative methods for sparse linear systems / Yousef Saad.</a:t>
            </a:r>
            <a:endParaRPr lang="en-US" sz="1400"/>
          </a:p>
          <a:p>
            <a:pPr algn="l"/>
            <a:endParaRPr lang="en-US" sz="1400"/>
          </a:p>
          <a:p>
            <a:pPr algn="l"/>
            <a:r>
              <a:rPr lang="en-US" sz="1400"/>
              <a:t>SIMONCINI, V. 2016. Computational Methods for Linear Matrix Equations. 58, 377-441.</a:t>
            </a:r>
            <a:endParaRPr lang="en-US" sz="1400"/>
          </a:p>
          <a:p>
            <a:pPr algn="l"/>
            <a:endParaRPr lang="en-US" sz="1400"/>
          </a:p>
          <a:p>
            <a:pPr algn="l"/>
            <a:r>
              <a:rPr lang="en-US" sz="1400"/>
              <a:t>VORST, H. A. V. D. 2009. Iterative Krylov methods for large linear systems, Cambridge, Cambridge University Press.</a:t>
            </a:r>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2640" y="824865"/>
            <a:ext cx="2621915" cy="460375"/>
          </a:xfrm>
          <a:prstGeom prst="rect">
            <a:avLst/>
          </a:prstGeom>
          <a:noFill/>
        </p:spPr>
        <p:txBody>
          <a:bodyPr wrap="none" rtlCol="0">
            <a:spAutoFit/>
          </a:bodyPr>
          <a:p>
            <a:pPr algn="l"/>
            <a:r>
              <a:rPr lang="en-US" sz="2400" b="1"/>
              <a:t>Ethics statement</a:t>
            </a:r>
            <a:endParaRPr lang="en-US" sz="2400" b="1"/>
          </a:p>
        </p:txBody>
      </p:sp>
      <p:sp>
        <p:nvSpPr>
          <p:cNvPr id="3" name="Text Box 2"/>
          <p:cNvSpPr txBox="1"/>
          <p:nvPr/>
        </p:nvSpPr>
        <p:spPr>
          <a:xfrm>
            <a:off x="803275" y="1910080"/>
            <a:ext cx="10586085" cy="368300"/>
          </a:xfrm>
          <a:prstGeom prst="rect">
            <a:avLst/>
          </a:prstGeom>
          <a:noFill/>
        </p:spPr>
        <p:txBody>
          <a:bodyPr wrap="square" rtlCol="0">
            <a:spAutoFit/>
          </a:bodyPr>
          <a:p>
            <a:pPr algn="l"/>
            <a:r>
              <a:rPr lang="en-US"/>
              <a:t>No, I don’t need to ethics approval. The research problem in this dissertation is a math problem.</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6457</Words>
  <Application>WPS Presentation</Application>
  <PresentationFormat>Widescreen</PresentationFormat>
  <Paragraphs>146</Paragraphs>
  <Slides>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Cambria Math</vt:lpstr>
      <vt:lpstr>DejaVu Math TeX Gyre</vt:lpstr>
      <vt:lpstr>微软雅黑</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gstephen</dc:creator>
  <cp:lastModifiedBy>jin</cp:lastModifiedBy>
  <cp:revision>16</cp:revision>
  <dcterms:created xsi:type="dcterms:W3CDTF">2020-01-05T11:33:00Z</dcterms:created>
  <dcterms:modified xsi:type="dcterms:W3CDTF">2020-01-05T11:33:00Z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