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rmorant Garamond Bold Italics" charset="1" panose="00000800000000000000"/>
      <p:regular r:id="rId14"/>
    </p:embeddedFont>
    <p:embeddedFont>
      <p:font typeface="Quicksand" charset="1" panose="00000000000000000000"/>
      <p:regular r:id="rId15"/>
    </p:embeddedFont>
    <p:embeddedFont>
      <p:font typeface="Quicksand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207845" y="4711983"/>
            <a:ext cx="6410861" cy="4375413"/>
          </a:xfrm>
          <a:custGeom>
            <a:avLst/>
            <a:gdLst/>
            <a:ahLst/>
            <a:cxnLst/>
            <a:rect r="r" b="b" t="t" l="l"/>
            <a:pathLst>
              <a:path h="4375413" w="6410861">
                <a:moveTo>
                  <a:pt x="0" y="0"/>
                </a:moveTo>
                <a:lnTo>
                  <a:pt x="6410861" y="0"/>
                </a:lnTo>
                <a:lnTo>
                  <a:pt x="6410861" y="4375413"/>
                </a:lnTo>
                <a:lnTo>
                  <a:pt x="0" y="4375413"/>
                </a:lnTo>
                <a:lnTo>
                  <a:pt x="0" y="0"/>
                </a:lnTo>
                <a:close/>
              </a:path>
            </a:pathLst>
          </a:custGeom>
          <a:blipFill>
            <a:blip r:embed="rId4"/>
            <a:stretch>
              <a:fillRect l="0" t="0" r="0" b="0"/>
            </a:stretch>
          </a:blipFill>
        </p:spPr>
      </p:sp>
      <p:sp>
        <p:nvSpPr>
          <p:cNvPr name="TextBox 7" id="7"/>
          <p:cNvSpPr txBox="true"/>
          <p:nvPr/>
        </p:nvSpPr>
        <p:spPr>
          <a:xfrm rot="0">
            <a:off x="1043764" y="1551574"/>
            <a:ext cx="16229942" cy="2503184"/>
          </a:xfrm>
          <a:prstGeom prst="rect">
            <a:avLst/>
          </a:prstGeom>
        </p:spPr>
        <p:txBody>
          <a:bodyPr anchor="t" rtlCol="false" tIns="0" lIns="0" bIns="0" rIns="0">
            <a:spAutoFit/>
          </a:bodyPr>
          <a:lstStyle/>
          <a:p>
            <a:pPr algn="ctr" marL="0" indent="0" lvl="0">
              <a:lnSpc>
                <a:spcPts val="10080"/>
              </a:lnSpc>
              <a:spcBef>
                <a:spcPct val="0"/>
              </a:spcBef>
            </a:pPr>
            <a:r>
              <a:rPr lang="en-US" b="true" sz="7200" i="true">
                <a:solidFill>
                  <a:srgbClr val="0F4662"/>
                </a:solidFill>
                <a:latin typeface="Cormorant Garamond Bold Italics"/>
                <a:ea typeface="Cormorant Garamond Bold Italics"/>
                <a:cs typeface="Cormorant Garamond Bold Italics"/>
                <a:sym typeface="Cormorant Garamond Bold Italics"/>
              </a:rPr>
              <a:t>SG Hangout Guide: Application of Generative Search Engine and Chatbot-As-A-Service </a:t>
            </a:r>
          </a:p>
        </p:txBody>
      </p:sp>
      <p:sp>
        <p:nvSpPr>
          <p:cNvPr name="TextBox 8" id="8"/>
          <p:cNvSpPr txBox="true"/>
          <p:nvPr/>
        </p:nvSpPr>
        <p:spPr>
          <a:xfrm rot="0">
            <a:off x="9410870" y="6833014"/>
            <a:ext cx="7640594" cy="579170"/>
          </a:xfrm>
          <a:prstGeom prst="rect">
            <a:avLst/>
          </a:prstGeom>
        </p:spPr>
        <p:txBody>
          <a:bodyPr anchor="t" rtlCol="false" tIns="0" lIns="0" bIns="0" rIns="0">
            <a:spAutoFit/>
          </a:bodyPr>
          <a:lstStyle/>
          <a:p>
            <a:pPr algn="ctr" marL="0" indent="0" lvl="0">
              <a:lnSpc>
                <a:spcPts val="4808"/>
              </a:lnSpc>
              <a:spcBef>
                <a:spcPct val="0"/>
              </a:spcBef>
            </a:pPr>
            <a:r>
              <a:rPr lang="en-US" sz="3434">
                <a:solidFill>
                  <a:srgbClr val="0F4662"/>
                </a:solidFill>
                <a:latin typeface="Quicksand"/>
                <a:ea typeface="Quicksand"/>
                <a:cs typeface="Quicksand"/>
                <a:sym typeface="Quicksand"/>
              </a:rPr>
              <a:t>Zhao Qixian U2321752L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609119" y="1882143"/>
            <a:ext cx="3796512" cy="7536501"/>
          </a:xfrm>
          <a:custGeom>
            <a:avLst/>
            <a:gdLst/>
            <a:ahLst/>
            <a:cxnLst/>
            <a:rect r="r" b="b" t="t" l="l"/>
            <a:pathLst>
              <a:path h="7536501" w="3796512">
                <a:moveTo>
                  <a:pt x="0" y="0"/>
                </a:moveTo>
                <a:lnTo>
                  <a:pt x="3796512" y="0"/>
                </a:lnTo>
                <a:lnTo>
                  <a:pt x="3796512" y="7536501"/>
                </a:lnTo>
                <a:lnTo>
                  <a:pt x="0" y="7536501"/>
                </a:lnTo>
                <a:lnTo>
                  <a:pt x="0" y="0"/>
                </a:lnTo>
                <a:close/>
              </a:path>
            </a:pathLst>
          </a:custGeom>
          <a:blipFill>
            <a:blip r:embed="rId2"/>
            <a:stretch>
              <a:fillRect l="0" t="0" r="0" b="0"/>
            </a:stretch>
          </a:blipFill>
        </p:spPr>
      </p:sp>
      <p:sp>
        <p:nvSpPr>
          <p:cNvPr name="TextBox 8" id="8"/>
          <p:cNvSpPr txBox="true"/>
          <p:nvPr/>
        </p:nvSpPr>
        <p:spPr>
          <a:xfrm rot="0">
            <a:off x="1028700" y="599709"/>
            <a:ext cx="9480749" cy="108523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What We Solve</a:t>
            </a:r>
          </a:p>
        </p:txBody>
      </p:sp>
      <p:sp>
        <p:nvSpPr>
          <p:cNvPr name="TextBox 9" id="9"/>
          <p:cNvSpPr txBox="true"/>
          <p:nvPr/>
        </p:nvSpPr>
        <p:spPr>
          <a:xfrm rot="0">
            <a:off x="8652617" y="2027481"/>
            <a:ext cx="8606683" cy="3572164"/>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Transforms free‑form queries (e.g. “cozy café near Chinatown for two”) into precis</a:t>
            </a:r>
            <a:r>
              <a:rPr lang="en-US" sz="2400">
                <a:solidFill>
                  <a:srgbClr val="0F4662"/>
                </a:solidFill>
                <a:latin typeface="Quicksand"/>
                <a:ea typeface="Quicksand"/>
                <a:cs typeface="Quicksand"/>
                <a:sym typeface="Quicksand"/>
              </a:rPr>
              <a:t>e location‑based recommendations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NLP via GPT‑4.1‑mini for grammar correction &amp; AI‑aided suggestions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OneMap API for up‑to‑date venue data</a:t>
            </a:r>
          </a:p>
          <a:p>
            <a:pPr algn="l">
              <a:lnSpc>
                <a:spcPts val="4079"/>
              </a:lnSpc>
            </a:pPr>
          </a:p>
        </p:txBody>
      </p:sp>
      <p:sp>
        <p:nvSpPr>
          <p:cNvPr name="TextBox 10" id="10"/>
          <p:cNvSpPr txBox="true"/>
          <p:nvPr/>
        </p:nvSpPr>
        <p:spPr>
          <a:xfrm rot="0">
            <a:off x="8652617" y="5963587"/>
            <a:ext cx="8606683" cy="3057772"/>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Rigid keyword fields vs. natural language friction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Challenges: extracting structured parameters, API rate limits &amp; CORS, inconsis</a:t>
            </a:r>
            <a:r>
              <a:rPr lang="en-US" sz="2400">
                <a:solidFill>
                  <a:srgbClr val="0F4662"/>
                </a:solidFill>
                <a:latin typeface="Quicksand"/>
                <a:ea typeface="Quicksand"/>
                <a:cs typeface="Quicksand"/>
                <a:sym typeface="Quicksand"/>
              </a:rPr>
              <a:t>tent geodata</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Need: real‑time prompts + scalable cloud infra for low‑latency, personalized results</a:t>
            </a:r>
          </a:p>
          <a:p>
            <a:pPr algn="l">
              <a:lnSpc>
                <a:spcPts val="4079"/>
              </a:lnSpc>
            </a:pPr>
          </a:p>
        </p:txBody>
      </p:sp>
      <p:sp>
        <p:nvSpPr>
          <p:cNvPr name="TextBox 11" id="11"/>
          <p:cNvSpPr txBox="true"/>
          <p:nvPr/>
        </p:nvSpPr>
        <p:spPr>
          <a:xfrm rot="0">
            <a:off x="8652617" y="1561099"/>
            <a:ext cx="8606683" cy="518262"/>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Introduction:</a:t>
            </a:r>
          </a:p>
        </p:txBody>
      </p:sp>
      <p:sp>
        <p:nvSpPr>
          <p:cNvPr name="TextBox 12" id="12"/>
          <p:cNvSpPr txBox="true"/>
          <p:nvPr/>
        </p:nvSpPr>
        <p:spPr>
          <a:xfrm rot="0">
            <a:off x="8652617" y="5245632"/>
            <a:ext cx="8606683" cy="565112"/>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Problem:</a:t>
            </a:r>
          </a:p>
        </p:txBody>
      </p:sp>
      <p:sp>
        <p:nvSpPr>
          <p:cNvPr name="TextBox 13" id="13"/>
          <p:cNvSpPr txBox="true"/>
          <p:nvPr/>
        </p:nvSpPr>
        <p:spPr>
          <a:xfrm rot="0">
            <a:off x="4732768" y="2276732"/>
            <a:ext cx="3389856" cy="561923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SO</a:t>
            </a:r>
          </a:p>
          <a:p>
            <a:pPr algn="l" marL="0" indent="0" lvl="0">
              <a:lnSpc>
                <a:spcPts val="8959"/>
              </a:lnSpc>
              <a:spcBef>
                <a:spcPct val="0"/>
              </a:spcBef>
            </a:pPr>
            <a:r>
              <a:rPr lang="en-US" b="true" sz="6399" i="true" strike="noStrike" u="none">
                <a:solidFill>
                  <a:srgbClr val="0F4662"/>
                </a:solidFill>
                <a:latin typeface="Cormorant Garamond Bold Italics"/>
                <a:ea typeface="Cormorant Garamond Bold Italics"/>
                <a:cs typeface="Cormorant Garamond Bold Italics"/>
                <a:sym typeface="Cormorant Garamond Bold Italics"/>
              </a:rPr>
              <a:t>MANY</a:t>
            </a:r>
          </a:p>
          <a:p>
            <a:pPr algn="l" marL="0" indent="0" lvl="0">
              <a:lnSpc>
                <a:spcPts val="8959"/>
              </a:lnSpc>
              <a:spcBef>
                <a:spcPct val="0"/>
              </a:spcBef>
            </a:pPr>
            <a:r>
              <a:rPr lang="en-US" b="true" sz="6399" i="true" strike="noStrike" u="none">
                <a:solidFill>
                  <a:srgbClr val="0F4662"/>
                </a:solidFill>
                <a:latin typeface="Cormorant Garamond Bold Italics"/>
                <a:ea typeface="Cormorant Garamond Bold Italics"/>
                <a:cs typeface="Cormorant Garamond Bold Italics"/>
                <a:sym typeface="Cormorant Garamond Bold Italics"/>
              </a:rPr>
              <a:t>BOXES</a:t>
            </a:r>
          </a:p>
          <a:p>
            <a:pPr algn="l" marL="0" indent="0" lvl="0">
              <a:lnSpc>
                <a:spcPts val="8959"/>
              </a:lnSpc>
              <a:spcBef>
                <a:spcPct val="0"/>
              </a:spcBef>
            </a:pPr>
            <a:r>
              <a:rPr lang="en-US" b="true" sz="6399" i="true" strike="noStrike" u="none">
                <a:solidFill>
                  <a:srgbClr val="0F4662"/>
                </a:solidFill>
                <a:latin typeface="Cormorant Garamond Bold Italics"/>
                <a:ea typeface="Cormorant Garamond Bold Italics"/>
                <a:cs typeface="Cormorant Garamond Bold Italics"/>
                <a:sym typeface="Cormorant Garamond Bold Italics"/>
              </a:rPr>
              <a:t>TO</a:t>
            </a:r>
          </a:p>
          <a:p>
            <a:pPr algn="l" marL="0" indent="0" lvl="0">
              <a:lnSpc>
                <a:spcPts val="8959"/>
              </a:lnSpc>
              <a:spcBef>
                <a:spcPct val="0"/>
              </a:spcBef>
            </a:pPr>
            <a:r>
              <a:rPr lang="en-US" b="true" sz="6399" i="true" strike="noStrike" u="none">
                <a:solidFill>
                  <a:srgbClr val="0F4662"/>
                </a:solidFill>
                <a:latin typeface="Cormorant Garamond Bold Italics"/>
                <a:ea typeface="Cormorant Garamond Bold Italics"/>
                <a:cs typeface="Cormorant Garamond Bold Italics"/>
                <a:sym typeface="Cormorant Garamond Bold Italics"/>
              </a:rPr>
              <a:t>TICK!!!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288319" y="3631248"/>
            <a:ext cx="7980493" cy="3850588"/>
          </a:xfrm>
          <a:custGeom>
            <a:avLst/>
            <a:gdLst/>
            <a:ahLst/>
            <a:cxnLst/>
            <a:rect r="r" b="b" t="t" l="l"/>
            <a:pathLst>
              <a:path h="3850588" w="7980493">
                <a:moveTo>
                  <a:pt x="0" y="0"/>
                </a:moveTo>
                <a:lnTo>
                  <a:pt x="7980493" y="0"/>
                </a:lnTo>
                <a:lnTo>
                  <a:pt x="7980493" y="3850588"/>
                </a:lnTo>
                <a:lnTo>
                  <a:pt x="0" y="3850588"/>
                </a:lnTo>
                <a:lnTo>
                  <a:pt x="0" y="0"/>
                </a:lnTo>
                <a:close/>
              </a:path>
            </a:pathLst>
          </a:custGeom>
          <a:blipFill>
            <a:blip r:embed="rId2"/>
            <a:stretch>
              <a:fillRect l="0" t="0" r="0" b="0"/>
            </a:stretch>
          </a:blipFill>
        </p:spPr>
      </p:sp>
      <p:sp>
        <p:nvSpPr>
          <p:cNvPr name="TextBox 8" id="8"/>
          <p:cNvSpPr txBox="true"/>
          <p:nvPr/>
        </p:nvSpPr>
        <p:spPr>
          <a:xfrm rot="0">
            <a:off x="1028700" y="599709"/>
            <a:ext cx="9480749" cy="108523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Solution Design &amp; Flow</a:t>
            </a:r>
          </a:p>
        </p:txBody>
      </p:sp>
      <p:sp>
        <p:nvSpPr>
          <p:cNvPr name="TextBox 9" id="9"/>
          <p:cNvSpPr txBox="true"/>
          <p:nvPr/>
        </p:nvSpPr>
        <p:spPr>
          <a:xfrm rot="0">
            <a:off x="8652617" y="3452568"/>
            <a:ext cx="8606683" cy="4029268"/>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0F4662"/>
                </a:solidFill>
                <a:latin typeface="Quicksand"/>
                <a:ea typeface="Quicksand"/>
                <a:cs typeface="Quicksand"/>
                <a:sym typeface="Quicksand"/>
              </a:rPr>
              <a:t>Cloud‑Native Microservices: React.js frontend + Express.js backend </a:t>
            </a:r>
          </a:p>
          <a:p>
            <a:pPr algn="l" marL="582928" indent="-291464" lvl="1">
              <a:lnSpc>
                <a:spcPts val="4589"/>
              </a:lnSpc>
              <a:buFont typeface="Arial"/>
              <a:buChar char="•"/>
            </a:pPr>
            <a:r>
              <a:rPr lang="en-US" sz="2699">
                <a:solidFill>
                  <a:srgbClr val="0F4662"/>
                </a:solidFill>
                <a:latin typeface="Quicksand"/>
                <a:ea typeface="Quicksand"/>
                <a:cs typeface="Quicksand"/>
                <a:sym typeface="Quicksand"/>
              </a:rPr>
              <a:t>AI Functions: Grammar correction, query parsing, suggestions via OpenAI API targeting search criterias</a:t>
            </a:r>
          </a:p>
          <a:p>
            <a:pPr algn="l" marL="582928" indent="-291464" lvl="1">
              <a:lnSpc>
                <a:spcPts val="4589"/>
              </a:lnSpc>
              <a:buFont typeface="Arial"/>
              <a:buChar char="•"/>
            </a:pPr>
            <a:r>
              <a:rPr lang="en-US" sz="2699">
                <a:solidFill>
                  <a:srgbClr val="0F4662"/>
                </a:solidFill>
                <a:latin typeface="Quicksand"/>
                <a:ea typeface="Quicksand"/>
                <a:cs typeface="Quicksand"/>
                <a:sym typeface="Quicksand"/>
              </a:rPr>
              <a:t>Streamlined data processing </a:t>
            </a:r>
          </a:p>
          <a:p>
            <a:pPr algn="l" marL="582928" indent="-291464" lvl="1">
              <a:lnSpc>
                <a:spcPts val="4589"/>
              </a:lnSpc>
              <a:buFont typeface="Arial"/>
              <a:buChar char="•"/>
            </a:pPr>
            <a:r>
              <a:rPr lang="en-US" sz="2699">
                <a:solidFill>
                  <a:srgbClr val="0F4662"/>
                </a:solidFill>
                <a:latin typeface="Quicksand"/>
                <a:ea typeface="Quicksand"/>
                <a:cs typeface="Quicksand"/>
                <a:sym typeface="Quicksand"/>
              </a:rPr>
              <a:t>Great human-computer interactions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215233" y="2164495"/>
            <a:ext cx="8024255" cy="5958009"/>
          </a:xfrm>
          <a:custGeom>
            <a:avLst/>
            <a:gdLst/>
            <a:ahLst/>
            <a:cxnLst/>
            <a:rect r="r" b="b" t="t" l="l"/>
            <a:pathLst>
              <a:path h="5958009" w="8024255">
                <a:moveTo>
                  <a:pt x="0" y="0"/>
                </a:moveTo>
                <a:lnTo>
                  <a:pt x="8024255" y="0"/>
                </a:lnTo>
                <a:lnTo>
                  <a:pt x="8024255" y="5958010"/>
                </a:lnTo>
                <a:lnTo>
                  <a:pt x="0" y="5958010"/>
                </a:lnTo>
                <a:lnTo>
                  <a:pt x="0" y="0"/>
                </a:lnTo>
                <a:close/>
              </a:path>
            </a:pathLst>
          </a:custGeom>
          <a:blipFill>
            <a:blip r:embed="rId2"/>
            <a:stretch>
              <a:fillRect l="0" t="0" r="0" b="0"/>
            </a:stretch>
          </a:blipFill>
        </p:spPr>
      </p:sp>
      <p:sp>
        <p:nvSpPr>
          <p:cNvPr name="Freeform 8" id="8"/>
          <p:cNvSpPr/>
          <p:nvPr/>
        </p:nvSpPr>
        <p:spPr>
          <a:xfrm flipH="false" flipV="false" rot="0">
            <a:off x="9144000" y="1359896"/>
            <a:ext cx="8479872" cy="8719663"/>
          </a:xfrm>
          <a:custGeom>
            <a:avLst/>
            <a:gdLst/>
            <a:ahLst/>
            <a:cxnLst/>
            <a:rect r="r" b="b" t="t" l="l"/>
            <a:pathLst>
              <a:path h="8719663" w="8479872">
                <a:moveTo>
                  <a:pt x="0" y="0"/>
                </a:moveTo>
                <a:lnTo>
                  <a:pt x="8479872" y="0"/>
                </a:lnTo>
                <a:lnTo>
                  <a:pt x="8479872" y="8719663"/>
                </a:lnTo>
                <a:lnTo>
                  <a:pt x="0" y="8719663"/>
                </a:lnTo>
                <a:lnTo>
                  <a:pt x="0" y="0"/>
                </a:lnTo>
                <a:close/>
              </a:path>
            </a:pathLst>
          </a:custGeom>
          <a:blipFill>
            <a:blip r:embed="rId3"/>
            <a:stretch>
              <a:fillRect l="0" t="0" r="0" b="0"/>
            </a:stretch>
          </a:blipFill>
        </p:spPr>
      </p:sp>
      <p:sp>
        <p:nvSpPr>
          <p:cNvPr name="TextBox 9" id="9"/>
          <p:cNvSpPr txBox="true"/>
          <p:nvPr/>
        </p:nvSpPr>
        <p:spPr>
          <a:xfrm rot="0">
            <a:off x="1028700" y="599709"/>
            <a:ext cx="9480749" cy="108523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Illustrative Examples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650518" y="1837564"/>
            <a:ext cx="9044023" cy="7420736"/>
          </a:xfrm>
          <a:custGeom>
            <a:avLst/>
            <a:gdLst/>
            <a:ahLst/>
            <a:cxnLst/>
            <a:rect r="r" b="b" t="t" l="l"/>
            <a:pathLst>
              <a:path h="7420736" w="9044023">
                <a:moveTo>
                  <a:pt x="0" y="0"/>
                </a:moveTo>
                <a:lnTo>
                  <a:pt x="9044023" y="0"/>
                </a:lnTo>
                <a:lnTo>
                  <a:pt x="9044023" y="7420736"/>
                </a:lnTo>
                <a:lnTo>
                  <a:pt x="0" y="7420736"/>
                </a:lnTo>
                <a:lnTo>
                  <a:pt x="0" y="0"/>
                </a:lnTo>
                <a:close/>
              </a:path>
            </a:pathLst>
          </a:custGeom>
          <a:blipFill>
            <a:blip r:embed="rId2"/>
            <a:stretch>
              <a:fillRect l="0" t="0" r="0" b="0"/>
            </a:stretch>
          </a:blipFill>
        </p:spPr>
      </p:sp>
      <p:sp>
        <p:nvSpPr>
          <p:cNvPr name="TextBox 8" id="8"/>
          <p:cNvSpPr txBox="true"/>
          <p:nvPr/>
        </p:nvSpPr>
        <p:spPr>
          <a:xfrm rot="0">
            <a:off x="1028700" y="599709"/>
            <a:ext cx="9480749" cy="108523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Illustrative Examples</a:t>
            </a:r>
          </a:p>
        </p:txBody>
      </p:sp>
      <p:sp>
        <p:nvSpPr>
          <p:cNvPr name="TextBox 9" id="9"/>
          <p:cNvSpPr txBox="true"/>
          <p:nvPr/>
        </p:nvSpPr>
        <p:spPr>
          <a:xfrm rot="0">
            <a:off x="9681317" y="4349097"/>
            <a:ext cx="8606683" cy="2867163"/>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0F4662"/>
                </a:solidFill>
                <a:latin typeface="Quicksand"/>
                <a:ea typeface="Quicksand"/>
                <a:cs typeface="Quicksand"/>
                <a:sym typeface="Quicksand"/>
              </a:rPr>
              <a:t>Users may choose to keep query as they wish or choose AI recommended query supplements to refine their queries and make searching more precise, yet in their natural language. No box ticking needed!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804269" y="3486691"/>
            <a:ext cx="6989940" cy="3352053"/>
          </a:xfrm>
          <a:custGeom>
            <a:avLst/>
            <a:gdLst/>
            <a:ahLst/>
            <a:cxnLst/>
            <a:rect r="r" b="b" t="t" l="l"/>
            <a:pathLst>
              <a:path h="3352053" w="6989940">
                <a:moveTo>
                  <a:pt x="0" y="0"/>
                </a:moveTo>
                <a:lnTo>
                  <a:pt x="6989940" y="0"/>
                </a:lnTo>
                <a:lnTo>
                  <a:pt x="6989940" y="3352053"/>
                </a:lnTo>
                <a:lnTo>
                  <a:pt x="0" y="3352053"/>
                </a:lnTo>
                <a:lnTo>
                  <a:pt x="0" y="0"/>
                </a:lnTo>
                <a:close/>
              </a:path>
            </a:pathLst>
          </a:custGeom>
          <a:blipFill>
            <a:blip r:embed="rId2"/>
            <a:stretch>
              <a:fillRect l="0" t="0" r="0" b="0"/>
            </a:stretch>
          </a:blipFill>
        </p:spPr>
      </p:sp>
      <p:sp>
        <p:nvSpPr>
          <p:cNvPr name="TextBox 8" id="8"/>
          <p:cNvSpPr txBox="true"/>
          <p:nvPr/>
        </p:nvSpPr>
        <p:spPr>
          <a:xfrm rot="0">
            <a:off x="1028700" y="599709"/>
            <a:ext cx="9480749" cy="108523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Evaluations</a:t>
            </a:r>
          </a:p>
        </p:txBody>
      </p:sp>
      <p:sp>
        <p:nvSpPr>
          <p:cNvPr name="TextBox 9" id="9"/>
          <p:cNvSpPr txBox="true"/>
          <p:nvPr/>
        </p:nvSpPr>
        <p:spPr>
          <a:xfrm rot="0">
            <a:off x="8652617" y="2027481"/>
            <a:ext cx="8606683" cy="4600946"/>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Minimal dev‑knowledge barrier (standard React/Express skills)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Single unified query API  → low complexity &amp; &lt;$0.10 cost per dev test, core feature in 200 lines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a:t>
            </a:r>
            <a:r>
              <a:rPr lang="en-US" sz="2400">
                <a:solidFill>
                  <a:srgbClr val="0F4662"/>
                </a:solidFill>
                <a:latin typeface="Quicksand"/>
                <a:ea typeface="Quicksand"/>
                <a:cs typeface="Quicksand"/>
                <a:sym typeface="Quicksand"/>
              </a:rPr>
              <a:t>ebounce &amp; React hooks for efficient state management</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Complexity irrelevant to dababase size but attributes number</a:t>
            </a:r>
          </a:p>
          <a:p>
            <a:pPr algn="l">
              <a:lnSpc>
                <a:spcPts val="4079"/>
              </a:lnSpc>
            </a:pPr>
          </a:p>
          <a:p>
            <a:pPr algn="l">
              <a:lnSpc>
                <a:spcPts val="4079"/>
              </a:lnSpc>
            </a:pPr>
          </a:p>
        </p:txBody>
      </p:sp>
      <p:sp>
        <p:nvSpPr>
          <p:cNvPr name="TextBox 10" id="10"/>
          <p:cNvSpPr txBox="true"/>
          <p:nvPr/>
        </p:nvSpPr>
        <p:spPr>
          <a:xfrm rot="0">
            <a:off x="8652617" y="6714919"/>
            <a:ext cx="8606683" cy="1514599"/>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OneMap rate limits, downtime &amp; format inconsis</a:t>
            </a:r>
            <a:r>
              <a:rPr lang="en-US" sz="2400">
                <a:solidFill>
                  <a:srgbClr val="0F4662"/>
                </a:solidFill>
                <a:latin typeface="Quicksand"/>
                <a:ea typeface="Quicksand"/>
                <a:cs typeface="Quicksand"/>
                <a:sym typeface="Quicksand"/>
              </a:rPr>
              <a:t>tencies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Rate concern for database with more attributes options</a:t>
            </a:r>
          </a:p>
          <a:p>
            <a:pPr algn="l">
              <a:lnSpc>
                <a:spcPts val="4079"/>
              </a:lnSpc>
            </a:pPr>
          </a:p>
        </p:txBody>
      </p:sp>
      <p:sp>
        <p:nvSpPr>
          <p:cNvPr name="TextBox 11" id="11"/>
          <p:cNvSpPr txBox="true"/>
          <p:nvPr/>
        </p:nvSpPr>
        <p:spPr>
          <a:xfrm rot="0">
            <a:off x="8652617" y="1561099"/>
            <a:ext cx="8606683" cy="518262"/>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Advantage</a:t>
            </a:r>
          </a:p>
        </p:txBody>
      </p:sp>
      <p:sp>
        <p:nvSpPr>
          <p:cNvPr name="TextBox 12" id="12"/>
          <p:cNvSpPr txBox="true"/>
          <p:nvPr/>
        </p:nvSpPr>
        <p:spPr>
          <a:xfrm rot="0">
            <a:off x="8652617" y="6063315"/>
            <a:ext cx="8606683" cy="565112"/>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Limitation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2799131" y="1894497"/>
            <a:ext cx="11301259" cy="4534630"/>
          </a:xfrm>
          <a:custGeom>
            <a:avLst/>
            <a:gdLst/>
            <a:ahLst/>
            <a:cxnLst/>
            <a:rect r="r" b="b" t="t" l="l"/>
            <a:pathLst>
              <a:path h="4534630" w="11301259">
                <a:moveTo>
                  <a:pt x="0" y="0"/>
                </a:moveTo>
                <a:lnTo>
                  <a:pt x="11301259" y="0"/>
                </a:lnTo>
                <a:lnTo>
                  <a:pt x="11301259" y="4534631"/>
                </a:lnTo>
                <a:lnTo>
                  <a:pt x="0" y="4534631"/>
                </a:lnTo>
                <a:lnTo>
                  <a:pt x="0" y="0"/>
                </a:lnTo>
                <a:close/>
              </a:path>
            </a:pathLst>
          </a:custGeom>
          <a:blipFill>
            <a:blip r:embed="rId2"/>
            <a:stretch>
              <a:fillRect l="0" t="0" r="0" b="0"/>
            </a:stretch>
          </a:blipFill>
        </p:spPr>
      </p:sp>
      <p:sp>
        <p:nvSpPr>
          <p:cNvPr name="TextBox 8" id="8"/>
          <p:cNvSpPr txBox="true"/>
          <p:nvPr/>
        </p:nvSpPr>
        <p:spPr>
          <a:xfrm rot="0">
            <a:off x="1028700" y="599709"/>
            <a:ext cx="9480749" cy="108523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Future Applications</a:t>
            </a:r>
          </a:p>
        </p:txBody>
      </p:sp>
      <p:sp>
        <p:nvSpPr>
          <p:cNvPr name="TextBox 9" id="9"/>
          <p:cNvSpPr txBox="true"/>
          <p:nvPr/>
        </p:nvSpPr>
        <p:spPr>
          <a:xfrm rot="0">
            <a:off x="8449761" y="6514853"/>
            <a:ext cx="8606683" cy="3057772"/>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Natural‑language DB querying → generate SQL + AI summaries/visuals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OLAP conversati</a:t>
            </a:r>
            <a:r>
              <a:rPr lang="en-US" sz="2400">
                <a:solidFill>
                  <a:srgbClr val="0F4662"/>
                </a:solidFill>
                <a:latin typeface="Quicksand"/>
                <a:ea typeface="Quicksand"/>
                <a:cs typeface="Quicksand"/>
                <a:sym typeface="Quicksand"/>
              </a:rPr>
              <a:t>onal BI for analysts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Domain‑specific generative search: finance, supply chain, healthcare</a:t>
            </a:r>
          </a:p>
          <a:p>
            <a:pPr algn="l">
              <a:lnSpc>
                <a:spcPts val="4079"/>
              </a:lnSpc>
            </a:pPr>
          </a:p>
        </p:txBody>
      </p:sp>
      <p:sp>
        <p:nvSpPr>
          <p:cNvPr name="TextBox 10" id="10"/>
          <p:cNvSpPr txBox="true"/>
          <p:nvPr/>
        </p:nvSpPr>
        <p:spPr>
          <a:xfrm rot="0">
            <a:off x="0" y="7377840"/>
            <a:ext cx="8606683" cy="518262"/>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Natural Language Queried Database/Searching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DAGk_5_h5r4</dc:identifier>
  <dcterms:modified xsi:type="dcterms:W3CDTF">2011-08-01T06:04:30Z</dcterms:modified>
  <cp:revision>1</cp:revision>
  <dc:title>White Blue Simple Modern Enhancing Sales Strategy Presentation</dc:title>
</cp:coreProperties>
</file>