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  <p:sldMasterId id="2147483757" r:id="rId5"/>
    <p:sldMasterId id="2147483786" r:id="rId6"/>
    <p:sldMasterId id="2147483803" r:id="rId7"/>
  </p:sldMasterIdLst>
  <p:notesMasterIdLst>
    <p:notesMasterId r:id="rId27"/>
  </p:notesMasterIdLst>
  <p:sldIdLst>
    <p:sldId id="284" r:id="rId8"/>
    <p:sldId id="287" r:id="rId9"/>
    <p:sldId id="288" r:id="rId10"/>
    <p:sldId id="268" r:id="rId11"/>
    <p:sldId id="267" r:id="rId12"/>
    <p:sldId id="269" r:id="rId13"/>
    <p:sldId id="274" r:id="rId14"/>
    <p:sldId id="265" r:id="rId15"/>
    <p:sldId id="282" r:id="rId16"/>
    <p:sldId id="277" r:id="rId17"/>
    <p:sldId id="280" r:id="rId18"/>
    <p:sldId id="281" r:id="rId19"/>
    <p:sldId id="273" r:id="rId20"/>
    <p:sldId id="289" r:id="rId21"/>
    <p:sldId id="286" r:id="rId22"/>
    <p:sldId id="261" r:id="rId23"/>
    <p:sldId id="276" r:id="rId24"/>
    <p:sldId id="271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7FD5A-CEF3-46D7-82B6-238DDEAA186A}">
          <p14:sldIdLst>
            <p14:sldId id="284"/>
          </p14:sldIdLst>
        </p14:section>
        <p14:section name="Content" id="{BC599B5E-7548-4BAF-BBA2-95B191FBADDA}">
          <p14:sldIdLst>
            <p14:sldId id="287"/>
            <p14:sldId id="288"/>
            <p14:sldId id="268"/>
            <p14:sldId id="267"/>
            <p14:sldId id="269"/>
            <p14:sldId id="274"/>
            <p14:sldId id="265"/>
            <p14:sldId id="282"/>
            <p14:sldId id="277"/>
            <p14:sldId id="280"/>
            <p14:sldId id="281"/>
            <p14:sldId id="273"/>
          </p14:sldIdLst>
        </p14:section>
        <p14:section name="default section" id="{E5609527-5A22-47F4-99DC-6C41F7F68D95}">
          <p14:sldIdLst>
            <p14:sldId id="289"/>
            <p14:sldId id="286"/>
            <p14:sldId id="261"/>
            <p14:sldId id="27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635"/>
    <a:srgbClr val="006600"/>
    <a:srgbClr val="008000"/>
    <a:srgbClr val="018BE9"/>
    <a:srgbClr val="00B0F0"/>
    <a:srgbClr val="FF7131"/>
    <a:srgbClr val="7ECAFE"/>
    <a:srgbClr val="5B9BD5"/>
    <a:srgbClr val="FFC000"/>
    <a:srgbClr val="A5C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4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5876596800486023"/>
          <c:y val="4.43386262861932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(inSGD)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0-4405-99D0-BE778F3744A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0-4405-99D0-BE778F3744AC}"/>
              </c:ext>
            </c:extLst>
          </c:dPt>
          <c:dPt>
            <c:idx val="2"/>
            <c:bubble3D val="0"/>
            <c:spPr>
              <a:solidFill>
                <a:srgbClr val="FBA6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20-4405-99D0-BE778F3744A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20-4405-99D0-BE778F3744AC}"/>
              </c:ext>
            </c:extLst>
          </c:dPt>
          <c:dLbls>
            <c:dLbl>
              <c:idx val="2"/>
              <c:layout>
                <c:manualLayout>
                  <c:x val="-0.11258879898123331"/>
                  <c:y val="-8.746730811617461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20-4405-99D0-BE778F374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Requirement gathering 
</c:v>
                </c:pt>
                <c:pt idx="1">
                  <c:v>Analysis and Design Workflow 
</c:v>
                </c:pt>
                <c:pt idx="2">
                  <c:v>Development and testing 
</c:v>
                </c:pt>
                <c:pt idx="3">
                  <c:v>Implementation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20000</c:v>
                </c:pt>
                <c:pt idx="1">
                  <c:v>60000</c:v>
                </c:pt>
                <c:pt idx="2">
                  <c:v>300000</c:v>
                </c:pt>
                <c:pt idx="3">
                  <c:v>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20-4405-99D0-BE778F3744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54175420721928"/>
          <c:y val="0.2058561130967832"/>
          <c:w val="0.43898602808157394"/>
          <c:h val="0.793270501787104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336BB-2F57-4A0F-9CD2-9F985BDA5C6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76AE21-E889-4DF3-A00F-6E74E98537AB}">
      <dgm:prSet/>
      <dgm:spPr/>
      <dgm:t>
        <a:bodyPr/>
        <a:lstStyle/>
        <a:p>
          <a:r>
            <a:rPr lang="en-US"/>
            <a:t>Payment Method</a:t>
          </a:r>
        </a:p>
      </dgm:t>
    </dgm:pt>
    <dgm:pt modelId="{66693D8D-F39F-4F10-8144-DB5CFAE96B2B}" type="parTrans" cxnId="{B3BEC4F9-5AD2-4912-8682-DEA686FF745B}">
      <dgm:prSet/>
      <dgm:spPr/>
      <dgm:t>
        <a:bodyPr/>
        <a:lstStyle/>
        <a:p>
          <a:endParaRPr lang="en-US"/>
        </a:p>
      </dgm:t>
    </dgm:pt>
    <dgm:pt modelId="{EE27B003-A1B1-4B60-8761-C1E23F1CCFC2}" type="sibTrans" cxnId="{B3BEC4F9-5AD2-4912-8682-DEA686FF745B}">
      <dgm:prSet/>
      <dgm:spPr/>
      <dgm:t>
        <a:bodyPr/>
        <a:lstStyle/>
        <a:p>
          <a:endParaRPr lang="en-US"/>
        </a:p>
      </dgm:t>
    </dgm:pt>
    <dgm:pt modelId="{72595EF4-EC42-4D5C-A825-DF17A771600A}">
      <dgm:prSet/>
      <dgm:spPr/>
      <dgm:t>
        <a:bodyPr/>
        <a:lstStyle/>
        <a:p>
          <a:r>
            <a:rPr lang="en-US"/>
            <a:t>Only cash &amp; Cheque</a:t>
          </a:r>
        </a:p>
      </dgm:t>
    </dgm:pt>
    <dgm:pt modelId="{AAB0B6B8-FFFD-4985-8E4D-D47E25F71782}" type="parTrans" cxnId="{C90AE689-0BD2-4297-A989-5E0BB11909B8}">
      <dgm:prSet/>
      <dgm:spPr/>
      <dgm:t>
        <a:bodyPr/>
        <a:lstStyle/>
        <a:p>
          <a:endParaRPr lang="en-US"/>
        </a:p>
      </dgm:t>
    </dgm:pt>
    <dgm:pt modelId="{BB30CC4D-ACF0-430A-8A02-ECEF9605DEFD}" type="sibTrans" cxnId="{C90AE689-0BD2-4297-A989-5E0BB11909B8}">
      <dgm:prSet/>
      <dgm:spPr/>
      <dgm:t>
        <a:bodyPr/>
        <a:lstStyle/>
        <a:p>
          <a:endParaRPr lang="en-US"/>
        </a:p>
      </dgm:t>
    </dgm:pt>
    <dgm:pt modelId="{8979559A-FF37-4C5E-A7D2-B2DA8F0BE69C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E9F8F396-A1AE-4038-9C81-7652DEFA6429}" type="parTrans" cxnId="{70FEE2CE-3DC4-4CE4-AE91-B166114D2565}">
      <dgm:prSet/>
      <dgm:spPr/>
      <dgm:t>
        <a:bodyPr/>
        <a:lstStyle/>
        <a:p>
          <a:endParaRPr lang="en-US"/>
        </a:p>
      </dgm:t>
    </dgm:pt>
    <dgm:pt modelId="{25EE5B2F-1FFC-40C2-9C5D-033EEA4FF8ED}" type="sibTrans" cxnId="{70FEE2CE-3DC4-4CE4-AE91-B166114D2565}">
      <dgm:prSet/>
      <dgm:spPr/>
      <dgm:t>
        <a:bodyPr/>
        <a:lstStyle/>
        <a:p>
          <a:endParaRPr lang="en-US"/>
        </a:p>
      </dgm:t>
    </dgm:pt>
    <dgm:pt modelId="{A4E5384A-34B8-4459-87F7-A3C8E1E26F48}">
      <dgm:prSet/>
      <dgm:spPr/>
      <dgm:t>
        <a:bodyPr/>
        <a:lstStyle/>
        <a:p>
          <a:r>
            <a:rPr lang="en-US"/>
            <a:t>Use Excel and calculate manually</a:t>
          </a:r>
        </a:p>
      </dgm:t>
    </dgm:pt>
    <dgm:pt modelId="{36AC848D-6AF7-4C89-8756-B1328ACF2837}" type="parTrans" cxnId="{1EE605AD-7D1A-4FA1-94C1-D87D9710AD42}">
      <dgm:prSet/>
      <dgm:spPr/>
      <dgm:t>
        <a:bodyPr/>
        <a:lstStyle/>
        <a:p>
          <a:endParaRPr lang="en-US"/>
        </a:p>
      </dgm:t>
    </dgm:pt>
    <dgm:pt modelId="{8AF98DCB-8849-4B9E-991F-996DB9C4CBA7}" type="sibTrans" cxnId="{1EE605AD-7D1A-4FA1-94C1-D87D9710AD42}">
      <dgm:prSet/>
      <dgm:spPr/>
      <dgm:t>
        <a:bodyPr/>
        <a:lstStyle/>
        <a:p>
          <a:endParaRPr lang="en-US"/>
        </a:p>
      </dgm:t>
    </dgm:pt>
    <dgm:pt modelId="{C7C511D2-E336-483F-8280-A36E9A3EBBFA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C1835AD4-5914-44A3-8D19-19800DADB5CD}" type="parTrans" cxnId="{BA5B7191-ECF9-4B61-95E8-83404A302A75}">
      <dgm:prSet/>
      <dgm:spPr/>
      <dgm:t>
        <a:bodyPr/>
        <a:lstStyle/>
        <a:p>
          <a:endParaRPr lang="en-US"/>
        </a:p>
      </dgm:t>
    </dgm:pt>
    <dgm:pt modelId="{2A3C9480-7B64-40FD-84B6-8473FA9C7FDC}" type="sibTrans" cxnId="{BA5B7191-ECF9-4B61-95E8-83404A302A75}">
      <dgm:prSet/>
      <dgm:spPr/>
      <dgm:t>
        <a:bodyPr/>
        <a:lstStyle/>
        <a:p>
          <a:endParaRPr lang="en-US"/>
        </a:p>
      </dgm:t>
    </dgm:pt>
    <dgm:pt modelId="{D2468C6D-F253-4BF0-84A8-CAF3AEAB97D7}">
      <dgm:prSet/>
      <dgm:spPr/>
      <dgm:t>
        <a:bodyPr/>
        <a:lstStyle/>
        <a:p>
          <a:r>
            <a:rPr lang="en-US"/>
            <a:t>Hardcopies and put in GL (general Ledger)</a:t>
          </a:r>
        </a:p>
      </dgm:t>
    </dgm:pt>
    <dgm:pt modelId="{AA380004-1117-43AC-81A9-305FA8C65015}" type="parTrans" cxnId="{AE184E77-1D5F-462C-8E06-F49CF50C8AE5}">
      <dgm:prSet/>
      <dgm:spPr/>
      <dgm:t>
        <a:bodyPr/>
        <a:lstStyle/>
        <a:p>
          <a:endParaRPr lang="en-US"/>
        </a:p>
      </dgm:t>
    </dgm:pt>
    <dgm:pt modelId="{05A24A5C-6FA3-453F-83F5-7725B23BA210}" type="sibTrans" cxnId="{AE184E77-1D5F-462C-8E06-F49CF50C8AE5}">
      <dgm:prSet/>
      <dgm:spPr/>
      <dgm:t>
        <a:bodyPr/>
        <a:lstStyle/>
        <a:p>
          <a:endParaRPr lang="en-US"/>
        </a:p>
      </dgm:t>
    </dgm:pt>
    <dgm:pt modelId="{1D68F9CE-2580-4A98-B152-FFCD87C821FD}">
      <dgm:prSet/>
      <dgm:spPr/>
      <dgm:t>
        <a:bodyPr/>
        <a:lstStyle/>
        <a:p>
          <a:r>
            <a:rPr lang="en-US"/>
            <a:t>Keep for 5 years</a:t>
          </a:r>
        </a:p>
      </dgm:t>
    </dgm:pt>
    <dgm:pt modelId="{37AFB073-539F-477A-A2C9-F2925A970AF4}" type="parTrans" cxnId="{4B8B2ABA-0489-4CA2-A841-EF4D77C21C2A}">
      <dgm:prSet/>
      <dgm:spPr/>
      <dgm:t>
        <a:bodyPr/>
        <a:lstStyle/>
        <a:p>
          <a:endParaRPr lang="en-US"/>
        </a:p>
      </dgm:t>
    </dgm:pt>
    <dgm:pt modelId="{81E89BFE-978E-4800-8B08-84D74A57106E}" type="sibTrans" cxnId="{4B8B2ABA-0489-4CA2-A841-EF4D77C21C2A}">
      <dgm:prSet/>
      <dgm:spPr/>
      <dgm:t>
        <a:bodyPr/>
        <a:lstStyle/>
        <a:p>
          <a:endParaRPr lang="en-US"/>
        </a:p>
      </dgm:t>
    </dgm:pt>
    <dgm:pt modelId="{26BD51A6-C5C9-43F1-9457-014CA4749AB6}">
      <dgm:prSet/>
      <dgm:spPr/>
      <dgm:t>
        <a:bodyPr/>
        <a:lstStyle/>
        <a:p>
          <a:r>
            <a:rPr lang="en-US"/>
            <a:t>Report</a:t>
          </a:r>
        </a:p>
      </dgm:t>
    </dgm:pt>
    <dgm:pt modelId="{D7E09F81-DB41-4D40-8615-D377C53BCC08}" type="parTrans" cxnId="{A8AE6A58-F34D-44B7-9974-19862B068C5A}">
      <dgm:prSet/>
      <dgm:spPr/>
      <dgm:t>
        <a:bodyPr/>
        <a:lstStyle/>
        <a:p>
          <a:endParaRPr lang="en-US"/>
        </a:p>
      </dgm:t>
    </dgm:pt>
    <dgm:pt modelId="{A9476520-B101-4876-AE77-3AEDA89B8406}" type="sibTrans" cxnId="{A8AE6A58-F34D-44B7-9974-19862B068C5A}">
      <dgm:prSet/>
      <dgm:spPr/>
      <dgm:t>
        <a:bodyPr/>
        <a:lstStyle/>
        <a:p>
          <a:endParaRPr lang="en-US"/>
        </a:p>
      </dgm:t>
    </dgm:pt>
    <dgm:pt modelId="{FFDBAF1E-1C40-4093-BE3A-27399FAB78A4}">
      <dgm:prSet/>
      <dgm:spPr/>
      <dgm:t>
        <a:bodyPr/>
        <a:lstStyle/>
        <a:p>
          <a:r>
            <a:rPr lang="en-US"/>
            <a:t>At end of the day, collect the records</a:t>
          </a:r>
        </a:p>
      </dgm:t>
    </dgm:pt>
    <dgm:pt modelId="{72134A58-F8FF-4B87-ABE3-6BA83615DB03}" type="parTrans" cxnId="{AB0FA32D-0E69-42E5-9606-BF9495AD55DB}">
      <dgm:prSet/>
      <dgm:spPr/>
      <dgm:t>
        <a:bodyPr/>
        <a:lstStyle/>
        <a:p>
          <a:endParaRPr lang="en-US"/>
        </a:p>
      </dgm:t>
    </dgm:pt>
    <dgm:pt modelId="{709FC2D5-47D4-4901-AF76-8855EF6A7585}" type="sibTrans" cxnId="{AB0FA32D-0E69-42E5-9606-BF9495AD55DB}">
      <dgm:prSet/>
      <dgm:spPr/>
      <dgm:t>
        <a:bodyPr/>
        <a:lstStyle/>
        <a:p>
          <a:endParaRPr lang="en-US"/>
        </a:p>
      </dgm:t>
    </dgm:pt>
    <dgm:pt modelId="{322E2C63-8FF6-45F5-8FE5-63691839C359}">
      <dgm:prSet/>
      <dgm:spPr/>
      <dgm:t>
        <a:bodyPr/>
        <a:lstStyle/>
        <a:p>
          <a:r>
            <a:rPr lang="en-US"/>
            <a:t>Uses spreadsheet to do reporting </a:t>
          </a:r>
        </a:p>
      </dgm:t>
    </dgm:pt>
    <dgm:pt modelId="{F8040033-FA55-4825-AAD8-92577B51B486}" type="parTrans" cxnId="{06F78DA7-FD8A-4AB5-8D70-D412B0A40D37}">
      <dgm:prSet/>
      <dgm:spPr/>
      <dgm:t>
        <a:bodyPr/>
        <a:lstStyle/>
        <a:p>
          <a:endParaRPr lang="en-US"/>
        </a:p>
      </dgm:t>
    </dgm:pt>
    <dgm:pt modelId="{AA1576F6-447E-479D-873B-DB151C5238E1}" type="sibTrans" cxnId="{06F78DA7-FD8A-4AB5-8D70-D412B0A40D37}">
      <dgm:prSet/>
      <dgm:spPr/>
      <dgm:t>
        <a:bodyPr/>
        <a:lstStyle/>
        <a:p>
          <a:endParaRPr lang="en-US"/>
        </a:p>
      </dgm:t>
    </dgm:pt>
    <dgm:pt modelId="{C7C18260-A301-4D14-AA83-B95A46BB7FF1}">
      <dgm:prSet/>
      <dgm:spPr/>
      <dgm:t>
        <a:bodyPr/>
        <a:lstStyle/>
        <a:p>
          <a:r>
            <a:rPr lang="en-US"/>
            <a:t>Generate 3 reports</a:t>
          </a:r>
        </a:p>
      </dgm:t>
    </dgm:pt>
    <dgm:pt modelId="{3D03A4D6-344B-4314-BC65-204049C7C23B}" type="parTrans" cxnId="{9EE38F3F-6137-456A-BB0A-F8F56EE087F2}">
      <dgm:prSet/>
      <dgm:spPr/>
      <dgm:t>
        <a:bodyPr/>
        <a:lstStyle/>
        <a:p>
          <a:endParaRPr lang="en-US"/>
        </a:p>
      </dgm:t>
    </dgm:pt>
    <dgm:pt modelId="{184B925D-B8D9-401B-A0CE-C4E4E1615F64}" type="sibTrans" cxnId="{9EE38F3F-6137-456A-BB0A-F8F56EE087F2}">
      <dgm:prSet/>
      <dgm:spPr/>
      <dgm:t>
        <a:bodyPr/>
        <a:lstStyle/>
        <a:p>
          <a:endParaRPr lang="en-US"/>
        </a:p>
      </dgm:t>
    </dgm:pt>
    <dgm:pt modelId="{B968C868-AF14-4646-ADD7-F1F79EE9FB3C}" type="pres">
      <dgm:prSet presAssocID="{F87336BB-2F57-4A0F-9CD2-9F985BDA5C63}" presName="matrix" presStyleCnt="0">
        <dgm:presLayoutVars>
          <dgm:chMax val="1"/>
          <dgm:dir/>
          <dgm:resizeHandles val="exact"/>
        </dgm:presLayoutVars>
      </dgm:prSet>
      <dgm:spPr/>
    </dgm:pt>
    <dgm:pt modelId="{C9697B58-CF79-EA44-BF8B-71ECC9F7BE87}" type="pres">
      <dgm:prSet presAssocID="{F87336BB-2F57-4A0F-9CD2-9F985BDA5C63}" presName="axisShape" presStyleLbl="bgShp" presStyleIdx="0" presStyleCnt="1"/>
      <dgm:spPr/>
    </dgm:pt>
    <dgm:pt modelId="{8147B7BA-1AE5-8942-A483-B33B46DC4E20}" type="pres">
      <dgm:prSet presAssocID="{F87336BB-2F57-4A0F-9CD2-9F985BDA5C6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47E1FA-1DED-C144-BF73-B29825C22BA1}" type="pres">
      <dgm:prSet presAssocID="{F87336BB-2F57-4A0F-9CD2-9F985BDA5C6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061F24-37CA-E743-ADDD-ED0F01003362}" type="pres">
      <dgm:prSet presAssocID="{F87336BB-2F57-4A0F-9CD2-9F985BDA5C6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83ABA4-E843-DE47-82A5-FAE92E96114D}" type="pres">
      <dgm:prSet presAssocID="{F87336BB-2F57-4A0F-9CD2-9F985BDA5C6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48450B-A50A-5C44-9DF4-BBA4916BAE6B}" type="presOf" srcId="{1D68F9CE-2580-4A98-B152-FFCD87C821FD}" destId="{06061F24-37CA-E743-ADDD-ED0F01003362}" srcOrd="0" destOrd="2" presId="urn:microsoft.com/office/officeart/2005/8/layout/matrix2"/>
    <dgm:cxn modelId="{9E09DB0D-BDFA-F94F-9DFF-A7EF546F0FFB}" type="presOf" srcId="{8979559A-FF37-4C5E-A7D2-B2DA8F0BE69C}" destId="{4447E1FA-1DED-C144-BF73-B29825C22BA1}" srcOrd="0" destOrd="0" presId="urn:microsoft.com/office/officeart/2005/8/layout/matrix2"/>
    <dgm:cxn modelId="{AB0FA32D-0E69-42E5-9606-BF9495AD55DB}" srcId="{26BD51A6-C5C9-43F1-9457-014CA4749AB6}" destId="{FFDBAF1E-1C40-4093-BE3A-27399FAB78A4}" srcOrd="0" destOrd="0" parTransId="{72134A58-F8FF-4B87-ABE3-6BA83615DB03}" sibTransId="{709FC2D5-47D4-4901-AF76-8855EF6A7585}"/>
    <dgm:cxn modelId="{D04A6431-4FE8-8E47-823A-3A548D50FAD0}" type="presOf" srcId="{C7C18260-A301-4D14-AA83-B95A46BB7FF1}" destId="{C483ABA4-E843-DE47-82A5-FAE92E96114D}" srcOrd="0" destOrd="3" presId="urn:microsoft.com/office/officeart/2005/8/layout/matrix2"/>
    <dgm:cxn modelId="{22420C35-2FA2-C742-9E2F-0371327F4706}" type="presOf" srcId="{F87336BB-2F57-4A0F-9CD2-9F985BDA5C63}" destId="{B968C868-AF14-4646-ADD7-F1F79EE9FB3C}" srcOrd="0" destOrd="0" presId="urn:microsoft.com/office/officeart/2005/8/layout/matrix2"/>
    <dgm:cxn modelId="{9EE38F3F-6137-456A-BB0A-F8F56EE087F2}" srcId="{26BD51A6-C5C9-43F1-9457-014CA4749AB6}" destId="{C7C18260-A301-4D14-AA83-B95A46BB7FF1}" srcOrd="2" destOrd="0" parTransId="{3D03A4D6-344B-4314-BC65-204049C7C23B}" sibTransId="{184B925D-B8D9-401B-A0CE-C4E4E1615F64}"/>
    <dgm:cxn modelId="{A860AD60-EB97-7443-933F-DD420DE21005}" type="presOf" srcId="{26BD51A6-C5C9-43F1-9457-014CA4749AB6}" destId="{C483ABA4-E843-DE47-82A5-FAE92E96114D}" srcOrd="0" destOrd="0" presId="urn:microsoft.com/office/officeart/2005/8/layout/matrix2"/>
    <dgm:cxn modelId="{EF1E834F-23A7-204E-B5E7-10CA623C4401}" type="presOf" srcId="{FFDBAF1E-1C40-4093-BE3A-27399FAB78A4}" destId="{C483ABA4-E843-DE47-82A5-FAE92E96114D}" srcOrd="0" destOrd="1" presId="urn:microsoft.com/office/officeart/2005/8/layout/matrix2"/>
    <dgm:cxn modelId="{AE184E77-1D5F-462C-8E06-F49CF50C8AE5}" srcId="{C7C511D2-E336-483F-8280-A36E9A3EBBFA}" destId="{D2468C6D-F253-4BF0-84A8-CAF3AEAB97D7}" srcOrd="0" destOrd="0" parTransId="{AA380004-1117-43AC-81A9-305FA8C65015}" sibTransId="{05A24A5C-6FA3-453F-83F5-7725B23BA210}"/>
    <dgm:cxn modelId="{A8AE6A58-F34D-44B7-9974-19862B068C5A}" srcId="{F87336BB-2F57-4A0F-9CD2-9F985BDA5C63}" destId="{26BD51A6-C5C9-43F1-9457-014CA4749AB6}" srcOrd="3" destOrd="0" parTransId="{D7E09F81-DB41-4D40-8615-D377C53BCC08}" sibTransId="{A9476520-B101-4876-AE77-3AEDA89B8406}"/>
    <dgm:cxn modelId="{DAEF267D-7483-C94D-8791-7E62370C93D9}" type="presOf" srcId="{72595EF4-EC42-4D5C-A825-DF17A771600A}" destId="{8147B7BA-1AE5-8942-A483-B33B46DC4E20}" srcOrd="0" destOrd="1" presId="urn:microsoft.com/office/officeart/2005/8/layout/matrix2"/>
    <dgm:cxn modelId="{43059787-1EB9-B14F-92B6-F3D6CC8C5F17}" type="presOf" srcId="{D2468C6D-F253-4BF0-84A8-CAF3AEAB97D7}" destId="{06061F24-37CA-E743-ADDD-ED0F01003362}" srcOrd="0" destOrd="1" presId="urn:microsoft.com/office/officeart/2005/8/layout/matrix2"/>
    <dgm:cxn modelId="{C90AE689-0BD2-4297-A989-5E0BB11909B8}" srcId="{7376AE21-E889-4DF3-A00F-6E74E98537AB}" destId="{72595EF4-EC42-4D5C-A825-DF17A771600A}" srcOrd="0" destOrd="0" parTransId="{AAB0B6B8-FFFD-4985-8E4D-D47E25F71782}" sibTransId="{BB30CC4D-ACF0-430A-8A02-ECEF9605DEFD}"/>
    <dgm:cxn modelId="{BA5B7191-ECF9-4B61-95E8-83404A302A75}" srcId="{F87336BB-2F57-4A0F-9CD2-9F985BDA5C63}" destId="{C7C511D2-E336-483F-8280-A36E9A3EBBFA}" srcOrd="2" destOrd="0" parTransId="{C1835AD4-5914-44A3-8D19-19800DADB5CD}" sibTransId="{2A3C9480-7B64-40FD-84B6-8473FA9C7FDC}"/>
    <dgm:cxn modelId="{9979ADA0-CB35-E746-87A7-9622FEDD33F2}" type="presOf" srcId="{A4E5384A-34B8-4459-87F7-A3C8E1E26F48}" destId="{4447E1FA-1DED-C144-BF73-B29825C22BA1}" srcOrd="0" destOrd="1" presId="urn:microsoft.com/office/officeart/2005/8/layout/matrix2"/>
    <dgm:cxn modelId="{06F78DA7-FD8A-4AB5-8D70-D412B0A40D37}" srcId="{26BD51A6-C5C9-43F1-9457-014CA4749AB6}" destId="{322E2C63-8FF6-45F5-8FE5-63691839C359}" srcOrd="1" destOrd="0" parTransId="{F8040033-FA55-4825-AAD8-92577B51B486}" sibTransId="{AA1576F6-447E-479D-873B-DB151C5238E1}"/>
    <dgm:cxn modelId="{1EE605AD-7D1A-4FA1-94C1-D87D9710AD42}" srcId="{8979559A-FF37-4C5E-A7D2-B2DA8F0BE69C}" destId="{A4E5384A-34B8-4459-87F7-A3C8E1E26F48}" srcOrd="0" destOrd="0" parTransId="{36AC848D-6AF7-4C89-8756-B1328ACF2837}" sibTransId="{8AF98DCB-8849-4B9E-991F-996DB9C4CBA7}"/>
    <dgm:cxn modelId="{4B8B2ABA-0489-4CA2-A841-EF4D77C21C2A}" srcId="{C7C511D2-E336-483F-8280-A36E9A3EBBFA}" destId="{1D68F9CE-2580-4A98-B152-FFCD87C821FD}" srcOrd="1" destOrd="0" parTransId="{37AFB073-539F-477A-A2C9-F2925A970AF4}" sibTransId="{81E89BFE-978E-4800-8B08-84D74A57106E}"/>
    <dgm:cxn modelId="{C3C570C5-D36D-2941-A5B3-58FFEC80F51A}" type="presOf" srcId="{322E2C63-8FF6-45F5-8FE5-63691839C359}" destId="{C483ABA4-E843-DE47-82A5-FAE92E96114D}" srcOrd="0" destOrd="2" presId="urn:microsoft.com/office/officeart/2005/8/layout/matrix2"/>
    <dgm:cxn modelId="{70FEE2CE-3DC4-4CE4-AE91-B166114D2565}" srcId="{F87336BB-2F57-4A0F-9CD2-9F985BDA5C63}" destId="{8979559A-FF37-4C5E-A7D2-B2DA8F0BE69C}" srcOrd="1" destOrd="0" parTransId="{E9F8F396-A1AE-4038-9C81-7652DEFA6429}" sibTransId="{25EE5B2F-1FFC-40C2-9C5D-033EEA4FF8ED}"/>
    <dgm:cxn modelId="{3F5462DC-7B27-2841-B085-24F1841E3C60}" type="presOf" srcId="{7376AE21-E889-4DF3-A00F-6E74E98537AB}" destId="{8147B7BA-1AE5-8942-A483-B33B46DC4E20}" srcOrd="0" destOrd="0" presId="urn:microsoft.com/office/officeart/2005/8/layout/matrix2"/>
    <dgm:cxn modelId="{BE51CBF5-A3C8-3341-B5FF-468D0992271C}" type="presOf" srcId="{C7C511D2-E336-483F-8280-A36E9A3EBBFA}" destId="{06061F24-37CA-E743-ADDD-ED0F01003362}" srcOrd="0" destOrd="0" presId="urn:microsoft.com/office/officeart/2005/8/layout/matrix2"/>
    <dgm:cxn modelId="{B3BEC4F9-5AD2-4912-8682-DEA686FF745B}" srcId="{F87336BB-2F57-4A0F-9CD2-9F985BDA5C63}" destId="{7376AE21-E889-4DF3-A00F-6E74E98537AB}" srcOrd="0" destOrd="0" parTransId="{66693D8D-F39F-4F10-8144-DB5CFAE96B2B}" sibTransId="{EE27B003-A1B1-4B60-8761-C1E23F1CCFC2}"/>
    <dgm:cxn modelId="{9C8DA03C-96CB-8A45-97B4-6D6FD8F1CD03}" type="presParOf" srcId="{B968C868-AF14-4646-ADD7-F1F79EE9FB3C}" destId="{C9697B58-CF79-EA44-BF8B-71ECC9F7BE87}" srcOrd="0" destOrd="0" presId="urn:microsoft.com/office/officeart/2005/8/layout/matrix2"/>
    <dgm:cxn modelId="{605591DD-4812-454A-8205-9FB1416B563F}" type="presParOf" srcId="{B968C868-AF14-4646-ADD7-F1F79EE9FB3C}" destId="{8147B7BA-1AE5-8942-A483-B33B46DC4E20}" srcOrd="1" destOrd="0" presId="urn:microsoft.com/office/officeart/2005/8/layout/matrix2"/>
    <dgm:cxn modelId="{7A4B6632-848C-1441-976A-DFB2054C9833}" type="presParOf" srcId="{B968C868-AF14-4646-ADD7-F1F79EE9FB3C}" destId="{4447E1FA-1DED-C144-BF73-B29825C22BA1}" srcOrd="2" destOrd="0" presId="urn:microsoft.com/office/officeart/2005/8/layout/matrix2"/>
    <dgm:cxn modelId="{39F8BCB3-0F66-3B45-A70E-201D1E4F1479}" type="presParOf" srcId="{B968C868-AF14-4646-ADD7-F1F79EE9FB3C}" destId="{06061F24-37CA-E743-ADDD-ED0F01003362}" srcOrd="3" destOrd="0" presId="urn:microsoft.com/office/officeart/2005/8/layout/matrix2"/>
    <dgm:cxn modelId="{FA2A2CCA-1139-8D4A-A6D0-A31D26AAA87E}" type="presParOf" srcId="{B968C868-AF14-4646-ADD7-F1F79EE9FB3C}" destId="{C483ABA4-E843-DE47-82A5-FAE92E96114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2A4F1-82F3-460C-83F2-CECEBED1A87A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59655F-0F8A-4EFB-BFAF-919A167068E0}">
      <dgm:prSet/>
      <dgm:spPr/>
      <dgm:t>
        <a:bodyPr/>
        <a:lstStyle/>
        <a:p>
          <a:r>
            <a:rPr lang="en-US"/>
            <a:t>Payment method </a:t>
          </a:r>
        </a:p>
      </dgm:t>
    </dgm:pt>
    <dgm:pt modelId="{75FF14CD-4932-442E-9334-9DC32FAD035A}" type="parTrans" cxnId="{9693F970-193A-4B3F-930B-9EE44961A096}">
      <dgm:prSet/>
      <dgm:spPr/>
      <dgm:t>
        <a:bodyPr/>
        <a:lstStyle/>
        <a:p>
          <a:endParaRPr lang="en-US"/>
        </a:p>
      </dgm:t>
    </dgm:pt>
    <dgm:pt modelId="{8D0D8154-78E0-4161-BFE8-01722E418A68}" type="sibTrans" cxnId="{9693F970-193A-4B3F-930B-9EE44961A096}">
      <dgm:prSet/>
      <dgm:spPr/>
      <dgm:t>
        <a:bodyPr/>
        <a:lstStyle/>
        <a:p>
          <a:endParaRPr lang="en-US"/>
        </a:p>
      </dgm:t>
    </dgm:pt>
    <dgm:pt modelId="{4F0E1996-C9A3-4FCB-A229-1EA6F3081E62}">
      <dgm:prSet/>
      <dgm:spPr/>
      <dgm:t>
        <a:bodyPr/>
        <a:lstStyle/>
        <a:p>
          <a:r>
            <a:rPr lang="en-US"/>
            <a:t>Prefer Electronic payment method</a:t>
          </a:r>
        </a:p>
      </dgm:t>
    </dgm:pt>
    <dgm:pt modelId="{5D13E1A8-1B95-4096-BA30-E79872B6A72E}" type="parTrans" cxnId="{79C7D6A6-78AA-42A0-80F0-D6184B4A6008}">
      <dgm:prSet/>
      <dgm:spPr/>
      <dgm:t>
        <a:bodyPr/>
        <a:lstStyle/>
        <a:p>
          <a:endParaRPr lang="en-US"/>
        </a:p>
      </dgm:t>
    </dgm:pt>
    <dgm:pt modelId="{D3A86E2C-3A89-4557-A435-6DBC07DCA966}" type="sibTrans" cxnId="{79C7D6A6-78AA-42A0-80F0-D6184B4A6008}">
      <dgm:prSet/>
      <dgm:spPr/>
      <dgm:t>
        <a:bodyPr/>
        <a:lstStyle/>
        <a:p>
          <a:endParaRPr lang="en-US"/>
        </a:p>
      </dgm:t>
    </dgm:pt>
    <dgm:pt modelId="{CDB18D74-8C0B-49EC-95EE-66E9252756FE}">
      <dgm:prSet/>
      <dgm:spPr/>
      <dgm:t>
        <a:bodyPr/>
        <a:lstStyle/>
        <a:p>
          <a:r>
            <a:rPr lang="en-US"/>
            <a:t>Cash can be acceptable for customer convenient </a:t>
          </a:r>
        </a:p>
      </dgm:t>
    </dgm:pt>
    <dgm:pt modelId="{EBF5F5E2-A7FF-4945-9BE9-A590398A8E31}" type="parTrans" cxnId="{4AAA9114-3A62-4B99-8821-FA32B2B29DA8}">
      <dgm:prSet/>
      <dgm:spPr/>
      <dgm:t>
        <a:bodyPr/>
        <a:lstStyle/>
        <a:p>
          <a:endParaRPr lang="en-US"/>
        </a:p>
      </dgm:t>
    </dgm:pt>
    <dgm:pt modelId="{FC1B6E98-54CC-4939-AB05-4C8A68C81ACA}" type="sibTrans" cxnId="{4AAA9114-3A62-4B99-8821-FA32B2B29DA8}">
      <dgm:prSet/>
      <dgm:spPr/>
      <dgm:t>
        <a:bodyPr/>
        <a:lstStyle/>
        <a:p>
          <a:endParaRPr lang="en-US"/>
        </a:p>
      </dgm:t>
    </dgm:pt>
    <dgm:pt modelId="{45A003F3-878C-44CA-98F3-972011319F38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40B2D211-9F95-46E4-AFCB-8AA23D388C8D}" type="parTrans" cxnId="{61EA8C01-41F2-4D64-B43C-E2FA4A11ED29}">
      <dgm:prSet/>
      <dgm:spPr/>
      <dgm:t>
        <a:bodyPr/>
        <a:lstStyle/>
        <a:p>
          <a:endParaRPr lang="en-US"/>
        </a:p>
      </dgm:t>
    </dgm:pt>
    <dgm:pt modelId="{5D865B6B-94A1-4078-AF58-3691BE69E707}" type="sibTrans" cxnId="{61EA8C01-41F2-4D64-B43C-E2FA4A11ED29}">
      <dgm:prSet/>
      <dgm:spPr/>
      <dgm:t>
        <a:bodyPr/>
        <a:lstStyle/>
        <a:p>
          <a:endParaRPr lang="en-US"/>
        </a:p>
      </dgm:t>
    </dgm:pt>
    <dgm:pt modelId="{EFECD3B3-70A6-4B6B-9D57-C821B87F63F4}">
      <dgm:prSet/>
      <dgm:spPr/>
      <dgm:t>
        <a:bodyPr/>
        <a:lstStyle/>
        <a:p>
          <a:r>
            <a:rPr lang="en-US"/>
            <a:t>Need Automatic billing system</a:t>
          </a:r>
        </a:p>
      </dgm:t>
    </dgm:pt>
    <dgm:pt modelId="{462DEB74-1805-480C-BCD8-E58A15B61CED}" type="parTrans" cxnId="{B6759CCB-46DE-4F2D-8E7A-F5E18A2E8D28}">
      <dgm:prSet/>
      <dgm:spPr/>
      <dgm:t>
        <a:bodyPr/>
        <a:lstStyle/>
        <a:p>
          <a:endParaRPr lang="en-US"/>
        </a:p>
      </dgm:t>
    </dgm:pt>
    <dgm:pt modelId="{68E99AA0-401B-4A48-8A4B-4A5DF1A9B01C}" type="sibTrans" cxnId="{B6759CCB-46DE-4F2D-8E7A-F5E18A2E8D28}">
      <dgm:prSet/>
      <dgm:spPr/>
      <dgm:t>
        <a:bodyPr/>
        <a:lstStyle/>
        <a:p>
          <a:endParaRPr lang="en-US"/>
        </a:p>
      </dgm:t>
    </dgm:pt>
    <dgm:pt modelId="{FA744155-E763-41E6-86BB-9DDC8865860C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A2AEADCB-BD5C-4BA9-82F2-1EFAB973E10D}" type="parTrans" cxnId="{1A85A47D-A7A4-41DE-B27F-C3D4143251B8}">
      <dgm:prSet/>
      <dgm:spPr/>
      <dgm:t>
        <a:bodyPr/>
        <a:lstStyle/>
        <a:p>
          <a:endParaRPr lang="en-US"/>
        </a:p>
      </dgm:t>
    </dgm:pt>
    <dgm:pt modelId="{F19D66C3-2F7E-436C-AC6D-3FDF1325B30F}" type="sibTrans" cxnId="{1A85A47D-A7A4-41DE-B27F-C3D4143251B8}">
      <dgm:prSet/>
      <dgm:spPr/>
      <dgm:t>
        <a:bodyPr/>
        <a:lstStyle/>
        <a:p>
          <a:endParaRPr lang="en-US"/>
        </a:p>
      </dgm:t>
    </dgm:pt>
    <dgm:pt modelId="{648962E5-1444-4357-9385-1454F5EE5AD1}">
      <dgm:prSet/>
      <dgm:spPr/>
      <dgm:t>
        <a:bodyPr/>
        <a:lstStyle/>
        <a:p>
          <a:r>
            <a:rPr lang="en-US"/>
            <a:t>Keep the billing record in specified way without avoiding hard copy</a:t>
          </a:r>
        </a:p>
      </dgm:t>
    </dgm:pt>
    <dgm:pt modelId="{DCC7389D-2E52-4A98-8C95-D356E4AA6C08}" type="parTrans" cxnId="{BDDE6BEB-5BCF-4243-AB2B-5EEB7CEF23E0}">
      <dgm:prSet/>
      <dgm:spPr/>
      <dgm:t>
        <a:bodyPr/>
        <a:lstStyle/>
        <a:p>
          <a:endParaRPr lang="en-US"/>
        </a:p>
      </dgm:t>
    </dgm:pt>
    <dgm:pt modelId="{0AA06141-6DFB-4EF8-95DD-DED67274D116}" type="sibTrans" cxnId="{BDDE6BEB-5BCF-4243-AB2B-5EEB7CEF23E0}">
      <dgm:prSet/>
      <dgm:spPr/>
      <dgm:t>
        <a:bodyPr/>
        <a:lstStyle/>
        <a:p>
          <a:endParaRPr lang="en-US"/>
        </a:p>
      </dgm:t>
    </dgm:pt>
    <dgm:pt modelId="{85BD81F0-F4AE-429B-8CA9-662740EBFCA1}">
      <dgm:prSet/>
      <dgm:spPr/>
      <dgm:t>
        <a:bodyPr/>
        <a:lstStyle/>
        <a:p>
          <a:r>
            <a:rPr lang="en-US"/>
            <a:t>Report</a:t>
          </a:r>
        </a:p>
      </dgm:t>
    </dgm:pt>
    <dgm:pt modelId="{22CFC2B4-590C-4B8E-AFD7-F14B90612E10}" type="parTrans" cxnId="{784D6F3E-6444-49D2-AFF4-111CA8BDC7D7}">
      <dgm:prSet/>
      <dgm:spPr/>
      <dgm:t>
        <a:bodyPr/>
        <a:lstStyle/>
        <a:p>
          <a:endParaRPr lang="en-US"/>
        </a:p>
      </dgm:t>
    </dgm:pt>
    <dgm:pt modelId="{45EEE765-C94A-4A73-ACBC-EF6B649AB0A2}" type="sibTrans" cxnId="{784D6F3E-6444-49D2-AFF4-111CA8BDC7D7}">
      <dgm:prSet/>
      <dgm:spPr/>
      <dgm:t>
        <a:bodyPr/>
        <a:lstStyle/>
        <a:p>
          <a:endParaRPr lang="en-US"/>
        </a:p>
      </dgm:t>
    </dgm:pt>
    <dgm:pt modelId="{A584183A-C819-4A73-9CF5-36BF92450FF7}">
      <dgm:prSet/>
      <dgm:spPr/>
      <dgm:t>
        <a:bodyPr/>
        <a:lstStyle/>
        <a:p>
          <a:r>
            <a:rPr lang="en-US"/>
            <a:t>Would like to have the automatic system for generating report</a:t>
          </a:r>
        </a:p>
      </dgm:t>
    </dgm:pt>
    <dgm:pt modelId="{12C14A99-5AD2-46B9-B1AE-1E6209B97F43}" type="parTrans" cxnId="{E298B7D1-B6FF-4E1F-9285-BD182CC6D8B7}">
      <dgm:prSet/>
      <dgm:spPr/>
      <dgm:t>
        <a:bodyPr/>
        <a:lstStyle/>
        <a:p>
          <a:endParaRPr lang="en-US"/>
        </a:p>
      </dgm:t>
    </dgm:pt>
    <dgm:pt modelId="{9A65E2A3-E204-49BA-B813-A46CACBBA0B5}" type="sibTrans" cxnId="{E298B7D1-B6FF-4E1F-9285-BD182CC6D8B7}">
      <dgm:prSet/>
      <dgm:spPr/>
      <dgm:t>
        <a:bodyPr/>
        <a:lstStyle/>
        <a:p>
          <a:endParaRPr lang="en-US"/>
        </a:p>
      </dgm:t>
    </dgm:pt>
    <dgm:pt modelId="{1EE2D8C0-B3EA-4F49-88E6-3809A785A990}" type="pres">
      <dgm:prSet presAssocID="{2522A4F1-82F3-460C-83F2-CECEBED1A87A}" presName="Name0" presStyleCnt="0">
        <dgm:presLayoutVars>
          <dgm:dir/>
          <dgm:animLvl val="lvl"/>
          <dgm:resizeHandles val="exact"/>
        </dgm:presLayoutVars>
      </dgm:prSet>
      <dgm:spPr/>
    </dgm:pt>
    <dgm:pt modelId="{0C95AE37-F5CA-A14C-A4A9-EE2EC2D31A50}" type="pres">
      <dgm:prSet presAssocID="{AE59655F-0F8A-4EFB-BFAF-919A167068E0}" presName="linNode" presStyleCnt="0"/>
      <dgm:spPr/>
    </dgm:pt>
    <dgm:pt modelId="{369B679D-1DE0-B04D-AC7F-77BBA3E8DE7B}" type="pres">
      <dgm:prSet presAssocID="{AE59655F-0F8A-4EFB-BFAF-919A167068E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A91D64-6DA0-CE4B-BC90-998FDC8F4C07}" type="pres">
      <dgm:prSet presAssocID="{AE59655F-0F8A-4EFB-BFAF-919A167068E0}" presName="descendantText" presStyleLbl="alignAccFollowNode1" presStyleIdx="0" presStyleCnt="4">
        <dgm:presLayoutVars>
          <dgm:bulletEnabled val="1"/>
        </dgm:presLayoutVars>
      </dgm:prSet>
      <dgm:spPr/>
    </dgm:pt>
    <dgm:pt modelId="{B2578CED-CF1A-C845-AA27-9F71784E5911}" type="pres">
      <dgm:prSet presAssocID="{8D0D8154-78E0-4161-BFE8-01722E418A68}" presName="sp" presStyleCnt="0"/>
      <dgm:spPr/>
    </dgm:pt>
    <dgm:pt modelId="{60689006-38D3-654D-9951-DEDBB801F3CC}" type="pres">
      <dgm:prSet presAssocID="{45A003F3-878C-44CA-98F3-972011319F38}" presName="linNode" presStyleCnt="0"/>
      <dgm:spPr/>
    </dgm:pt>
    <dgm:pt modelId="{81E3879E-61A8-9C4A-AF81-A5341B94898F}" type="pres">
      <dgm:prSet presAssocID="{45A003F3-878C-44CA-98F3-972011319F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684AC4-1ACA-D34A-8395-87EB31FA7BE9}" type="pres">
      <dgm:prSet presAssocID="{45A003F3-878C-44CA-98F3-972011319F38}" presName="descendantText" presStyleLbl="alignAccFollowNode1" presStyleIdx="1" presStyleCnt="4">
        <dgm:presLayoutVars>
          <dgm:bulletEnabled val="1"/>
        </dgm:presLayoutVars>
      </dgm:prSet>
      <dgm:spPr/>
    </dgm:pt>
    <dgm:pt modelId="{F6DA97DF-6FBC-F148-BAC3-92140B01357C}" type="pres">
      <dgm:prSet presAssocID="{5D865B6B-94A1-4078-AF58-3691BE69E707}" presName="sp" presStyleCnt="0"/>
      <dgm:spPr/>
    </dgm:pt>
    <dgm:pt modelId="{AC64408D-3111-6344-BF6E-0438A8362DCF}" type="pres">
      <dgm:prSet presAssocID="{FA744155-E763-41E6-86BB-9DDC8865860C}" presName="linNode" presStyleCnt="0"/>
      <dgm:spPr/>
    </dgm:pt>
    <dgm:pt modelId="{F8F6DF3F-80FF-0E42-AE99-8DC1476B8ADB}" type="pres">
      <dgm:prSet presAssocID="{FA744155-E763-41E6-86BB-9DDC886586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086A807-DE10-2149-AE81-E265384716D3}" type="pres">
      <dgm:prSet presAssocID="{FA744155-E763-41E6-86BB-9DDC8865860C}" presName="descendantText" presStyleLbl="alignAccFollowNode1" presStyleIdx="2" presStyleCnt="4">
        <dgm:presLayoutVars>
          <dgm:bulletEnabled val="1"/>
        </dgm:presLayoutVars>
      </dgm:prSet>
      <dgm:spPr/>
    </dgm:pt>
    <dgm:pt modelId="{BD9AA752-C918-E842-90F9-87E147F49E03}" type="pres">
      <dgm:prSet presAssocID="{F19D66C3-2F7E-436C-AC6D-3FDF1325B30F}" presName="sp" presStyleCnt="0"/>
      <dgm:spPr/>
    </dgm:pt>
    <dgm:pt modelId="{32F5CBBE-C160-7844-8E8D-BC1AA14C7BA1}" type="pres">
      <dgm:prSet presAssocID="{85BD81F0-F4AE-429B-8CA9-662740EBFCA1}" presName="linNode" presStyleCnt="0"/>
      <dgm:spPr/>
    </dgm:pt>
    <dgm:pt modelId="{5750B964-BA7B-CA42-9F01-ED247743169A}" type="pres">
      <dgm:prSet presAssocID="{85BD81F0-F4AE-429B-8CA9-662740EBFCA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4D1EC3C-141A-E34F-8CBC-FE9B31C12493}" type="pres">
      <dgm:prSet presAssocID="{85BD81F0-F4AE-429B-8CA9-662740EBFCA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1EA8C01-41F2-4D64-B43C-E2FA4A11ED29}" srcId="{2522A4F1-82F3-460C-83F2-CECEBED1A87A}" destId="{45A003F3-878C-44CA-98F3-972011319F38}" srcOrd="1" destOrd="0" parTransId="{40B2D211-9F95-46E4-AFCB-8AA23D388C8D}" sibTransId="{5D865B6B-94A1-4078-AF58-3691BE69E707}"/>
    <dgm:cxn modelId="{1DE60C06-93F7-7748-B1F4-5499891DFC8E}" type="presOf" srcId="{45A003F3-878C-44CA-98F3-972011319F38}" destId="{81E3879E-61A8-9C4A-AF81-A5341B94898F}" srcOrd="0" destOrd="0" presId="urn:microsoft.com/office/officeart/2005/8/layout/vList5"/>
    <dgm:cxn modelId="{4AAA9114-3A62-4B99-8821-FA32B2B29DA8}" srcId="{AE59655F-0F8A-4EFB-BFAF-919A167068E0}" destId="{CDB18D74-8C0B-49EC-95EE-66E9252756FE}" srcOrd="1" destOrd="0" parTransId="{EBF5F5E2-A7FF-4945-9BE9-A590398A8E31}" sibTransId="{FC1B6E98-54CC-4939-AB05-4C8A68C81ACA}"/>
    <dgm:cxn modelId="{2568D334-4293-8C47-B720-E87AC806F186}" type="presOf" srcId="{85BD81F0-F4AE-429B-8CA9-662740EBFCA1}" destId="{5750B964-BA7B-CA42-9F01-ED247743169A}" srcOrd="0" destOrd="0" presId="urn:microsoft.com/office/officeart/2005/8/layout/vList5"/>
    <dgm:cxn modelId="{784D6F3E-6444-49D2-AFF4-111CA8BDC7D7}" srcId="{2522A4F1-82F3-460C-83F2-CECEBED1A87A}" destId="{85BD81F0-F4AE-429B-8CA9-662740EBFCA1}" srcOrd="3" destOrd="0" parTransId="{22CFC2B4-590C-4B8E-AFD7-F14B90612E10}" sibTransId="{45EEE765-C94A-4A73-ACBC-EF6B649AB0A2}"/>
    <dgm:cxn modelId="{8B6D4650-3B05-6247-81D3-EDD1618BE39D}" type="presOf" srcId="{FA744155-E763-41E6-86BB-9DDC8865860C}" destId="{F8F6DF3F-80FF-0E42-AE99-8DC1476B8ADB}" srcOrd="0" destOrd="0" presId="urn:microsoft.com/office/officeart/2005/8/layout/vList5"/>
    <dgm:cxn modelId="{9693F970-193A-4B3F-930B-9EE44961A096}" srcId="{2522A4F1-82F3-460C-83F2-CECEBED1A87A}" destId="{AE59655F-0F8A-4EFB-BFAF-919A167068E0}" srcOrd="0" destOrd="0" parTransId="{75FF14CD-4932-442E-9334-9DC32FAD035A}" sibTransId="{8D0D8154-78E0-4161-BFE8-01722E418A68}"/>
    <dgm:cxn modelId="{5573C453-71BF-7D4E-9F02-4D5D0EADF9A1}" type="presOf" srcId="{A584183A-C819-4A73-9CF5-36BF92450FF7}" destId="{94D1EC3C-141A-E34F-8CBC-FE9B31C12493}" srcOrd="0" destOrd="0" presId="urn:microsoft.com/office/officeart/2005/8/layout/vList5"/>
    <dgm:cxn modelId="{8AE3C458-F6BB-7F42-8686-2315ABE5490E}" type="presOf" srcId="{648962E5-1444-4357-9385-1454F5EE5AD1}" destId="{D086A807-DE10-2149-AE81-E265384716D3}" srcOrd="0" destOrd="0" presId="urn:microsoft.com/office/officeart/2005/8/layout/vList5"/>
    <dgm:cxn modelId="{16A0087C-8B40-A340-87EA-6D99AC4E4F7E}" type="presOf" srcId="{2522A4F1-82F3-460C-83F2-CECEBED1A87A}" destId="{1EE2D8C0-B3EA-4F49-88E6-3809A785A990}" srcOrd="0" destOrd="0" presId="urn:microsoft.com/office/officeart/2005/8/layout/vList5"/>
    <dgm:cxn modelId="{1A85A47D-A7A4-41DE-B27F-C3D4143251B8}" srcId="{2522A4F1-82F3-460C-83F2-CECEBED1A87A}" destId="{FA744155-E763-41E6-86BB-9DDC8865860C}" srcOrd="2" destOrd="0" parTransId="{A2AEADCB-BD5C-4BA9-82F2-1EFAB973E10D}" sibTransId="{F19D66C3-2F7E-436C-AC6D-3FDF1325B30F}"/>
    <dgm:cxn modelId="{79C7D6A6-78AA-42A0-80F0-D6184B4A6008}" srcId="{AE59655F-0F8A-4EFB-BFAF-919A167068E0}" destId="{4F0E1996-C9A3-4FCB-A229-1EA6F3081E62}" srcOrd="0" destOrd="0" parTransId="{5D13E1A8-1B95-4096-BA30-E79872B6A72E}" sibTransId="{D3A86E2C-3A89-4557-A435-6DBC07DCA966}"/>
    <dgm:cxn modelId="{566C91AC-2CC9-5D42-8F9E-6F00D38EEDBA}" type="presOf" srcId="{4F0E1996-C9A3-4FCB-A229-1EA6F3081E62}" destId="{92A91D64-6DA0-CE4B-BC90-998FDC8F4C07}" srcOrd="0" destOrd="0" presId="urn:microsoft.com/office/officeart/2005/8/layout/vList5"/>
    <dgm:cxn modelId="{B6759CCB-46DE-4F2D-8E7A-F5E18A2E8D28}" srcId="{45A003F3-878C-44CA-98F3-972011319F38}" destId="{EFECD3B3-70A6-4B6B-9D57-C821B87F63F4}" srcOrd="0" destOrd="0" parTransId="{462DEB74-1805-480C-BCD8-E58A15B61CED}" sibTransId="{68E99AA0-401B-4A48-8A4B-4A5DF1A9B01C}"/>
    <dgm:cxn modelId="{0C56D8D0-AA3A-C846-BF2E-0E96464737F7}" type="presOf" srcId="{EFECD3B3-70A6-4B6B-9D57-C821B87F63F4}" destId="{F5684AC4-1ACA-D34A-8395-87EB31FA7BE9}" srcOrd="0" destOrd="0" presId="urn:microsoft.com/office/officeart/2005/8/layout/vList5"/>
    <dgm:cxn modelId="{E298B7D1-B6FF-4E1F-9285-BD182CC6D8B7}" srcId="{85BD81F0-F4AE-429B-8CA9-662740EBFCA1}" destId="{A584183A-C819-4A73-9CF5-36BF92450FF7}" srcOrd="0" destOrd="0" parTransId="{12C14A99-5AD2-46B9-B1AE-1E6209B97F43}" sibTransId="{9A65E2A3-E204-49BA-B813-A46CACBBA0B5}"/>
    <dgm:cxn modelId="{BDDE6BEB-5BCF-4243-AB2B-5EEB7CEF23E0}" srcId="{FA744155-E763-41E6-86BB-9DDC8865860C}" destId="{648962E5-1444-4357-9385-1454F5EE5AD1}" srcOrd="0" destOrd="0" parTransId="{DCC7389D-2E52-4A98-8C95-D356E4AA6C08}" sibTransId="{0AA06141-6DFB-4EF8-95DD-DED67274D116}"/>
    <dgm:cxn modelId="{6E1839EF-7823-A241-A6EA-2CB8BE7F9E42}" type="presOf" srcId="{CDB18D74-8C0B-49EC-95EE-66E9252756FE}" destId="{92A91D64-6DA0-CE4B-BC90-998FDC8F4C07}" srcOrd="0" destOrd="1" presId="urn:microsoft.com/office/officeart/2005/8/layout/vList5"/>
    <dgm:cxn modelId="{86DF8BF3-8116-1046-816D-D7F14DC21FAC}" type="presOf" srcId="{AE59655F-0F8A-4EFB-BFAF-919A167068E0}" destId="{369B679D-1DE0-B04D-AC7F-77BBA3E8DE7B}" srcOrd="0" destOrd="0" presId="urn:microsoft.com/office/officeart/2005/8/layout/vList5"/>
    <dgm:cxn modelId="{EB1F6846-3AD0-184F-8547-B37F8E9EBC37}" type="presParOf" srcId="{1EE2D8C0-B3EA-4F49-88E6-3809A785A990}" destId="{0C95AE37-F5CA-A14C-A4A9-EE2EC2D31A50}" srcOrd="0" destOrd="0" presId="urn:microsoft.com/office/officeart/2005/8/layout/vList5"/>
    <dgm:cxn modelId="{903DA473-4A98-D840-90B2-5A88F68B673F}" type="presParOf" srcId="{0C95AE37-F5CA-A14C-A4A9-EE2EC2D31A50}" destId="{369B679D-1DE0-B04D-AC7F-77BBA3E8DE7B}" srcOrd="0" destOrd="0" presId="urn:microsoft.com/office/officeart/2005/8/layout/vList5"/>
    <dgm:cxn modelId="{AAA42142-3454-FC44-A63B-E053388B67CA}" type="presParOf" srcId="{0C95AE37-F5CA-A14C-A4A9-EE2EC2D31A50}" destId="{92A91D64-6DA0-CE4B-BC90-998FDC8F4C07}" srcOrd="1" destOrd="0" presId="urn:microsoft.com/office/officeart/2005/8/layout/vList5"/>
    <dgm:cxn modelId="{FBFD4137-5A87-5540-BCE6-9516C5F76908}" type="presParOf" srcId="{1EE2D8C0-B3EA-4F49-88E6-3809A785A990}" destId="{B2578CED-CF1A-C845-AA27-9F71784E5911}" srcOrd="1" destOrd="0" presId="urn:microsoft.com/office/officeart/2005/8/layout/vList5"/>
    <dgm:cxn modelId="{4235D850-7B5F-C546-848D-34E4C890E02E}" type="presParOf" srcId="{1EE2D8C0-B3EA-4F49-88E6-3809A785A990}" destId="{60689006-38D3-654D-9951-DEDBB801F3CC}" srcOrd="2" destOrd="0" presId="urn:microsoft.com/office/officeart/2005/8/layout/vList5"/>
    <dgm:cxn modelId="{7D380C39-960B-0A49-A401-24EAD567327C}" type="presParOf" srcId="{60689006-38D3-654D-9951-DEDBB801F3CC}" destId="{81E3879E-61A8-9C4A-AF81-A5341B94898F}" srcOrd="0" destOrd="0" presId="urn:microsoft.com/office/officeart/2005/8/layout/vList5"/>
    <dgm:cxn modelId="{8A4728F7-A1EB-684A-A03C-5EF6CE5027CC}" type="presParOf" srcId="{60689006-38D3-654D-9951-DEDBB801F3CC}" destId="{F5684AC4-1ACA-D34A-8395-87EB31FA7BE9}" srcOrd="1" destOrd="0" presId="urn:microsoft.com/office/officeart/2005/8/layout/vList5"/>
    <dgm:cxn modelId="{20196FC5-4951-9B49-81BA-A1E9ADF9A5A1}" type="presParOf" srcId="{1EE2D8C0-B3EA-4F49-88E6-3809A785A990}" destId="{F6DA97DF-6FBC-F148-BAC3-92140B01357C}" srcOrd="3" destOrd="0" presId="urn:microsoft.com/office/officeart/2005/8/layout/vList5"/>
    <dgm:cxn modelId="{8625B2DF-40C1-7443-84FF-B5CA2B49D10E}" type="presParOf" srcId="{1EE2D8C0-B3EA-4F49-88E6-3809A785A990}" destId="{AC64408D-3111-6344-BF6E-0438A8362DCF}" srcOrd="4" destOrd="0" presId="urn:microsoft.com/office/officeart/2005/8/layout/vList5"/>
    <dgm:cxn modelId="{071372E0-2B98-194D-BED7-025CD3AE8709}" type="presParOf" srcId="{AC64408D-3111-6344-BF6E-0438A8362DCF}" destId="{F8F6DF3F-80FF-0E42-AE99-8DC1476B8ADB}" srcOrd="0" destOrd="0" presId="urn:microsoft.com/office/officeart/2005/8/layout/vList5"/>
    <dgm:cxn modelId="{6B4C5063-3479-B349-8D41-F8591E5AB4A0}" type="presParOf" srcId="{AC64408D-3111-6344-BF6E-0438A8362DCF}" destId="{D086A807-DE10-2149-AE81-E265384716D3}" srcOrd="1" destOrd="0" presId="urn:microsoft.com/office/officeart/2005/8/layout/vList5"/>
    <dgm:cxn modelId="{6902330E-3A64-6F40-BC42-C86CF44BA996}" type="presParOf" srcId="{1EE2D8C0-B3EA-4F49-88E6-3809A785A990}" destId="{BD9AA752-C918-E842-90F9-87E147F49E03}" srcOrd="5" destOrd="0" presId="urn:microsoft.com/office/officeart/2005/8/layout/vList5"/>
    <dgm:cxn modelId="{4140468C-2E0E-6E49-98E8-A9A602389C01}" type="presParOf" srcId="{1EE2D8C0-B3EA-4F49-88E6-3809A785A990}" destId="{32F5CBBE-C160-7844-8E8D-BC1AA14C7BA1}" srcOrd="6" destOrd="0" presId="urn:microsoft.com/office/officeart/2005/8/layout/vList5"/>
    <dgm:cxn modelId="{0FE7EA11-5596-784A-82AB-4ED791315190}" type="presParOf" srcId="{32F5CBBE-C160-7844-8E8D-BC1AA14C7BA1}" destId="{5750B964-BA7B-CA42-9F01-ED247743169A}" srcOrd="0" destOrd="0" presId="urn:microsoft.com/office/officeart/2005/8/layout/vList5"/>
    <dgm:cxn modelId="{658A69D6-E633-CA4E-93E5-B0697D3309BA}" type="presParOf" srcId="{32F5CBBE-C160-7844-8E8D-BC1AA14C7BA1}" destId="{94D1EC3C-141A-E34F-8CBC-FE9B31C124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7B58-CF79-EA44-BF8B-71ECC9F7BE87}">
      <dsp:nvSpPr>
        <dsp:cNvPr id="0" name=""/>
        <dsp:cNvSpPr/>
      </dsp:nvSpPr>
      <dsp:spPr>
        <a:xfrm>
          <a:off x="464232" y="0"/>
          <a:ext cx="5577840" cy="557784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7B7BA-1AE5-8942-A483-B33B46DC4E20}">
      <dsp:nvSpPr>
        <dsp:cNvPr id="0" name=""/>
        <dsp:cNvSpPr/>
      </dsp:nvSpPr>
      <dsp:spPr>
        <a:xfrm>
          <a:off x="826791" y="362559"/>
          <a:ext cx="2231136" cy="2231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 Method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Only cash &amp; Cheque</a:t>
          </a:r>
        </a:p>
      </dsp:txBody>
      <dsp:txXfrm>
        <a:off x="935706" y="471474"/>
        <a:ext cx="2013306" cy="2013306"/>
      </dsp:txXfrm>
    </dsp:sp>
    <dsp:sp modelId="{4447E1FA-1DED-C144-BF73-B29825C22BA1}">
      <dsp:nvSpPr>
        <dsp:cNvPr id="0" name=""/>
        <dsp:cNvSpPr/>
      </dsp:nvSpPr>
      <dsp:spPr>
        <a:xfrm>
          <a:off x="3448376" y="362559"/>
          <a:ext cx="2231136" cy="2231136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Billing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Excel and calculate manually</a:t>
          </a:r>
        </a:p>
      </dsp:txBody>
      <dsp:txXfrm>
        <a:off x="3557291" y="471474"/>
        <a:ext cx="2013306" cy="2013306"/>
      </dsp:txXfrm>
    </dsp:sp>
    <dsp:sp modelId="{06061F24-37CA-E743-ADDD-ED0F01003362}">
      <dsp:nvSpPr>
        <dsp:cNvPr id="0" name=""/>
        <dsp:cNvSpPr/>
      </dsp:nvSpPr>
      <dsp:spPr>
        <a:xfrm>
          <a:off x="826791" y="2984144"/>
          <a:ext cx="2231136" cy="2231136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the billing record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Hardcopies and put in GL (general Ledger)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Keep for 5 years</a:t>
          </a:r>
        </a:p>
      </dsp:txBody>
      <dsp:txXfrm>
        <a:off x="935706" y="3093059"/>
        <a:ext cx="2013306" cy="2013306"/>
      </dsp:txXfrm>
    </dsp:sp>
    <dsp:sp modelId="{C483ABA4-E843-DE47-82A5-FAE92E96114D}">
      <dsp:nvSpPr>
        <dsp:cNvPr id="0" name=""/>
        <dsp:cNvSpPr/>
      </dsp:nvSpPr>
      <dsp:spPr>
        <a:xfrm>
          <a:off x="3448376" y="2984144"/>
          <a:ext cx="2231136" cy="2231136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 end of the day, collect the records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Uses spreadsheet to do reporting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3 reports</a:t>
          </a:r>
        </a:p>
      </dsp:txBody>
      <dsp:txXfrm>
        <a:off x="3557291" y="3093059"/>
        <a:ext cx="2013306" cy="2013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1D64-6DA0-CE4B-BC90-998FDC8F4C07}">
      <dsp:nvSpPr>
        <dsp:cNvPr id="0" name=""/>
        <dsp:cNvSpPr/>
      </dsp:nvSpPr>
      <dsp:spPr>
        <a:xfrm rot="5400000">
          <a:off x="6418468" y="-274988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Prefer Electronic payment method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Cash can be acceptable for customer convenient </a:t>
          </a:r>
        </a:p>
      </dsp:txBody>
      <dsp:txXfrm rot="-5400000">
        <a:off x="3580580" y="121673"/>
        <a:ext cx="6331807" cy="622363"/>
      </dsp:txXfrm>
    </dsp:sp>
    <dsp:sp modelId="{369B679D-1DE0-B04D-AC7F-77BBA3E8DE7B}">
      <dsp:nvSpPr>
        <dsp:cNvPr id="0" name=""/>
        <dsp:cNvSpPr/>
      </dsp:nvSpPr>
      <dsp:spPr>
        <a:xfrm>
          <a:off x="0" y="1792"/>
          <a:ext cx="3580580" cy="8621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Payment method </a:t>
          </a:r>
        </a:p>
      </dsp:txBody>
      <dsp:txXfrm>
        <a:off x="42085" y="43877"/>
        <a:ext cx="3496410" cy="777954"/>
      </dsp:txXfrm>
    </dsp:sp>
    <dsp:sp modelId="{F5684AC4-1ACA-D34A-8395-87EB31FA7BE9}">
      <dsp:nvSpPr>
        <dsp:cNvPr id="0" name=""/>
        <dsp:cNvSpPr/>
      </dsp:nvSpPr>
      <dsp:spPr>
        <a:xfrm rot="5400000">
          <a:off x="6418468" y="-184465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327380"/>
            <a:satOff val="-16689"/>
            <a:lumOff val="-172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27380"/>
              <a:satOff val="-16689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Automatic billing system</a:t>
          </a:r>
        </a:p>
      </dsp:txBody>
      <dsp:txXfrm rot="-5400000">
        <a:off x="3580580" y="1026903"/>
        <a:ext cx="6331807" cy="622363"/>
      </dsp:txXfrm>
    </dsp:sp>
    <dsp:sp modelId="{81E3879E-61A8-9C4A-AF81-A5341B94898F}">
      <dsp:nvSpPr>
        <dsp:cNvPr id="0" name=""/>
        <dsp:cNvSpPr/>
      </dsp:nvSpPr>
      <dsp:spPr>
        <a:xfrm>
          <a:off x="0" y="907022"/>
          <a:ext cx="3580580" cy="862124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Billing system</a:t>
          </a:r>
        </a:p>
      </dsp:txBody>
      <dsp:txXfrm>
        <a:off x="42085" y="949107"/>
        <a:ext cx="3496410" cy="777954"/>
      </dsp:txXfrm>
    </dsp:sp>
    <dsp:sp modelId="{D086A807-DE10-2149-AE81-E265384716D3}">
      <dsp:nvSpPr>
        <dsp:cNvPr id="0" name=""/>
        <dsp:cNvSpPr/>
      </dsp:nvSpPr>
      <dsp:spPr>
        <a:xfrm rot="5400000">
          <a:off x="6418468" y="-93942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654760"/>
            <a:satOff val="-33377"/>
            <a:lumOff val="-345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54760"/>
              <a:satOff val="-33377"/>
              <a:lumOff val="-34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Keep the billing record in specified way without avoiding hard copy</a:t>
          </a:r>
        </a:p>
      </dsp:txBody>
      <dsp:txXfrm rot="-5400000">
        <a:off x="3580580" y="1932134"/>
        <a:ext cx="6331807" cy="622363"/>
      </dsp:txXfrm>
    </dsp:sp>
    <dsp:sp modelId="{F8F6DF3F-80FF-0E42-AE99-8DC1476B8ADB}">
      <dsp:nvSpPr>
        <dsp:cNvPr id="0" name=""/>
        <dsp:cNvSpPr/>
      </dsp:nvSpPr>
      <dsp:spPr>
        <a:xfrm>
          <a:off x="0" y="1812253"/>
          <a:ext cx="3580580" cy="862124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the billing record</a:t>
          </a:r>
        </a:p>
      </dsp:txBody>
      <dsp:txXfrm>
        <a:off x="42085" y="1854338"/>
        <a:ext cx="3496410" cy="777954"/>
      </dsp:txXfrm>
    </dsp:sp>
    <dsp:sp modelId="{94D1EC3C-141A-E34F-8CBC-FE9B31C12493}">
      <dsp:nvSpPr>
        <dsp:cNvPr id="0" name=""/>
        <dsp:cNvSpPr/>
      </dsp:nvSpPr>
      <dsp:spPr>
        <a:xfrm rot="5400000">
          <a:off x="6418468" y="-3419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Would like to have the automatic system for generating report</a:t>
          </a:r>
        </a:p>
      </dsp:txBody>
      <dsp:txXfrm rot="-5400000">
        <a:off x="3580580" y="2837364"/>
        <a:ext cx="6331807" cy="622363"/>
      </dsp:txXfrm>
    </dsp:sp>
    <dsp:sp modelId="{5750B964-BA7B-CA42-9F01-ED247743169A}">
      <dsp:nvSpPr>
        <dsp:cNvPr id="0" name=""/>
        <dsp:cNvSpPr/>
      </dsp:nvSpPr>
      <dsp:spPr>
        <a:xfrm>
          <a:off x="0" y="2717483"/>
          <a:ext cx="3580580" cy="862124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Report</a:t>
          </a:r>
        </a:p>
      </dsp:txBody>
      <dsp:txXfrm>
        <a:off x="42085" y="2759568"/>
        <a:ext cx="3496410" cy="77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1)Conflict in Appointments:</a:t>
            </a:r>
          </a:p>
          <a:p>
            <a:pPr marL="0" indent="0">
              <a:buNone/>
            </a:pPr>
            <a:r>
              <a:rPr lang="en-US"/>
              <a:t>i) Misunderstandings occur when the doctor books an appointment and doesn’t inform the receptionist</a:t>
            </a:r>
          </a:p>
          <a:p>
            <a:pPr marL="0" indent="0">
              <a:buNone/>
            </a:pPr>
            <a:r>
              <a:rPr lang="en-US"/>
              <a:t>   as they both have separate diaries.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2) Hard Copy</a:t>
            </a:r>
          </a:p>
          <a:p>
            <a:pPr marL="285750" indent="-285750">
              <a:buAutoNum type="romanLcParenR"/>
            </a:pPr>
            <a:r>
              <a:rPr lang="en-US"/>
              <a:t>Medical records are stored as hardcopy in 3 locations </a:t>
            </a:r>
          </a:p>
          <a:p>
            <a:pPr marL="0" indent="0">
              <a:buNone/>
            </a:pPr>
            <a:r>
              <a:rPr lang="en-US"/>
              <a:t>         1) Cabinet</a:t>
            </a:r>
          </a:p>
          <a:p>
            <a:pPr marL="0" indent="0">
              <a:buNone/>
            </a:pPr>
            <a:r>
              <a:rPr lang="en-US"/>
              <a:t>         2) Store room</a:t>
            </a:r>
          </a:p>
          <a:p>
            <a:pPr marL="0" indent="0">
              <a:buNone/>
            </a:pPr>
            <a:r>
              <a:rPr lang="en-US"/>
              <a:t>         3) Ware house </a:t>
            </a:r>
          </a:p>
          <a:p>
            <a:r>
              <a:rPr lang="en-US"/>
              <a:t>ii) As the patients details are stored in a hard copy it is hard to find the details about them and sometimes the patients are required fill in the registration form again.</a:t>
            </a:r>
          </a:p>
          <a:p>
            <a:r>
              <a:rPr lang="en-US"/>
              <a:t>iii) Going through pile loads of the patients info for finding a particular patient info is hectic.</a:t>
            </a:r>
          </a:p>
          <a:p>
            <a:endParaRPr lang="en-US"/>
          </a:p>
          <a:p>
            <a:r>
              <a:rPr lang="en-US" b="1"/>
              <a:t>3) Inconvenient Workflow</a:t>
            </a:r>
          </a:p>
          <a:p>
            <a:r>
              <a:rPr lang="en-US" b="0" err="1"/>
              <a:t>i</a:t>
            </a:r>
            <a:r>
              <a:rPr lang="en-US" b="0"/>
              <a:t>) XXXXXX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Booking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Centralized electronic booking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Customizable to notify patients  or send reminder automatedly by 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- Physical diaries – separated for receptionist and doctors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Registration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Patient information to be stored in database with incorporation of medical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Queue system which will notify patient by SMS when the queue number is to be called in advanced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Medical Consultation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Electronic patient records will include integration of history medical records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Dashboard feature for doctor’s case note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Medical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>
                <a:solidFill>
                  <a:srgbClr val="00B050"/>
                </a:solidFill>
              </a:rPr>
              <a:t>Patient records customized to integrate test results from other clinics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00B050"/>
                </a:solidFill>
              </a:rPr>
              <a:t>Ward booking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Proposed system interfaces with existing warding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Assigned ward will be stored in patient records for doctor’s reference during ward visit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Billing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Billing system will include features such as automated calculation of bill and report generation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Proposed billing system to be interfaced with proposed patient records system and existing pharmacy system </a:t>
            </a:r>
          </a:p>
          <a:p>
            <a:pPr marL="171450" indent="-171450">
              <a:buFontTx/>
              <a:buChar char="-"/>
            </a:pPr>
            <a:r>
              <a:rPr lang="en-US"/>
              <a:t>Disputes such as the patient claims that he/she didn’t go for certain test</a:t>
            </a:r>
          </a:p>
          <a:p>
            <a:pPr marL="171450" indent="-171450">
              <a:buFontTx/>
              <a:buChar char="-"/>
            </a:pPr>
            <a:r>
              <a:rPr lang="en-US"/>
              <a:t>Billing records include consultation fees, medical test fees, medication dispensed </a:t>
            </a:r>
            <a:endParaRPr lang="en-SG"/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endParaRPr lang="en-SG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B474-F9CD-4072-A4CA-618D51BED214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35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16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E4148-DC60-B14C-9761-CABF20C5E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Work scope of receptionist:</a:t>
            </a:r>
          </a:p>
          <a:p>
            <a:r>
              <a:rPr lang="en-US"/>
              <a:t>1. Administrational duty(not related to new system): check equipment for each doctor</a:t>
            </a:r>
          </a:p>
          <a:p>
            <a:r>
              <a:rPr lang="en-US" b="1"/>
              <a:t>2. Coordinate appointment: </a:t>
            </a:r>
          </a:p>
          <a:p>
            <a:r>
              <a:rPr lang="en-US"/>
              <a:t>(1) receptionist and doctors all have own diary. Check diary to fill in the slots with patients who made appointment</a:t>
            </a:r>
          </a:p>
          <a:p>
            <a:r>
              <a:rPr lang="en-US"/>
              <a:t>(2) Handle with appointment cancellation.</a:t>
            </a:r>
          </a:p>
          <a:p>
            <a:r>
              <a:rPr lang="en-US"/>
              <a:t>(3) Call patients 1 day before their appointments</a:t>
            </a:r>
          </a:p>
          <a:p>
            <a:r>
              <a:rPr lang="en-US" b="1"/>
              <a:t>3. Registration of patients: </a:t>
            </a:r>
          </a:p>
          <a:p>
            <a:pPr marL="228600" indent="-228600">
              <a:buAutoNum type="arabicParenBoth"/>
            </a:pPr>
            <a:r>
              <a:rPr lang="en-US"/>
              <a:t>First visit: get patient’s personal info</a:t>
            </a:r>
          </a:p>
          <a:p>
            <a:pPr marL="228600" indent="-228600">
              <a:buAutoNum type="arabicParenBoth"/>
            </a:pPr>
            <a:r>
              <a:rPr lang="en-US"/>
              <a:t>Queue patients under appointment list</a:t>
            </a:r>
          </a:p>
          <a:p>
            <a:pPr marL="228600" indent="-228600">
              <a:buAutoNum type="arabicParenBoth"/>
            </a:pPr>
            <a:r>
              <a:rPr lang="en-US"/>
              <a:t>Prior appointment will have queuing priority</a:t>
            </a:r>
          </a:p>
          <a:p>
            <a:pPr marL="0" indent="0">
              <a:buNone/>
            </a:pPr>
            <a:r>
              <a:rPr lang="en-US" b="1"/>
              <a:t>4. File medical records and etc.: handle with medical records and test reports</a:t>
            </a:r>
          </a:p>
          <a:p>
            <a:pPr marL="228600" indent="-228600">
              <a:buAutoNum type="arabicParenBoth"/>
            </a:pPr>
            <a:r>
              <a:rPr lang="en-US"/>
              <a:t>Have to keep ready the next day patients medical record .</a:t>
            </a:r>
          </a:p>
          <a:p>
            <a:pPr marL="228600" indent="-228600">
              <a:buAutoNum type="arabicParenBoth"/>
            </a:pPr>
            <a:r>
              <a:rPr lang="en-US"/>
              <a:t>Have to retrieve the medical records from the store room and warehouse.</a:t>
            </a:r>
          </a:p>
          <a:p>
            <a:pPr marL="228600" indent="-228600">
              <a:buAutoNum type="arabicParenBoth"/>
            </a:pPr>
            <a:r>
              <a:rPr lang="en-US"/>
              <a:t>if the patient has not visited the clinic in a long time otherwise have to fill a new form.</a:t>
            </a:r>
          </a:p>
          <a:p>
            <a:pPr marL="228600" indent="-228600">
              <a:buAutoNum type="arabicParenBoth"/>
            </a:pPr>
            <a:r>
              <a:rPr lang="en-US"/>
              <a:t>Time consuming.</a:t>
            </a:r>
          </a:p>
          <a:p>
            <a:pPr marL="228600" indent="-228600">
              <a:buAutoNum type="arabicParenBoth"/>
            </a:pPr>
            <a:r>
              <a:rPr lang="en-US"/>
              <a:t>Space constraint.</a:t>
            </a:r>
          </a:p>
          <a:p>
            <a:pPr marL="0" indent="0">
              <a:buNone/>
            </a:pPr>
            <a:r>
              <a:rPr lang="en-US" b="1"/>
              <a:t>5. Booking Ward bed /Surgery:</a:t>
            </a:r>
          </a:p>
          <a:p>
            <a:pPr marL="0" indent="0">
              <a:buNone/>
            </a:pPr>
            <a:r>
              <a:rPr lang="en-US" b="0"/>
              <a:t>(1) Not able to view the ward and operation theatre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1) Online Appointment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Accessible by both the doctor and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Both of them will be able to book the appointment slots.</a:t>
            </a: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u="none" strike="noStrike">
                <a:effectLst/>
              </a:rPr>
              <a:t>Appointment slots availability and non-availability will be visible to both of them.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Receptionist and doctors will be able to see the availability of the wards and the Operation theatres.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The doctors will be able to block the ward or operation theatre and pass the details to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The receptionist will get the info and directs the patient to the respective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>
                <a:effectLst/>
              </a:rPr>
            </a:br>
            <a:r>
              <a:rPr lang="en-US" sz="1200" u="none" strike="noStrike">
                <a:effectLst/>
              </a:rPr>
              <a:t>   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/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0518-E3B6-4603-8BAE-C82CFB26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70627-F46B-4B55-A7B5-8C2C7423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C407-D12A-4CDA-BFD2-65379CF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01FB-C1C3-458F-BA70-8F051DAF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AFF5-8088-4076-8803-3AD026A4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8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AEC-2A6F-4E32-B917-565BD28E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35A8-CB04-41E8-A010-0AE20819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2D06-164C-4365-94C5-3CEF8E57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1D57-69FC-40B2-97AF-C15F0A8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348F-65E5-4155-8774-B6AE3B8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8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1E3-B081-4DD9-B863-57BE8577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1202-97EA-4187-80DA-128F55E2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8AAE-2DC1-4F78-BA0A-3E20D89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88B6-93FF-4711-A392-01BEF11C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B300-624E-4D4E-B149-D15A8C6C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0E12-28AB-4194-A5C0-890F7F05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B967-0C22-4004-AAB1-E3B3514A1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B55BB-D006-421A-B1B9-66B48BC6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6FF37-63B2-4030-AF3B-FEBEFD6B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79F9-6387-4BBD-BF60-7308D275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0146-50D5-430D-A40F-039BA80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6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9264-C696-4D39-9C87-D8617C65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538C-6FA5-48D5-AB50-DEFB00C5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1567-3429-46F3-8A97-1FDBACF9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D4E85-D7AB-429E-83D1-7F25F5F5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355E-AFC6-4A60-A9F8-117B13F9E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AC067-BEB8-49FB-B1A2-7D07AAD9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01B03-E122-4BE4-B84A-198CCCE9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33192-B486-4CC8-9E71-88044593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0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1777-2472-4529-9C12-8F92BD11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76D4-E8E2-4156-8CFB-9DDE53C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E013-1939-4A11-B45C-CBE4A16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BA91-F5EE-4E2A-B3AB-46F0AB36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2C976-BC49-407E-941A-0FC547A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86048-8745-47C8-AFBC-DD822E9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CC6C-8DEF-4F28-8EEB-E5C8444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46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214-3BE9-4E1D-A38B-253F2298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5297-AD24-41EF-98B7-A9FD6895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E4DD5-CD1F-417C-83A0-A2B380D2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EBF2-49E8-4A51-B574-5FD1847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072C-157E-41C6-8E97-92DEB71C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BDFB-3426-48B0-A176-01260DB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00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893-8CE4-440F-BF52-E9EEF81C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3F46-0054-4A15-95BD-D29DF670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347D-AF9F-448B-82FE-E3DA1636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7D3C-95F7-4D0F-AAFA-C4680F0B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0A0CA-95EA-4788-9F66-12F2E49F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75B81-1E25-42C8-B0B7-8E1788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7C2-A7DE-4B8A-97B3-9608436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AC296-2A8D-4501-BCD6-F5630EEB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EADF-7870-4B56-BAA4-0DB59169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E535-627D-4C8F-B389-D19A05C7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4A58-E2FF-4F4A-93F6-DE69184F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8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2207D-538A-4D53-B47A-42FE0A4B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2F4F-26BA-41ED-B23D-664020E8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1190-2154-489E-B79F-04F39BF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09A-2160-4FE4-925D-FDC6A8B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A24B-6766-4921-8FE5-901D7BED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03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33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52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9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00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08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14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73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65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3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69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95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5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80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046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07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83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89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61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00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40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38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840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2766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1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30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052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035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5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4646A-216E-41A3-A787-6FC2739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9BBB-89AD-43AF-86ED-D47D138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A87-4DDD-4814-A326-8BAA83F5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8682-AB70-4AD2-93BF-F6B06A3A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7CEF-E8AF-4D46-872A-F404EAFD0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EF61E315-DD5A-4BF8-9C53-A3F138CD349B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6" name="KSO_TEMPLATE" hidden="1">
            <a:extLst>
              <a:ext uri="{FF2B5EF4-FFF2-40B4-BE49-F238E27FC236}">
                <a16:creationId xmlns:a16="http://schemas.microsoft.com/office/drawing/2014/main" id="{769EB271-3723-4D17-A978-204A4843C960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6" name="KSO_TEMPLATE" hidden="1">
            <a:extLst>
              <a:ext uri="{FF2B5EF4-FFF2-40B4-BE49-F238E27FC236}">
                <a16:creationId xmlns:a16="http://schemas.microsoft.com/office/drawing/2014/main" id="{19E6FE20-7889-4F11-956E-F3C982F95608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41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C71F-CACD-4086-81F4-107B9E406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688" y="541885"/>
            <a:ext cx="9084624" cy="115710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 Regional Hospital IT Project (SRHIT) </a:t>
            </a:r>
            <a:br>
              <a:rPr lang="en-US" sz="3200" b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User Requirements</a:t>
            </a:r>
            <a:endParaRPr lang="en-SG" sz="3200" b="1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423911-7043-4E36-BF6E-21F10476770C}"/>
              </a:ext>
            </a:extLst>
          </p:cNvPr>
          <p:cNvGrpSpPr/>
          <p:nvPr/>
        </p:nvGrpSpPr>
        <p:grpSpPr>
          <a:xfrm>
            <a:off x="2526030" y="2091569"/>
            <a:ext cx="8017366" cy="3287097"/>
            <a:chOff x="2777490" y="2040990"/>
            <a:chExt cx="8017366" cy="32870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E62BEF-8463-402C-B6F2-D6D26640EDA5}"/>
                </a:ext>
              </a:extLst>
            </p:cNvPr>
            <p:cNvSpPr txBox="1"/>
            <p:nvPr/>
          </p:nvSpPr>
          <p:spPr>
            <a:xfrm>
              <a:off x="8034164" y="2040990"/>
              <a:ext cx="2760692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 2</a:t>
              </a:r>
            </a:p>
            <a:p>
              <a:endParaRPr lang="en-US" sz="2000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Khin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Yadanna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Phyo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Padmashri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Narendran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Wint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Yadanar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Htet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Zhao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Tongtong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Zhu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Zhiji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Sundarababu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Surendran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Guo </a:t>
              </a:r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Xiaochuan</a:t>
              </a:r>
              <a:endParaRPr lang="en-US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</a:t>
              </a:r>
              <a:r>
                <a:rPr lang="en-US" sz="2000" b="1" i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Yah Wen</a:t>
              </a:r>
              <a:endParaRPr lang="en-SG" sz="2000" b="1" i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98272-B02F-4A10-AAD1-E07221E67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466" b="74346" l="33879" r="653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9" t="21843" r="30906" b="23505"/>
            <a:stretch/>
          </p:blipFill>
          <p:spPr>
            <a:xfrm>
              <a:off x="2777490" y="2354580"/>
              <a:ext cx="4526280" cy="297350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AC79422-A47F-435D-87F4-525A93421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34" y="5875387"/>
            <a:ext cx="2911966" cy="9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C9D534-1986-4130-A12F-3F16C0806C9B}"/>
              </a:ext>
            </a:extLst>
          </p:cNvPr>
          <p:cNvGrpSpPr/>
          <p:nvPr/>
        </p:nvGrpSpPr>
        <p:grpSpPr>
          <a:xfrm>
            <a:off x="2538430" y="1331017"/>
            <a:ext cx="7012832" cy="4096651"/>
            <a:chOff x="2075242" y="1316503"/>
            <a:chExt cx="7012832" cy="4096651"/>
          </a:xfrm>
        </p:grpSpPr>
        <p:pic>
          <p:nvPicPr>
            <p:cNvPr id="3" name="Graphic 2" descr="User">
              <a:extLst>
                <a:ext uri="{FF2B5EF4-FFF2-40B4-BE49-F238E27FC236}">
                  <a16:creationId xmlns:a16="http://schemas.microsoft.com/office/drawing/2014/main" id="{2B134DCC-9B71-4A6D-9917-CBFAD1B60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8032" y="2636971"/>
              <a:ext cx="914400" cy="9144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9CF8AF-3BC9-4BBD-AB49-060E04EFE3CF}"/>
                </a:ext>
              </a:extLst>
            </p:cNvPr>
            <p:cNvSpPr/>
            <p:nvPr/>
          </p:nvSpPr>
          <p:spPr>
            <a:xfrm>
              <a:off x="6518610" y="2402135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Manage payment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C119EE-7ADB-4792-9942-8C8D5736B557}"/>
                </a:ext>
              </a:extLst>
            </p:cNvPr>
            <p:cNvSpPr/>
            <p:nvPr/>
          </p:nvSpPr>
          <p:spPr>
            <a:xfrm>
              <a:off x="6518610" y="3487767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Consolidate financial report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5AA08E-E859-424C-91BC-8505A8801C6E}"/>
                </a:ext>
              </a:extLst>
            </p:cNvPr>
            <p:cNvSpPr/>
            <p:nvPr/>
          </p:nvSpPr>
          <p:spPr>
            <a:xfrm>
              <a:off x="6518610" y="1316503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Process bill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0365E1-2B74-490B-A5ED-610AB9247322}"/>
                </a:ext>
              </a:extLst>
            </p:cNvPr>
            <p:cNvSpPr/>
            <p:nvPr/>
          </p:nvSpPr>
          <p:spPr>
            <a:xfrm>
              <a:off x="6518608" y="4573399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outstanding payment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F050D18-E7A8-49E3-B157-52BCF0F0BBC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592" y="3356102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EEB271-9F47-4E85-8F17-A46BED905F03}"/>
                </a:ext>
              </a:extLst>
            </p:cNvPr>
            <p:cNvCxnSpPr>
              <a:cxnSpLocks/>
            </p:cNvCxnSpPr>
            <p:nvPr/>
          </p:nvCxnSpPr>
          <p:spPr>
            <a:xfrm>
              <a:off x="5990040" y="173638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6931AA-5957-4F1B-9512-69297F685569}"/>
                </a:ext>
              </a:extLst>
            </p:cNvPr>
            <p:cNvCxnSpPr>
              <a:cxnSpLocks/>
            </p:cNvCxnSpPr>
            <p:nvPr/>
          </p:nvCxnSpPr>
          <p:spPr>
            <a:xfrm>
              <a:off x="5990029" y="497068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19307A-F0AE-4BD4-B2FD-63BD429ECD5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005" y="1721043"/>
              <a:ext cx="0" cy="3275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103555-719C-4E35-B609-B140C4628E57}"/>
                </a:ext>
              </a:extLst>
            </p:cNvPr>
            <p:cNvSpPr txBox="1"/>
            <p:nvPr/>
          </p:nvSpPr>
          <p:spPr>
            <a:xfrm>
              <a:off x="2075242" y="2822012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/>
                <a:t>Accountant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4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4825" y="2901851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3297973" y="2667015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Manage payment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3296431" y="4815689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Consolidate financial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3297973" y="1581383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Process bill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3296430" y="3752647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Handle outstanding payment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2333955" y="362098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2769403" y="200126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2769392" y="5235567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2794368" y="1985923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13FB83-80B2-4ECF-9FE6-ED59E8A52215}"/>
              </a:ext>
            </a:extLst>
          </p:cNvPr>
          <p:cNvSpPr txBox="1"/>
          <p:nvPr/>
        </p:nvSpPr>
        <p:spPr>
          <a:xfrm>
            <a:off x="7993492" y="8106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5CB49F-DC12-441D-9CE5-B552732B4C21}"/>
              </a:ext>
            </a:extLst>
          </p:cNvPr>
          <p:cNvSpPr/>
          <p:nvPr/>
        </p:nvSpPr>
        <p:spPr>
          <a:xfrm>
            <a:off x="7194857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Limited payment method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FAD0F-5A21-4809-BC60-1113A989F402}"/>
              </a:ext>
            </a:extLst>
          </p:cNvPr>
          <p:cNvSpPr/>
          <p:nvPr/>
        </p:nvSpPr>
        <p:spPr>
          <a:xfrm>
            <a:off x="7194857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Hardcopy billing records</a:t>
            </a:r>
            <a:endParaRPr lang="en-US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D5442F-6495-41FC-8414-67CC99F5742A}"/>
              </a:ext>
            </a:extLst>
          </p:cNvPr>
          <p:cNvSpPr/>
          <p:nvPr/>
        </p:nvSpPr>
        <p:spPr>
          <a:xfrm>
            <a:off x="7194857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Manual calculation of bill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285ADB-7C4F-4A21-B18E-616590AF1A78}"/>
              </a:ext>
            </a:extLst>
          </p:cNvPr>
          <p:cNvCxnSpPr/>
          <p:nvPr/>
        </p:nvCxnSpPr>
        <p:spPr>
          <a:xfrm>
            <a:off x="6462717" y="543461"/>
            <a:ext cx="0" cy="60232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30A8B0-21F3-41B7-BB52-F49183E2ABAE}"/>
              </a:ext>
            </a:extLst>
          </p:cNvPr>
          <p:cNvSpPr/>
          <p:nvPr/>
        </p:nvSpPr>
        <p:spPr>
          <a:xfrm>
            <a:off x="7194857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Manual consolidation of report</a:t>
            </a:r>
            <a:endParaRPr lang="en-US" b="1"/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0CD94202-D2BB-4F07-9B92-780D5E3D37D2}"/>
              </a:ext>
            </a:extLst>
          </p:cNvPr>
          <p:cNvSpPr txBox="1"/>
          <p:nvPr/>
        </p:nvSpPr>
        <p:spPr>
          <a:xfrm>
            <a:off x="886714" y="3785922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Accountant</a:t>
            </a:r>
          </a:p>
        </p:txBody>
      </p:sp>
    </p:spTree>
    <p:extLst>
      <p:ext uri="{BB962C8B-B14F-4D97-AF65-F5344CB8AC3E}">
        <p14:creationId xmlns:p14="http://schemas.microsoft.com/office/powerpoint/2010/main" val="12661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353" y="2942900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2396931" y="2708064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Manage payment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2395389" y="4856738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Consolidate financial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2396931" y="1622432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Process bill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2395388" y="3793696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Handle outstanding payment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1432913" y="3662031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1868361" y="2042309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1868350" y="527661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1893326" y="2026972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674108" y="313608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Accountant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3FB83-80B2-4ECF-9FE6-ED59E8A52215}"/>
              </a:ext>
            </a:extLst>
          </p:cNvPr>
          <p:cNvSpPr txBox="1"/>
          <p:nvPr/>
        </p:nvSpPr>
        <p:spPr>
          <a:xfrm>
            <a:off x="6623621" y="68294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5CB49F-DC12-441D-9CE5-B552732B4C21}"/>
              </a:ext>
            </a:extLst>
          </p:cNvPr>
          <p:cNvSpPr/>
          <p:nvPr/>
        </p:nvSpPr>
        <p:spPr>
          <a:xfrm>
            <a:off x="5670860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Limited payment method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FAD0F-5A21-4809-BC60-1113A989F402}"/>
              </a:ext>
            </a:extLst>
          </p:cNvPr>
          <p:cNvSpPr/>
          <p:nvPr/>
        </p:nvSpPr>
        <p:spPr>
          <a:xfrm>
            <a:off x="5670860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Hardcopy billing records</a:t>
            </a:r>
            <a:endParaRPr lang="en-US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D5442F-6495-41FC-8414-67CC99F5742A}"/>
              </a:ext>
            </a:extLst>
          </p:cNvPr>
          <p:cNvSpPr/>
          <p:nvPr/>
        </p:nvSpPr>
        <p:spPr>
          <a:xfrm>
            <a:off x="5670860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Manual calculation of bill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285ADB-7C4F-4A21-B18E-616590AF1A78}"/>
              </a:ext>
            </a:extLst>
          </p:cNvPr>
          <p:cNvCxnSpPr/>
          <p:nvPr/>
        </p:nvCxnSpPr>
        <p:spPr>
          <a:xfrm>
            <a:off x="5287061" y="543461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30A8B0-21F3-41B7-BB52-F49183E2ABAE}"/>
              </a:ext>
            </a:extLst>
          </p:cNvPr>
          <p:cNvSpPr/>
          <p:nvPr/>
        </p:nvSpPr>
        <p:spPr>
          <a:xfrm>
            <a:off x="5670860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Manual consolidation of report</a:t>
            </a:r>
            <a:endParaRPr lang="en-US" b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EE3496-0908-4E4B-BC08-525B4D32ABF9}"/>
              </a:ext>
            </a:extLst>
          </p:cNvPr>
          <p:cNvCxnSpPr/>
          <p:nvPr/>
        </p:nvCxnSpPr>
        <p:spPr>
          <a:xfrm>
            <a:off x="8715515" y="501829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B2810A-9631-476A-BB0C-22F10154033E}"/>
              </a:ext>
            </a:extLst>
          </p:cNvPr>
          <p:cNvSpPr/>
          <p:nvPr/>
        </p:nvSpPr>
        <p:spPr>
          <a:xfrm>
            <a:off x="9236599" y="160634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Electronic payment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16E3A9-5501-4AD7-8716-E2765AD7C8A5}"/>
              </a:ext>
            </a:extLst>
          </p:cNvPr>
          <p:cNvSpPr/>
          <p:nvPr/>
        </p:nvSpPr>
        <p:spPr>
          <a:xfrm>
            <a:off x="9236599" y="270806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Automated billing system</a:t>
            </a:r>
            <a:endParaRPr lang="en-US" b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EEC9739-67B2-4F66-A321-F90CE175EC43}"/>
              </a:ext>
            </a:extLst>
          </p:cNvPr>
          <p:cNvSpPr/>
          <p:nvPr/>
        </p:nvSpPr>
        <p:spPr>
          <a:xfrm>
            <a:off x="9220918" y="375115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Billing records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189FD-8067-4694-BA0A-A8722FE07F9B}"/>
              </a:ext>
            </a:extLst>
          </p:cNvPr>
          <p:cNvSpPr txBox="1"/>
          <p:nvPr/>
        </p:nvSpPr>
        <p:spPr>
          <a:xfrm>
            <a:off x="9626953" y="6192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Solutions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D3DE04-2864-4FC7-81EB-B2327B776168}"/>
              </a:ext>
            </a:extLst>
          </p:cNvPr>
          <p:cNvSpPr/>
          <p:nvPr/>
        </p:nvSpPr>
        <p:spPr>
          <a:xfrm>
            <a:off x="9258970" y="483102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Automated report consolidation</a:t>
            </a:r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1D7055E7-112B-4FC5-B5F6-14CF3CDF8229}"/>
              </a:ext>
            </a:extLst>
          </p:cNvPr>
          <p:cNvSpPr txBox="1"/>
          <p:nvPr/>
        </p:nvSpPr>
        <p:spPr>
          <a:xfrm>
            <a:off x="56184" y="3727593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Accountant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59B95-9775-46A6-AFAE-A593DF275D3E}"/>
              </a:ext>
            </a:extLst>
          </p:cNvPr>
          <p:cNvSpPr/>
          <p:nvPr/>
        </p:nvSpPr>
        <p:spPr>
          <a:xfrm>
            <a:off x="56184" y="867606"/>
            <a:ext cx="5038979" cy="573382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6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57F67-4F26-4612-9BBF-EA1C5470831C}"/>
              </a:ext>
            </a:extLst>
          </p:cNvPr>
          <p:cNvSpPr/>
          <p:nvPr/>
        </p:nvSpPr>
        <p:spPr>
          <a:xfrm>
            <a:off x="1318260" y="97790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Electronic booking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Reminder/rescheduling by SMS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F687BF-5435-4664-B6E1-3DCB4B4DD569}"/>
              </a:ext>
            </a:extLst>
          </p:cNvPr>
          <p:cNvSpPr/>
          <p:nvPr/>
        </p:nvSpPr>
        <p:spPr>
          <a:xfrm>
            <a:off x="1318260" y="97917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/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/>
              <a:t>Booking of Appointment</a:t>
            </a:r>
            <a:endParaRPr lang="en-SG" sz="2000" b="1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67ED3F-2312-48A1-854E-3DC70EE0EF90}"/>
              </a:ext>
            </a:extLst>
          </p:cNvPr>
          <p:cNvSpPr/>
          <p:nvPr/>
        </p:nvSpPr>
        <p:spPr>
          <a:xfrm>
            <a:off x="1318260" y="190733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Patient database (personal details + medical records) 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Queue system (SMS notification)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1C1758-B567-4923-AB66-A8551545652B}"/>
              </a:ext>
            </a:extLst>
          </p:cNvPr>
          <p:cNvSpPr/>
          <p:nvPr/>
        </p:nvSpPr>
        <p:spPr>
          <a:xfrm>
            <a:off x="1318260" y="1908353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/>
              <a:t>Registration</a:t>
            </a: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B79C09-E98B-45E4-9897-684B9B65D690}"/>
              </a:ext>
            </a:extLst>
          </p:cNvPr>
          <p:cNvSpPr/>
          <p:nvPr/>
        </p:nvSpPr>
        <p:spPr>
          <a:xfrm>
            <a:off x="1318260" y="28365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Dashboard feature – doctor’s case note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Integration of medical records over time</a:t>
            </a:r>
          </a:p>
          <a:p>
            <a:pPr lvl="7"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EE9A66-6D40-4138-B672-6701F722576A}"/>
              </a:ext>
            </a:extLst>
          </p:cNvPr>
          <p:cNvSpPr/>
          <p:nvPr/>
        </p:nvSpPr>
        <p:spPr>
          <a:xfrm>
            <a:off x="1318260" y="28365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Medical Consultation</a:t>
            </a:r>
            <a:endParaRPr lang="en-SG" sz="2000" b="1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7F5A1-B295-40BF-B810-477384FDE85A}"/>
              </a:ext>
            </a:extLst>
          </p:cNvPr>
          <p:cNvSpPr/>
          <p:nvPr/>
        </p:nvSpPr>
        <p:spPr>
          <a:xfrm>
            <a:off x="1318260" y="376468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Synchronization of patient records with test results 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48838D-9109-45A3-B317-AB22BD5FDD19}"/>
              </a:ext>
            </a:extLst>
          </p:cNvPr>
          <p:cNvSpPr/>
          <p:nvPr/>
        </p:nvSpPr>
        <p:spPr>
          <a:xfrm>
            <a:off x="1318260" y="3764687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Medical Test</a:t>
            </a:r>
            <a:endParaRPr lang="en-SG" sz="2000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BEE5C1-9140-455D-BCF4-0CAC95FFBD45}"/>
              </a:ext>
            </a:extLst>
          </p:cNvPr>
          <p:cNvSpPr/>
          <p:nvPr/>
        </p:nvSpPr>
        <p:spPr>
          <a:xfrm>
            <a:off x="1318260" y="4692854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Interface with existing ward booking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ADBAF2-DA97-426E-89BD-2221DE9E33F1}"/>
              </a:ext>
            </a:extLst>
          </p:cNvPr>
          <p:cNvSpPr/>
          <p:nvPr/>
        </p:nvSpPr>
        <p:spPr>
          <a:xfrm>
            <a:off x="1318260" y="4692854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Ward booking</a:t>
            </a:r>
            <a:endParaRPr lang="en-SG" sz="2000" b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E81891-5682-4149-9582-FEF0CAE09CD4}"/>
              </a:ext>
            </a:extLst>
          </p:cNvPr>
          <p:cNvSpPr/>
          <p:nvPr/>
        </p:nvSpPr>
        <p:spPr>
          <a:xfrm>
            <a:off x="1318260" y="56210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Billing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Automated calculation + report consolidation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Integration patient records and pharmacy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lvl="7"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503FEB-1751-4308-8741-19B99BE8E9CA}"/>
              </a:ext>
            </a:extLst>
          </p:cNvPr>
          <p:cNvSpPr/>
          <p:nvPr/>
        </p:nvSpPr>
        <p:spPr>
          <a:xfrm>
            <a:off x="1318260" y="56210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Billing process</a:t>
            </a:r>
            <a:endParaRPr lang="en-SG" sz="2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7C3D2-D677-4DAF-9C6F-FC4000B89FE6}"/>
              </a:ext>
            </a:extLst>
          </p:cNvPr>
          <p:cNvSpPr txBox="1"/>
          <p:nvPr/>
        </p:nvSpPr>
        <p:spPr>
          <a:xfrm>
            <a:off x="903506" y="284768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– Proposed System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6803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E8020-78AF-4C3E-AEC1-D497F01CD7A8}"/>
              </a:ext>
            </a:extLst>
          </p:cNvPr>
          <p:cNvSpPr/>
          <p:nvPr/>
        </p:nvSpPr>
        <p:spPr>
          <a:xfrm>
            <a:off x="336176" y="188259"/>
            <a:ext cx="11591365" cy="262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charging rate for all staff working on the project will be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S$800 per day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      ii)S$7,000 per month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This fixed expense covers the overhead per person, staff training costs, the management overhead and support equipment costs.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budget for different operations are 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7AC4B6-35D0-4C29-A2DC-B12D5C1D5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03994"/>
              </p:ext>
            </p:extLst>
          </p:nvPr>
        </p:nvGraphicFramePr>
        <p:xfrm>
          <a:off x="154122" y="2666007"/>
          <a:ext cx="5977736" cy="250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89B7B44-B00C-4E58-90C2-8C9062CA1C51}"/>
              </a:ext>
            </a:extLst>
          </p:cNvPr>
          <p:cNvSpPr/>
          <p:nvPr/>
        </p:nvSpPr>
        <p:spPr>
          <a:xfrm>
            <a:off x="336175" y="5414699"/>
            <a:ext cx="11591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estimated cost for the of Specialist Clinic Management Information System project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SGD 450,000 </a:t>
            </a:r>
            <a:r>
              <a:rPr lang="en-US" dirty="0">
                <a:cs typeface="Times New Roman" panose="02020603050405020304" pitchFamily="18" charset="0"/>
              </a:rPr>
              <a:t>and the estimated duration for completion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90 days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4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06F-82FB-4AED-B2C6-E5DFEA5A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SG" sz="40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6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86865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8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18BE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018BE9"/>
                  </a:solidFill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247265" cy="1718945"/>
            <a:chOff x="6061" y="5298"/>
            <a:chExt cx="3539" cy="2707"/>
          </a:xfrm>
        </p:grpSpPr>
        <p:sp>
          <p:nvSpPr>
            <p:cNvPr id="18" name="任意多边形 17"/>
            <p:cNvSpPr/>
            <p:nvPr>
              <p:custDataLst>
                <p:tags r:id="rId6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FFC00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FFC000"/>
                  </a:solidFill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3" name="矩形 22"/>
            <p:cNvSpPr/>
            <p:nvPr>
              <p:custDataLst>
                <p:tags r:id="rId7"/>
              </p:custDataLst>
            </p:nvPr>
          </p:nvSpPr>
          <p:spPr>
            <a:xfrm>
              <a:off x="6449" y="5298"/>
              <a:ext cx="2876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Visit Wards</a:t>
              </a:r>
              <a:endParaRPr lang="zh-CN" altLang="en-US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4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A5C24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A5C249"/>
                  </a:solidFill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25" name="矩形 24"/>
            <p:cNvSpPr/>
            <p:nvPr>
              <p:custDataLst>
                <p:tags r:id="rId5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2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00B0F0"/>
                  </a:solidFill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Doctor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08425" y="200660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09060" y="494728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52620" y="48831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42645" y="149352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42645" y="257619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Visit Wards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59840" y="48831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42645" y="365950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42645" y="476885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372485" y="-18415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054215" y="1290955"/>
            <a:ext cx="244729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--medical records</a:t>
            </a: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--test results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054215" y="4975860"/>
            <a:ext cx="2447290" cy="74422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26525" y="488315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Solutions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479540" y="-17780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054215" y="2475230"/>
            <a:ext cx="2447925" cy="744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--diagnosis results</a:t>
            </a: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</a:t>
            </a: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prescription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054215" y="3658235"/>
            <a:ext cx="2446655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--during ward visit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9930130" y="1292225"/>
            <a:ext cx="207645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7905" y="2237740"/>
            <a:ext cx="2076450" cy="1220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Online documentation (with templates)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07905" y="3659505"/>
            <a:ext cx="2076450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907905" y="4872990"/>
            <a:ext cx="2076450" cy="95250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Notification system (with confirmation)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cxnSp>
        <p:nvCxnSpPr>
          <p:cNvPr id="27" name="直接箭头连接符 26"/>
          <p:cNvCxnSpPr>
            <a:stCxn id="6" idx="3"/>
            <a:endCxn id="9" idx="1"/>
          </p:cNvCxnSpPr>
          <p:nvPr/>
        </p:nvCxnSpPr>
        <p:spPr>
          <a:xfrm flipV="1">
            <a:off x="5933440" y="1663065"/>
            <a:ext cx="1120775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1" idx="1"/>
          </p:cNvCxnSpPr>
          <p:nvPr/>
        </p:nvCxnSpPr>
        <p:spPr>
          <a:xfrm>
            <a:off x="5933440" y="2378710"/>
            <a:ext cx="1120775" cy="165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0" idx="1"/>
          </p:cNvCxnSpPr>
          <p:nvPr/>
        </p:nvCxnSpPr>
        <p:spPr>
          <a:xfrm>
            <a:off x="5934075" y="5319395"/>
            <a:ext cx="112014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3"/>
            <a:endCxn id="22" idx="1"/>
          </p:cNvCxnSpPr>
          <p:nvPr/>
        </p:nvCxnSpPr>
        <p:spPr>
          <a:xfrm>
            <a:off x="9501505" y="1663065"/>
            <a:ext cx="4286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23" idx="1"/>
          </p:cNvCxnSpPr>
          <p:nvPr/>
        </p:nvCxnSpPr>
        <p:spPr>
          <a:xfrm>
            <a:off x="9502140" y="2847340"/>
            <a:ext cx="40576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4" idx="1"/>
          </p:cNvCxnSpPr>
          <p:nvPr/>
        </p:nvCxnSpPr>
        <p:spPr>
          <a:xfrm>
            <a:off x="9500870" y="4030345"/>
            <a:ext cx="4070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3"/>
            <a:endCxn id="26" idx="1"/>
          </p:cNvCxnSpPr>
          <p:nvPr/>
        </p:nvCxnSpPr>
        <p:spPr>
          <a:xfrm>
            <a:off x="9501505" y="5347970"/>
            <a:ext cx="4064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20" idx="1"/>
          </p:cNvCxnSpPr>
          <p:nvPr/>
        </p:nvCxnSpPr>
        <p:spPr>
          <a:xfrm>
            <a:off x="5933440" y="2378710"/>
            <a:ext cx="112077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0985" y="115570"/>
            <a:ext cx="5932170" cy="652081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9452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C7DF-B7D0-4741-B2FA-5F603FFF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Current Business Flow (Requirements)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FAFE9-5A98-457C-B14D-AA1F471293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787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AD93-F24B-094A-B756-4ACC6E6F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4F3FF1-44A7-4D8E-A460-D58BBC7E97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05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40BD3-6549-4A27-89FA-034A24A3DC33}"/>
              </a:ext>
            </a:extLst>
          </p:cNvPr>
          <p:cNvSpPr txBox="1"/>
          <p:nvPr/>
        </p:nvSpPr>
        <p:spPr>
          <a:xfrm>
            <a:off x="384313" y="437322"/>
            <a:ext cx="11277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Outline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Overview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Doctor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Receptionist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An Accountant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Summary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9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08A0B-59B7-4EB7-9628-22615372569E}"/>
              </a:ext>
            </a:extLst>
          </p:cNvPr>
          <p:cNvSpPr/>
          <p:nvPr/>
        </p:nvSpPr>
        <p:spPr>
          <a:xfrm>
            <a:off x="261257" y="195943"/>
            <a:ext cx="9649225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cs typeface="Times New Roman" panose="02020603050405020304" pitchFamily="18" charset="0"/>
              </a:rPr>
              <a:t>Overview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A team of consultants  from </a:t>
            </a:r>
            <a:r>
              <a:rPr lang="en-IN" dirty="0" err="1">
                <a:cs typeface="Times New Roman" panose="02020603050405020304" pitchFamily="18" charset="0"/>
              </a:rPr>
              <a:t>Whitestar</a:t>
            </a:r>
            <a:r>
              <a:rPr lang="en-IN" dirty="0">
                <a:cs typeface="Times New Roman" panose="02020603050405020304" pitchFamily="18" charset="0"/>
              </a:rPr>
              <a:t> Computers Pte Ltd have been employed to integrate the working system of the Singapore Regional Hospital.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Implementation of Specialist Clinic Management Information System(SCMIS).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information on the current working system was gathered from the users by conducting an interview from the below users: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The Doctor,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 ii) The Receptionist,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iii) An Accountant.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 will be working on enhancing the below processes of the clinics: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Patient registration, capturing and maintaining the medical records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ii) Patient billing   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iii) Appointments / Warding workflow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9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36DBC-4A48-47B2-BE2A-5AA91105EB60}"/>
              </a:ext>
            </a:extLst>
          </p:cNvPr>
          <p:cNvSpPr txBox="1"/>
          <p:nvPr/>
        </p:nvSpPr>
        <p:spPr>
          <a:xfrm>
            <a:off x="7826746" y="72694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9969" y="3316957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3550547" y="226932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3550547" y="335495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3550547" y="1183689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3550547" y="444058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3550547" y="552621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2586529" y="3774830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3021977" y="160356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3021977" y="594609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3046942" y="1588229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9EC272-1F7B-4ACD-98B0-B5F5C56C6138}"/>
              </a:ext>
            </a:extLst>
          </p:cNvPr>
          <p:cNvSpPr/>
          <p:nvPr/>
        </p:nvSpPr>
        <p:spPr>
          <a:xfrm>
            <a:off x="7244294" y="169918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Conflict in appointments</a:t>
            </a:r>
            <a:endParaRPr lang="en-US" b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04B0A-837F-4FE0-8A41-A308BC0A3964}"/>
              </a:ext>
            </a:extLst>
          </p:cNvPr>
          <p:cNvSpPr/>
          <p:nvPr/>
        </p:nvSpPr>
        <p:spPr>
          <a:xfrm>
            <a:off x="7244294" y="447256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Hard copy</a:t>
            </a:r>
            <a:endParaRPr lang="en-US" b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37BD7-FE69-4EB0-9B7B-9A861C602AFE}"/>
              </a:ext>
            </a:extLst>
          </p:cNvPr>
          <p:cNvSpPr/>
          <p:nvPr/>
        </p:nvSpPr>
        <p:spPr>
          <a:xfrm>
            <a:off x="7244294" y="308587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Inconvenient with current workflow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F0BA1-FD7C-47C4-9201-44929217E245}"/>
              </a:ext>
            </a:extLst>
          </p:cNvPr>
          <p:cNvSpPr txBox="1"/>
          <p:nvPr/>
        </p:nvSpPr>
        <p:spPr>
          <a:xfrm>
            <a:off x="3916215" y="564853"/>
            <a:ext cx="15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Work scope</a:t>
            </a: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1AA5FF-73EE-4127-A92C-BCFD2AF5F61E}"/>
              </a:ext>
            </a:extLst>
          </p:cNvPr>
          <p:cNvCxnSpPr/>
          <p:nvPr/>
        </p:nvCxnSpPr>
        <p:spPr>
          <a:xfrm>
            <a:off x="6584725" y="564314"/>
            <a:ext cx="0" cy="602329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228069" y="166857"/>
            <a:ext cx="240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Requirements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B6BF9584-0F42-4C36-AAEE-ECF01701170A}"/>
              </a:ext>
            </a:extLst>
          </p:cNvPr>
          <p:cNvSpPr txBox="1"/>
          <p:nvPr/>
        </p:nvSpPr>
        <p:spPr>
          <a:xfrm>
            <a:off x="1127680" y="4194708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Receptionist</a:t>
            </a:r>
          </a:p>
        </p:txBody>
      </p:sp>
    </p:spTree>
    <p:extLst>
      <p:ext uri="{BB962C8B-B14F-4D97-AF65-F5344CB8AC3E}">
        <p14:creationId xmlns:p14="http://schemas.microsoft.com/office/powerpoint/2010/main" val="7390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009" y="2825659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6489587" y="177802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6489587" y="286365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6489587" y="69239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6489587" y="3949287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6489587" y="503491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5525569" y="328353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5961017" y="1112268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5961017" y="5454795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5985982" y="1096931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1734217" y="3006533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Receptionist</a:t>
            </a:r>
          </a:p>
        </p:txBody>
      </p:sp>
    </p:spTree>
    <p:extLst>
      <p:ext uri="{BB962C8B-B14F-4D97-AF65-F5344CB8AC3E}">
        <p14:creationId xmlns:p14="http://schemas.microsoft.com/office/powerpoint/2010/main" val="67443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36DBC-4A48-47B2-BE2A-5AA91105EB60}"/>
              </a:ext>
            </a:extLst>
          </p:cNvPr>
          <p:cNvSpPr txBox="1"/>
          <p:nvPr/>
        </p:nvSpPr>
        <p:spPr>
          <a:xfrm>
            <a:off x="6240080" y="5819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06" y="3397674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2553884" y="235003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2553884" y="3435670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2553884" y="126440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2553884" y="4521302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2553884" y="560693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1589866" y="3855547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2025314" y="168428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2025314" y="602681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2050279" y="1668946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9EC272-1F7B-4ACD-98B0-B5F5C56C6138}"/>
              </a:ext>
            </a:extLst>
          </p:cNvPr>
          <p:cNvSpPr/>
          <p:nvPr/>
        </p:nvSpPr>
        <p:spPr>
          <a:xfrm>
            <a:off x="5558294" y="153869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Conflict in appointments</a:t>
            </a:r>
            <a:endParaRPr lang="en-US" b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04B0A-837F-4FE0-8A41-A308BC0A3964}"/>
              </a:ext>
            </a:extLst>
          </p:cNvPr>
          <p:cNvSpPr/>
          <p:nvPr/>
        </p:nvSpPr>
        <p:spPr>
          <a:xfrm>
            <a:off x="5558294" y="431207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Hard copy</a:t>
            </a:r>
            <a:endParaRPr lang="en-US" b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37BD7-FE69-4EB0-9B7B-9A861C602AFE}"/>
              </a:ext>
            </a:extLst>
          </p:cNvPr>
          <p:cNvSpPr/>
          <p:nvPr/>
        </p:nvSpPr>
        <p:spPr>
          <a:xfrm>
            <a:off x="5558294" y="292538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Inconvenient with current workflow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F0BA1-FD7C-47C4-9201-44929217E245}"/>
              </a:ext>
            </a:extLst>
          </p:cNvPr>
          <p:cNvSpPr txBox="1"/>
          <p:nvPr/>
        </p:nvSpPr>
        <p:spPr>
          <a:xfrm>
            <a:off x="3087544" y="581919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Work scope</a:t>
            </a: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1AA5FF-73EE-4127-A92C-BCFD2AF5F61E}"/>
              </a:ext>
            </a:extLst>
          </p:cNvPr>
          <p:cNvCxnSpPr/>
          <p:nvPr/>
        </p:nvCxnSpPr>
        <p:spPr>
          <a:xfrm>
            <a:off x="5184396" y="494950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FC5391-3418-481E-8259-4C249EDA2933}"/>
              </a:ext>
            </a:extLst>
          </p:cNvPr>
          <p:cNvCxnSpPr/>
          <p:nvPr/>
        </p:nvCxnSpPr>
        <p:spPr>
          <a:xfrm>
            <a:off x="8207514" y="464492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784F68-739F-4E33-9AA8-B105EE864309}"/>
              </a:ext>
            </a:extLst>
          </p:cNvPr>
          <p:cNvSpPr/>
          <p:nvPr/>
        </p:nvSpPr>
        <p:spPr>
          <a:xfrm>
            <a:off x="8728598" y="1175324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Online appointment system(update automatically)</a:t>
            </a:r>
            <a:endParaRPr lang="en-US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B0EB86-8412-4547-9D93-9730F34DBCDE}"/>
              </a:ext>
            </a:extLst>
          </p:cNvPr>
          <p:cNvSpPr/>
          <p:nvPr/>
        </p:nvSpPr>
        <p:spPr>
          <a:xfrm>
            <a:off x="8728598" y="2831096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System access to available ward bed /…</a:t>
            </a:r>
            <a:endParaRPr lang="en-US" b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C333B03-74F2-44E6-9B00-3DFC5311F772}"/>
              </a:ext>
            </a:extLst>
          </p:cNvPr>
          <p:cNvSpPr/>
          <p:nvPr/>
        </p:nvSpPr>
        <p:spPr>
          <a:xfrm>
            <a:off x="8728598" y="4486868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Online documentation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9FD64-AC4D-4325-B830-6A2290854EFA}"/>
              </a:ext>
            </a:extLst>
          </p:cNvPr>
          <p:cNvSpPr txBox="1"/>
          <p:nvPr/>
        </p:nvSpPr>
        <p:spPr>
          <a:xfrm>
            <a:off x="9118952" y="5819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Solutions</a:t>
            </a:r>
            <a:endParaRPr lang="en-US"/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7AF3ADA0-AA13-4CF6-8D47-D6C41E8D33B2}"/>
              </a:ext>
            </a:extLst>
          </p:cNvPr>
          <p:cNvSpPr txBox="1"/>
          <p:nvPr/>
        </p:nvSpPr>
        <p:spPr>
          <a:xfrm>
            <a:off x="158699" y="4185620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Receptionist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D6A99-28DA-40E9-B68E-91B938074D82}"/>
              </a:ext>
            </a:extLst>
          </p:cNvPr>
          <p:cNvSpPr/>
          <p:nvPr/>
        </p:nvSpPr>
        <p:spPr>
          <a:xfrm>
            <a:off x="228069" y="314587"/>
            <a:ext cx="4615227" cy="65434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3BB29-19B4-4C84-BE3E-6D8EE97CBED5}"/>
              </a:ext>
            </a:extLst>
          </p:cNvPr>
          <p:cNvSpPr txBox="1"/>
          <p:nvPr/>
        </p:nvSpPr>
        <p:spPr>
          <a:xfrm>
            <a:off x="228068" y="166857"/>
            <a:ext cx="3900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XXXXX(Solutions?)</a:t>
            </a:r>
          </a:p>
        </p:txBody>
      </p:sp>
    </p:spTree>
    <p:extLst>
      <p:ext uri="{BB962C8B-B14F-4D97-AF65-F5344CB8AC3E}">
        <p14:creationId xmlns:p14="http://schemas.microsoft.com/office/powerpoint/2010/main" val="23348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FB092E-08A3-48A0-9C46-B306981EAC18}"/>
              </a:ext>
            </a:extLst>
          </p:cNvPr>
          <p:cNvGrpSpPr/>
          <p:nvPr/>
        </p:nvGrpSpPr>
        <p:grpSpPr>
          <a:xfrm>
            <a:off x="2586983" y="1853534"/>
            <a:ext cx="6151633" cy="3011019"/>
            <a:chOff x="2586983" y="1853534"/>
            <a:chExt cx="6151633" cy="3011019"/>
          </a:xfrm>
        </p:grpSpPr>
        <p:sp>
          <p:nvSpPr>
            <p:cNvPr id="7" name="文本框 6"/>
            <p:cNvSpPr txBox="1"/>
            <p:nvPr/>
          </p:nvSpPr>
          <p:spPr>
            <a:xfrm>
              <a:off x="2586983" y="2939166"/>
              <a:ext cx="20389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Doctor</a:t>
              </a:r>
            </a:p>
          </p:txBody>
        </p:sp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02E0FF5A-6BAE-4A13-9E4D-E30B9902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0080" y="2693289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088A511-561B-4451-914F-9A7F7943627B}"/>
                </a:ext>
              </a:extLst>
            </p:cNvPr>
            <p:cNvSpPr/>
            <p:nvPr/>
          </p:nvSpPr>
          <p:spPr>
            <a:xfrm>
              <a:off x="6096000" y="2939166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Visit wards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4451875-5BD9-4981-BB28-218D3C60007B}"/>
                </a:ext>
              </a:extLst>
            </p:cNvPr>
            <p:cNvSpPr/>
            <p:nvPr/>
          </p:nvSpPr>
          <p:spPr>
            <a:xfrm>
              <a:off x="6095999" y="4024798"/>
              <a:ext cx="2639897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patient’s appointment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2575EF3-3E94-4756-841D-723987B86015}"/>
                </a:ext>
              </a:extLst>
            </p:cNvPr>
            <p:cNvSpPr/>
            <p:nvPr/>
          </p:nvSpPr>
          <p:spPr>
            <a:xfrm>
              <a:off x="6096000" y="1853534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Consultation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C4A4A2-2AB5-4A77-947A-89D3FAFF49BD}"/>
                </a:ext>
              </a:extLst>
            </p:cNvPr>
            <p:cNvCxnSpPr>
              <a:cxnSpLocks/>
            </p:cNvCxnSpPr>
            <p:nvPr/>
          </p:nvCxnSpPr>
          <p:spPr>
            <a:xfrm>
              <a:off x="5156640" y="34124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D2D09D-CB55-4CF3-8B81-B4DDD5B9DF1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430" y="22734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D15CAD-0571-41F7-A445-7EB5937E2451}"/>
                </a:ext>
              </a:extLst>
            </p:cNvPr>
            <p:cNvCxnSpPr>
              <a:cxnSpLocks/>
            </p:cNvCxnSpPr>
            <p:nvPr/>
          </p:nvCxnSpPr>
          <p:spPr>
            <a:xfrm>
              <a:off x="5567419" y="45139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E1C2E7-2EF9-4A0A-A6D9-22016B0BC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92395" y="22580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2371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44404" y="460907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66415" y="63055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732406" y="449943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FE80E-7ACE-4C82-9199-6997A327B549}"/>
              </a:ext>
            </a:extLst>
          </p:cNvPr>
          <p:cNvGrpSpPr/>
          <p:nvPr/>
        </p:nvGrpSpPr>
        <p:grpSpPr>
          <a:xfrm>
            <a:off x="5884823" y="998855"/>
            <a:ext cx="4886217" cy="4007902"/>
            <a:chOff x="5884823" y="998855"/>
            <a:chExt cx="4886217" cy="4007902"/>
          </a:xfrm>
        </p:grpSpPr>
        <p:sp>
          <p:nvSpPr>
            <p:cNvPr id="7" name="圆角矩形 6"/>
            <p:cNvSpPr/>
            <p:nvPr/>
          </p:nvSpPr>
          <p:spPr>
            <a:xfrm>
              <a:off x="5988654" y="4262537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770676-81C0-48EB-A932-BF602B8A6BB4}"/>
                </a:ext>
              </a:extLst>
            </p:cNvPr>
            <p:cNvGrpSpPr/>
            <p:nvPr/>
          </p:nvGrpSpPr>
          <p:grpSpPr>
            <a:xfrm>
              <a:off x="5884823" y="998855"/>
              <a:ext cx="4886217" cy="2861945"/>
              <a:chOff x="5884823" y="998855"/>
              <a:chExt cx="4886217" cy="286194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993946" y="2144812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Hard copy</a:t>
                </a:r>
                <a:endParaRPr lang="en-US" altLang="zh-CN"/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8F16E652-9201-43C8-9C98-487607D10F1E}"/>
                  </a:ext>
                </a:extLst>
              </p:cNvPr>
              <p:cNvSpPr/>
              <p:nvPr/>
            </p:nvSpPr>
            <p:spPr>
              <a:xfrm>
                <a:off x="8121014" y="1279843"/>
                <a:ext cx="2447290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 medical records</a:t>
                </a:r>
              </a:p>
              <a:p>
                <a:pPr algn="l"/>
                <a:r>
                  <a:rPr lang="en-US" altLang="zh-CN" b="1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test results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圆角矩形 19">
                <a:extLst>
                  <a:ext uri="{FF2B5EF4-FFF2-40B4-BE49-F238E27FC236}">
                    <a16:creationId xmlns:a16="http://schemas.microsoft.com/office/drawing/2014/main" id="{A1C6416A-2C5F-4B9A-88FD-A94EAB393C8F}"/>
                  </a:ext>
                </a:extLst>
              </p:cNvPr>
              <p:cNvSpPr/>
              <p:nvPr/>
            </p:nvSpPr>
            <p:spPr>
              <a:xfrm>
                <a:off x="8121014" y="2144812"/>
                <a:ext cx="244792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-- diagnosis results</a:t>
                </a:r>
              </a:p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</a:t>
                </a:r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prescription</a:t>
                </a:r>
                <a:endParaRPr lang="en-US" altLang="zh-CN"/>
              </a:p>
            </p:txBody>
          </p:sp>
          <p:sp>
            <p:nvSpPr>
              <p:cNvPr id="37" name="圆角矩形 20">
                <a:extLst>
                  <a:ext uri="{FF2B5EF4-FFF2-40B4-BE49-F238E27FC236}">
                    <a16:creationId xmlns:a16="http://schemas.microsoft.com/office/drawing/2014/main" id="{4765891F-2D38-4FE2-9E21-54DCBB5A26DE}"/>
                  </a:ext>
                </a:extLst>
              </p:cNvPr>
              <p:cNvSpPr/>
              <p:nvPr/>
            </p:nvSpPr>
            <p:spPr>
              <a:xfrm>
                <a:off x="8121649" y="2990176"/>
                <a:ext cx="244665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during ward visit</a:t>
                </a:r>
                <a:endParaRPr lang="en-US" altLang="zh-CN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FA9FB87-9FB5-4867-AF30-A01BC8C29919}"/>
                  </a:ext>
                </a:extLst>
              </p:cNvPr>
              <p:cNvSpPr/>
              <p:nvPr/>
            </p:nvSpPr>
            <p:spPr>
              <a:xfrm>
                <a:off x="5884823" y="998855"/>
                <a:ext cx="4886217" cy="286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CEAE82-072E-4F66-81FC-D23ED0C27A1F}"/>
              </a:ext>
            </a:extLst>
          </p:cNvPr>
          <p:cNvGrpSpPr/>
          <p:nvPr/>
        </p:nvGrpSpPr>
        <p:grpSpPr>
          <a:xfrm>
            <a:off x="810493" y="1803400"/>
            <a:ext cx="4338077" cy="3011019"/>
            <a:chOff x="810493" y="1803400"/>
            <a:chExt cx="4338077" cy="3011019"/>
          </a:xfrm>
        </p:grpSpPr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E5C14194-76C5-4FA7-B166-03A4A11A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506" y="2643155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54A6C33-9CA8-4985-925B-ED893C4DE23B}"/>
                </a:ext>
              </a:extLst>
            </p:cNvPr>
            <p:cNvSpPr/>
            <p:nvPr/>
          </p:nvSpPr>
          <p:spPr>
            <a:xfrm>
              <a:off x="2853426" y="2889032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Visit wards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F2E04E9-920D-49B8-B89C-C07C4847FFFB}"/>
                </a:ext>
              </a:extLst>
            </p:cNvPr>
            <p:cNvSpPr/>
            <p:nvPr/>
          </p:nvSpPr>
          <p:spPr>
            <a:xfrm>
              <a:off x="2853425" y="3974664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patient’s appointment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B28CE15-1937-40F4-BDD6-BFB274148040}"/>
                </a:ext>
              </a:extLst>
            </p:cNvPr>
            <p:cNvSpPr/>
            <p:nvPr/>
          </p:nvSpPr>
          <p:spPr>
            <a:xfrm>
              <a:off x="2853426" y="1803400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Consultation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A4F368-E39C-4E3B-B7C3-485432F7AD45}"/>
                </a:ext>
              </a:extLst>
            </p:cNvPr>
            <p:cNvCxnSpPr>
              <a:cxnSpLocks/>
            </p:cNvCxnSpPr>
            <p:nvPr/>
          </p:nvCxnSpPr>
          <p:spPr>
            <a:xfrm>
              <a:off x="1914066" y="3362286"/>
              <a:ext cx="43543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C0BB2C-04D0-4B86-959F-7EAB890DD71B}"/>
                </a:ext>
              </a:extLst>
            </p:cNvPr>
            <p:cNvCxnSpPr>
              <a:cxnSpLocks/>
            </p:cNvCxnSpPr>
            <p:nvPr/>
          </p:nvCxnSpPr>
          <p:spPr>
            <a:xfrm>
              <a:off x="2324856" y="222327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DACFE7-E1A9-45DC-9C31-23B9B96C330F}"/>
                </a:ext>
              </a:extLst>
            </p:cNvPr>
            <p:cNvCxnSpPr>
              <a:cxnSpLocks/>
            </p:cNvCxnSpPr>
            <p:nvPr/>
          </p:nvCxnSpPr>
          <p:spPr>
            <a:xfrm>
              <a:off x="2324845" y="446381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D6A356-615B-4426-86B9-329A1242B90A}"/>
                </a:ext>
              </a:extLst>
            </p:cNvPr>
            <p:cNvCxnSpPr>
              <a:cxnSpLocks/>
            </p:cNvCxnSpPr>
            <p:nvPr/>
          </p:nvCxnSpPr>
          <p:spPr>
            <a:xfrm>
              <a:off x="2349821" y="2207940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">
              <a:extLst>
                <a:ext uri="{FF2B5EF4-FFF2-40B4-BE49-F238E27FC236}">
                  <a16:creationId xmlns:a16="http://schemas.microsoft.com/office/drawing/2014/main" id="{84AA6848-DC8F-4A4A-96DA-CA3BE0C1F648}"/>
                </a:ext>
              </a:extLst>
            </p:cNvPr>
            <p:cNvSpPr txBox="1"/>
            <p:nvPr/>
          </p:nvSpPr>
          <p:spPr>
            <a:xfrm>
              <a:off x="810493" y="3538735"/>
              <a:ext cx="139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Doctor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22853" y="841103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9173" y="499787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B8C0D82-28E5-4BBC-B5D7-497AC792801F}"/>
              </a:ext>
            </a:extLst>
          </p:cNvPr>
          <p:cNvGrpSpPr/>
          <p:nvPr/>
        </p:nvGrpSpPr>
        <p:grpSpPr>
          <a:xfrm>
            <a:off x="4563272" y="1379051"/>
            <a:ext cx="4886217" cy="4007902"/>
            <a:chOff x="4563272" y="1379051"/>
            <a:chExt cx="4886217" cy="4007902"/>
          </a:xfrm>
        </p:grpSpPr>
        <p:sp>
          <p:nvSpPr>
            <p:cNvPr id="6" name="圆角矩形 5"/>
            <p:cNvSpPr/>
            <p:nvPr/>
          </p:nvSpPr>
          <p:spPr>
            <a:xfrm>
              <a:off x="4672395" y="2525008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Hard copy</a:t>
              </a:r>
              <a:endParaRPr lang="en-US" altLang="zh-CN">
                <a:latin typeface="+mj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67103" y="4642733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>
                <a:latin typeface="+mj-lt"/>
              </a:endParaRPr>
            </a:p>
          </p:txBody>
        </p:sp>
        <p:sp>
          <p:nvSpPr>
            <p:cNvPr id="35" name="圆角矩形 8">
              <a:extLst>
                <a:ext uri="{FF2B5EF4-FFF2-40B4-BE49-F238E27FC236}">
                  <a16:creationId xmlns:a16="http://schemas.microsoft.com/office/drawing/2014/main" id="{8F16E652-9201-43C8-9C98-487607D10F1E}"/>
                </a:ext>
              </a:extLst>
            </p:cNvPr>
            <p:cNvSpPr/>
            <p:nvPr/>
          </p:nvSpPr>
          <p:spPr>
            <a:xfrm>
              <a:off x="6799463" y="1660039"/>
              <a:ext cx="2447290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--medical records</a:t>
              </a:r>
            </a:p>
            <a:p>
              <a:pPr algn="l"/>
              <a:r>
                <a:rPr lang="en-US" altLang="zh-CN" b="1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--test results</a:t>
              </a:r>
              <a:endParaRPr lang="en-US" altLang="zh-CN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圆角矩形 19">
              <a:extLst>
                <a:ext uri="{FF2B5EF4-FFF2-40B4-BE49-F238E27FC236}">
                  <a16:creationId xmlns:a16="http://schemas.microsoft.com/office/drawing/2014/main" id="{A1C6416A-2C5F-4B9A-88FD-A94EAB393C8F}"/>
                </a:ext>
              </a:extLst>
            </p:cNvPr>
            <p:cNvSpPr/>
            <p:nvPr/>
          </p:nvSpPr>
          <p:spPr>
            <a:xfrm>
              <a:off x="6799463" y="2525008"/>
              <a:ext cx="244792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--diagnosis results</a:t>
              </a:r>
            </a:p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</a:t>
              </a: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prescription</a:t>
              </a:r>
              <a:endParaRPr lang="en-US" altLang="zh-CN">
                <a:latin typeface="+mj-lt"/>
              </a:endParaRPr>
            </a:p>
          </p:txBody>
        </p:sp>
        <p:sp>
          <p:nvSpPr>
            <p:cNvPr id="37" name="圆角矩形 20">
              <a:extLst>
                <a:ext uri="{FF2B5EF4-FFF2-40B4-BE49-F238E27FC236}">
                  <a16:creationId xmlns:a16="http://schemas.microsoft.com/office/drawing/2014/main" id="{4765891F-2D38-4FE2-9E21-54DCBB5A26DE}"/>
                </a:ext>
              </a:extLst>
            </p:cNvPr>
            <p:cNvSpPr/>
            <p:nvPr/>
          </p:nvSpPr>
          <p:spPr>
            <a:xfrm>
              <a:off x="6800098" y="3370372"/>
              <a:ext cx="244665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--during ward visit</a:t>
              </a:r>
              <a:endParaRPr lang="en-US" altLang="zh-CN">
                <a:latin typeface="+mj-lt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FA9FB87-9FB5-4867-AF30-A01BC8C29919}"/>
                </a:ext>
              </a:extLst>
            </p:cNvPr>
            <p:cNvSpPr/>
            <p:nvPr/>
          </p:nvSpPr>
          <p:spPr>
            <a:xfrm>
              <a:off x="4563272" y="1379051"/>
              <a:ext cx="4886217" cy="2861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8BB63-4E13-4BE7-92E5-8A39FCE670C6}"/>
              </a:ext>
            </a:extLst>
          </p:cNvPr>
          <p:cNvGrpSpPr/>
          <p:nvPr/>
        </p:nvGrpSpPr>
        <p:grpSpPr>
          <a:xfrm>
            <a:off x="9710593" y="1463720"/>
            <a:ext cx="2096324" cy="4127189"/>
            <a:chOff x="9710593" y="1463720"/>
            <a:chExt cx="2096324" cy="4127189"/>
          </a:xfrm>
        </p:grpSpPr>
        <p:sp>
          <p:nvSpPr>
            <p:cNvPr id="19" name="圆角矩形 21">
              <a:extLst>
                <a:ext uri="{FF2B5EF4-FFF2-40B4-BE49-F238E27FC236}">
                  <a16:creationId xmlns:a16="http://schemas.microsoft.com/office/drawing/2014/main" id="{BFB2A8B3-2AAB-44D5-94CA-0359D1CCFA81}"/>
                </a:ext>
              </a:extLst>
            </p:cNvPr>
            <p:cNvSpPr/>
            <p:nvPr/>
          </p:nvSpPr>
          <p:spPr>
            <a:xfrm>
              <a:off x="9727402" y="1463720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0" name="圆角矩形 22">
              <a:extLst>
                <a:ext uri="{FF2B5EF4-FFF2-40B4-BE49-F238E27FC236}">
                  <a16:creationId xmlns:a16="http://schemas.microsoft.com/office/drawing/2014/main" id="{E07DF52F-ACED-4CB9-B61A-F1F0C065F0A3}"/>
                </a:ext>
              </a:extLst>
            </p:cNvPr>
            <p:cNvSpPr/>
            <p:nvPr/>
          </p:nvSpPr>
          <p:spPr>
            <a:xfrm>
              <a:off x="9710593" y="2286883"/>
              <a:ext cx="2076450" cy="122047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Online documentation (with templates)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1" name="圆角矩形 23">
              <a:extLst>
                <a:ext uri="{FF2B5EF4-FFF2-40B4-BE49-F238E27FC236}">
                  <a16:creationId xmlns:a16="http://schemas.microsoft.com/office/drawing/2014/main" id="{1241EB76-8783-4A8B-900E-52734DF526FA}"/>
                </a:ext>
              </a:extLst>
            </p:cNvPr>
            <p:cNvSpPr/>
            <p:nvPr/>
          </p:nvSpPr>
          <p:spPr>
            <a:xfrm>
              <a:off x="9730467" y="3557905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2" name="圆角矩形 25">
              <a:extLst>
                <a:ext uri="{FF2B5EF4-FFF2-40B4-BE49-F238E27FC236}">
                  <a16:creationId xmlns:a16="http://schemas.microsoft.com/office/drawing/2014/main" id="{C127973F-1395-4B75-A6F4-6229CCB65A86}"/>
                </a:ext>
              </a:extLst>
            </p:cNvPr>
            <p:cNvSpPr/>
            <p:nvPr/>
          </p:nvSpPr>
          <p:spPr>
            <a:xfrm>
              <a:off x="9727402" y="4638409"/>
              <a:ext cx="2076450" cy="95250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Notification system (with confirmation)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</p:grpSp>
      <p:cxnSp>
        <p:nvCxnSpPr>
          <p:cNvPr id="23" name="直接连接符 16">
            <a:extLst>
              <a:ext uri="{FF2B5EF4-FFF2-40B4-BE49-F238E27FC236}">
                <a16:creationId xmlns:a16="http://schemas.microsoft.com/office/drawing/2014/main" id="{5AA0DE73-C579-4F8A-81A2-BF7672BD94F4}"/>
              </a:ext>
            </a:extLst>
          </p:cNvPr>
          <p:cNvCxnSpPr>
            <a:cxnSpLocks/>
          </p:cNvCxnSpPr>
          <p:nvPr/>
        </p:nvCxnSpPr>
        <p:spPr>
          <a:xfrm>
            <a:off x="9563406" y="555056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732CF7-B65B-4EE1-80FE-55A7B709148D}"/>
              </a:ext>
            </a:extLst>
          </p:cNvPr>
          <p:cNvGrpSpPr/>
          <p:nvPr/>
        </p:nvGrpSpPr>
        <p:grpSpPr>
          <a:xfrm>
            <a:off x="22275" y="1068379"/>
            <a:ext cx="4188945" cy="5504131"/>
            <a:chOff x="22275" y="1068379"/>
            <a:chExt cx="4188945" cy="55041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9A4956-BF23-4573-9E72-BCB71D9F46B7}"/>
                </a:ext>
              </a:extLst>
            </p:cNvPr>
            <p:cNvGrpSpPr/>
            <p:nvPr/>
          </p:nvGrpSpPr>
          <p:grpSpPr>
            <a:xfrm>
              <a:off x="22275" y="1803400"/>
              <a:ext cx="4153841" cy="3011019"/>
              <a:chOff x="22275" y="1803400"/>
              <a:chExt cx="4153841" cy="3011019"/>
            </a:xfrm>
          </p:grpSpPr>
          <p:pic>
            <p:nvPicPr>
              <p:cNvPr id="26" name="Graphic 25" descr="User">
                <a:extLst>
                  <a:ext uri="{FF2B5EF4-FFF2-40B4-BE49-F238E27FC236}">
                    <a16:creationId xmlns:a16="http://schemas.microsoft.com/office/drawing/2014/main" id="{E5C14194-76C5-4FA7-B166-03A4A11A8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678" y="26431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54A6C33-9CA8-4985-925B-ED893C4DE23B}"/>
                  </a:ext>
                </a:extLst>
              </p:cNvPr>
              <p:cNvSpPr/>
              <p:nvPr/>
            </p:nvSpPr>
            <p:spPr>
              <a:xfrm>
                <a:off x="1880972" y="2889032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Visit wards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F2E04E9-920D-49B8-B89C-C07C4847FFFB}"/>
                  </a:ext>
                </a:extLst>
              </p:cNvPr>
              <p:cNvSpPr/>
              <p:nvPr/>
            </p:nvSpPr>
            <p:spPr>
              <a:xfrm>
                <a:off x="1880971" y="3974664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Handle patient’s appointment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B28CE15-1937-40F4-BDD6-BFB274148040}"/>
                  </a:ext>
                </a:extLst>
              </p:cNvPr>
              <p:cNvSpPr/>
              <p:nvPr/>
            </p:nvSpPr>
            <p:spPr>
              <a:xfrm>
                <a:off x="1880972" y="1803400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Consultation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CA4F368-E39C-4E3B-B7C3-485432F7A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238" y="3362286"/>
                <a:ext cx="27432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C0BB2C-04D0-4B86-959F-7EAB890DD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2402" y="2223277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9DACFE7-E1A9-45DC-9C31-23B9B96C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2391" y="4463810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D6A356-615B-4426-86B9-329A1242B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367" y="2207940"/>
                <a:ext cx="0" cy="225587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6">
                <a:extLst>
                  <a:ext uri="{FF2B5EF4-FFF2-40B4-BE49-F238E27FC236}">
                    <a16:creationId xmlns:a16="http://schemas.microsoft.com/office/drawing/2014/main" id="{2803A057-82E4-4231-9F7D-7A21B82ED93C}"/>
                  </a:ext>
                </a:extLst>
              </p:cNvPr>
              <p:cNvSpPr txBox="1"/>
              <p:nvPr/>
            </p:nvSpPr>
            <p:spPr>
              <a:xfrm>
                <a:off x="22275" y="3429000"/>
                <a:ext cx="1136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Doctor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012A5-72A9-4168-816E-68531E9A735D}"/>
                </a:ext>
              </a:extLst>
            </p:cNvPr>
            <p:cNvSpPr/>
            <p:nvPr/>
          </p:nvSpPr>
          <p:spPr>
            <a:xfrm>
              <a:off x="117802" y="1068379"/>
              <a:ext cx="4093418" cy="5504131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97518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13A8F859A014EA07C60533E110C08" ma:contentTypeVersion="8" ma:contentTypeDescription="Create a new document." ma:contentTypeScope="" ma:versionID="b26aa47ce4bba54201297b496e231759">
  <xsd:schema xmlns:xsd="http://www.w3.org/2001/XMLSchema" xmlns:xs="http://www.w3.org/2001/XMLSchema" xmlns:p="http://schemas.microsoft.com/office/2006/metadata/properties" xmlns:ns2="69d9440d-bef3-4b03-b12e-afec39f40aac" xmlns:ns3="f36ee087-1279-43f2-963f-9877f920e761" targetNamespace="http://schemas.microsoft.com/office/2006/metadata/properties" ma:root="true" ma:fieldsID="f500ece0992fee87fc3886750626e478" ns2:_="" ns3:_="">
    <xsd:import namespace="69d9440d-bef3-4b03-b12e-afec39f40aac"/>
    <xsd:import namespace="f36ee087-1279-43f2-963f-9877f920e7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d9440d-bef3-4b03-b12e-afec39f40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ee087-1279-43f2-963f-9877f920e7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36ee087-1279-43f2-963f-9877f920e761">
      <UserInfo>
        <DisplayName>Ko Yah Wen</DisplayName>
        <AccountId>15</AccountId>
        <AccountType/>
      </UserInfo>
      <UserInfo>
        <DisplayName>Team2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0CBC0F5-DEEF-423D-BEDC-D8054F7A02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62251-A158-454C-8371-34C6671AF0C2}">
  <ds:schemaRefs>
    <ds:schemaRef ds:uri="69d9440d-bef3-4b03-b12e-afec39f40aac"/>
    <ds:schemaRef ds:uri="f36ee087-1279-43f2-963f-9877f920e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C55417-D3AA-4605-9663-2D779035AC1B}">
  <ds:schemaRefs>
    <ds:schemaRef ds:uri="http://purl.org/dc/terms/"/>
    <ds:schemaRef ds:uri="http://schemas.microsoft.com/office/2006/documentManagement/types"/>
    <ds:schemaRef ds:uri="http://purl.org/dc/dcmitype/"/>
    <ds:schemaRef ds:uri="69d9440d-bef3-4b03-b12e-afec39f40aa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36ee087-1279-43f2-963f-9877f920e7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Widescreen</PresentationFormat>
  <Paragraphs>329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Arial Unicode MS</vt:lpstr>
      <vt:lpstr>等线</vt:lpstr>
      <vt:lpstr>微软雅黑</vt:lpstr>
      <vt:lpstr>黑体</vt:lpstr>
      <vt:lpstr>宋体</vt:lpstr>
      <vt:lpstr>Arial</vt:lpstr>
      <vt:lpstr>Calibri</vt:lpstr>
      <vt:lpstr>Calibri Light</vt:lpstr>
      <vt:lpstr>Century Gothic</vt:lpstr>
      <vt:lpstr>Comic Sans MS</vt:lpstr>
      <vt:lpstr>Times New Roman</vt:lpstr>
      <vt:lpstr>Wingdings</vt:lpstr>
      <vt:lpstr>Wingdings 3</vt:lpstr>
      <vt:lpstr>幼圆</vt:lpstr>
      <vt:lpstr>Office 主题</vt:lpstr>
      <vt:lpstr>Office Theme</vt:lpstr>
      <vt:lpstr>Wisp</vt:lpstr>
      <vt:lpstr>1_Wisp</vt:lpstr>
      <vt:lpstr>Singapore Regional Hospital IT Project (SRHIT)  - User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Current Business Flow (Requirements)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Regional Hospital IT Project (SRHIT)  - User Requirements</dc:title>
  <cp:revision>1</cp:revision>
  <dcterms:modified xsi:type="dcterms:W3CDTF">2018-05-04T06:25:20Z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ContentTypeId">
    <vt:lpwstr>0x01010069D13A8F859A014EA07C60533E110C08</vt:lpwstr>
  </property>
</Properties>
</file>