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wdp" ContentType="image/vnd.ms-photo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2" r:id="rId3"/>
    <p:sldMasterId id="2147483674" r:id="rId4"/>
    <p:sldMasterId id="2147483691" r:id="rId5"/>
  </p:sldMasterIdLst>
  <p:notesMasterIdLst>
    <p:notesMasterId r:id="rId10"/>
  </p:notesMasterIdLst>
  <p:handoutMasterIdLst>
    <p:handoutMasterId r:id="rId26"/>
  </p:handoutMasterIdLst>
  <p:sldIdLst>
    <p:sldId id="284" r:id="rId6"/>
    <p:sldId id="287" r:id="rId7"/>
    <p:sldId id="288" r:id="rId8"/>
    <p:sldId id="267" r:id="rId9"/>
    <p:sldId id="268" r:id="rId11"/>
    <p:sldId id="269" r:id="rId12"/>
    <p:sldId id="274" r:id="rId13"/>
    <p:sldId id="265" r:id="rId14"/>
    <p:sldId id="282" r:id="rId15"/>
    <p:sldId id="277" r:id="rId16"/>
    <p:sldId id="280" r:id="rId17"/>
    <p:sldId id="281" r:id="rId18"/>
    <p:sldId id="273" r:id="rId19"/>
    <p:sldId id="289" r:id="rId20"/>
    <p:sldId id="286" r:id="rId21"/>
    <p:sldId id="261" r:id="rId22"/>
    <p:sldId id="276" r:id="rId23"/>
    <p:sldId id="271" r:id="rId24"/>
    <p:sldId id="27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D7FD5A-CEF3-46D7-82B6-238DDEAA186A}">
          <p14:sldIdLst>
            <p14:sldId id="284"/>
          </p14:sldIdLst>
        </p14:section>
        <p14:section name="Content" id="{BC599B5E-7548-4BAF-BBA2-95B191FBADDA}">
          <p14:sldIdLst>
            <p14:sldId id="287"/>
            <p14:sldId id="288"/>
            <p14:sldId id="268"/>
            <p14:sldId id="269"/>
            <p14:sldId id="274"/>
            <p14:sldId id="265"/>
            <p14:sldId id="282"/>
            <p14:sldId id="277"/>
            <p14:sldId id="280"/>
            <p14:sldId id="281"/>
            <p14:sldId id="273"/>
            <p14:sldId id="267"/>
          </p14:sldIdLst>
        </p14:section>
        <p14:section name="default section" id="{E5609527-5A22-47F4-99DC-6C41F7F68D95}">
          <p14:sldIdLst>
            <p14:sldId id="289"/>
            <p14:sldId id="286"/>
            <p14:sldId id="261"/>
            <p14:sldId id="276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A635"/>
    <a:srgbClr val="006600"/>
    <a:srgbClr val="008000"/>
    <a:srgbClr val="018BE9"/>
    <a:srgbClr val="00B0F0"/>
    <a:srgbClr val="FF7131"/>
    <a:srgbClr val="7ECAFE"/>
    <a:srgbClr val="5B9BD5"/>
    <a:srgbClr val="FFC000"/>
    <a:srgbClr val="A5C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19" autoAdjust="0"/>
  </p:normalViewPr>
  <p:slideViewPr>
    <p:cSldViewPr snapToGrid="0">
      <p:cViewPr varScale="1">
        <p:scale>
          <a:sx n="59" d="100"/>
          <a:sy n="59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-2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55876596800486"/>
          <c:y val="0.04433862628619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13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Budget (inSGD)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FBA635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dLbl>
              <c:idx val="1"/>
              <c:layout>
                <c:manualLayout>
                  <c:x val="0.00389453465325334"/>
                  <c:y val="0.0156011261755956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0704994596263702"/>
                  <c:y val="0.0044153875618136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688370981923591"/>
                  <c:y val="-0.033998123040674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Requirement gathering 
</c:v>
                </c:pt>
                <c:pt idx="1">
                  <c:v>Analysis Workflow
</c:v>
                </c:pt>
                <c:pt idx="2">
                  <c:v> Design Workflow and Coding 
</c:v>
                </c:pt>
                <c:pt idx="3">
                  <c:v>Testing and Maintenance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28000</c:v>
                </c:pt>
                <c:pt idx="1">
                  <c:v>96000</c:v>
                </c:pt>
                <c:pt idx="2">
                  <c:v>208000</c:v>
                </c:pt>
                <c:pt idx="3">
                  <c:v>118000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98460280966957"/>
          <c:y val="0.206729498212895"/>
          <c:w val="0.438986028081574"/>
          <c:h val="0.7932705017871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7336BB-2F57-4A0F-9CD2-9F985BDA5C63}" type="doc">
      <dgm:prSet loTypeId="urn:microsoft.com/office/officeart/2005/8/layout/matrix2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376AE21-E889-4DF3-A00F-6E74E98537AB}">
      <dgm:prSet/>
      <dgm:spPr/>
      <dgm:t>
        <a:bodyPr/>
        <a:lstStyle/>
        <a:p>
          <a:r>
            <a:rPr lang="en-US"/>
            <a:t>Payment Method</a:t>
          </a:r>
        </a:p>
      </dgm:t>
    </dgm:pt>
    <dgm:pt modelId="{66693D8D-F39F-4F10-8144-DB5CFAE96B2B}" cxnId="{B3BEC4F9-5AD2-4912-8682-DEA686FF745B}" type="parTrans">
      <dgm:prSet/>
      <dgm:spPr/>
      <dgm:t>
        <a:bodyPr/>
        <a:lstStyle/>
        <a:p>
          <a:endParaRPr lang="en-US"/>
        </a:p>
      </dgm:t>
    </dgm:pt>
    <dgm:pt modelId="{EE27B003-A1B1-4B60-8761-C1E23F1CCFC2}" cxnId="{B3BEC4F9-5AD2-4912-8682-DEA686FF745B}" type="sibTrans">
      <dgm:prSet/>
      <dgm:spPr/>
      <dgm:t>
        <a:bodyPr/>
        <a:lstStyle/>
        <a:p>
          <a:endParaRPr lang="en-US"/>
        </a:p>
      </dgm:t>
    </dgm:pt>
    <dgm:pt modelId="{72595EF4-EC42-4D5C-A825-DF17A771600A}">
      <dgm:prSet/>
      <dgm:spPr/>
      <dgm:t>
        <a:bodyPr/>
        <a:lstStyle/>
        <a:p>
          <a:r>
            <a:rPr lang="en-US"/>
            <a:t>Only cash &amp; Cheque</a:t>
          </a:r>
        </a:p>
      </dgm:t>
    </dgm:pt>
    <dgm:pt modelId="{AAB0B6B8-FFFD-4985-8E4D-D47E25F71782}" cxnId="{C90AE689-0BD2-4297-A989-5E0BB11909B8}" type="parTrans">
      <dgm:prSet/>
      <dgm:spPr/>
      <dgm:t>
        <a:bodyPr/>
        <a:lstStyle/>
        <a:p>
          <a:endParaRPr lang="en-US"/>
        </a:p>
      </dgm:t>
    </dgm:pt>
    <dgm:pt modelId="{BB30CC4D-ACF0-430A-8A02-ECEF9605DEFD}" cxnId="{C90AE689-0BD2-4297-A989-5E0BB11909B8}" type="sibTrans">
      <dgm:prSet/>
      <dgm:spPr/>
      <dgm:t>
        <a:bodyPr/>
        <a:lstStyle/>
        <a:p>
          <a:endParaRPr lang="en-US"/>
        </a:p>
      </dgm:t>
    </dgm:pt>
    <dgm:pt modelId="{8979559A-FF37-4C5E-A7D2-B2DA8F0BE69C}">
      <dgm:prSet/>
      <dgm:spPr/>
      <dgm:t>
        <a:bodyPr/>
        <a:lstStyle/>
        <a:p>
          <a:r>
            <a:rPr lang="en-US"/>
            <a:t>Billing System</a:t>
          </a:r>
        </a:p>
      </dgm:t>
    </dgm:pt>
    <dgm:pt modelId="{E9F8F396-A1AE-4038-9C81-7652DEFA6429}" cxnId="{70FEE2CE-3DC4-4CE4-AE91-B166114D2565}" type="parTrans">
      <dgm:prSet/>
      <dgm:spPr/>
      <dgm:t>
        <a:bodyPr/>
        <a:lstStyle/>
        <a:p>
          <a:endParaRPr lang="en-US"/>
        </a:p>
      </dgm:t>
    </dgm:pt>
    <dgm:pt modelId="{25EE5B2F-1FFC-40C2-9C5D-033EEA4FF8ED}" cxnId="{70FEE2CE-3DC4-4CE4-AE91-B166114D2565}" type="sibTrans">
      <dgm:prSet/>
      <dgm:spPr/>
      <dgm:t>
        <a:bodyPr/>
        <a:lstStyle/>
        <a:p>
          <a:endParaRPr lang="en-US"/>
        </a:p>
      </dgm:t>
    </dgm:pt>
    <dgm:pt modelId="{A4E5384A-34B8-4459-87F7-A3C8E1E26F48}">
      <dgm:prSet/>
      <dgm:spPr/>
      <dgm:t>
        <a:bodyPr/>
        <a:lstStyle/>
        <a:p>
          <a:r>
            <a:rPr lang="en-US"/>
            <a:t>Use Excel and calculate manually</a:t>
          </a:r>
        </a:p>
      </dgm:t>
    </dgm:pt>
    <dgm:pt modelId="{36AC848D-6AF7-4C89-8756-B1328ACF2837}" cxnId="{1EE605AD-7D1A-4FA1-94C1-D87D9710AD42}" type="parTrans">
      <dgm:prSet/>
      <dgm:spPr/>
      <dgm:t>
        <a:bodyPr/>
        <a:lstStyle/>
        <a:p>
          <a:endParaRPr lang="en-US"/>
        </a:p>
      </dgm:t>
    </dgm:pt>
    <dgm:pt modelId="{8AF98DCB-8849-4B9E-991F-996DB9C4CBA7}" cxnId="{1EE605AD-7D1A-4FA1-94C1-D87D9710AD42}" type="sibTrans">
      <dgm:prSet/>
      <dgm:spPr/>
      <dgm:t>
        <a:bodyPr/>
        <a:lstStyle/>
        <a:p>
          <a:endParaRPr lang="en-US"/>
        </a:p>
      </dgm:t>
    </dgm:pt>
    <dgm:pt modelId="{C7C511D2-E336-483F-8280-A36E9A3EBBFA}">
      <dgm:prSet/>
      <dgm:spPr/>
      <dgm:t>
        <a:bodyPr/>
        <a:lstStyle/>
        <a:p>
          <a:r>
            <a:rPr lang="en-US"/>
            <a:t>Keep the billing record</a:t>
          </a:r>
        </a:p>
      </dgm:t>
    </dgm:pt>
    <dgm:pt modelId="{C1835AD4-5914-44A3-8D19-19800DADB5CD}" cxnId="{BA5B7191-ECF9-4B61-95E8-83404A302A75}" type="parTrans">
      <dgm:prSet/>
      <dgm:spPr/>
      <dgm:t>
        <a:bodyPr/>
        <a:lstStyle/>
        <a:p>
          <a:endParaRPr lang="en-US"/>
        </a:p>
      </dgm:t>
    </dgm:pt>
    <dgm:pt modelId="{2A3C9480-7B64-40FD-84B6-8473FA9C7FDC}" cxnId="{BA5B7191-ECF9-4B61-95E8-83404A302A75}" type="sibTrans">
      <dgm:prSet/>
      <dgm:spPr/>
      <dgm:t>
        <a:bodyPr/>
        <a:lstStyle/>
        <a:p>
          <a:endParaRPr lang="en-US"/>
        </a:p>
      </dgm:t>
    </dgm:pt>
    <dgm:pt modelId="{D2468C6D-F253-4BF0-84A8-CAF3AEAB97D7}">
      <dgm:prSet/>
      <dgm:spPr/>
      <dgm:t>
        <a:bodyPr/>
        <a:lstStyle/>
        <a:p>
          <a:r>
            <a:rPr lang="en-US"/>
            <a:t>Hardcopies and put in GL (general Ledger)</a:t>
          </a:r>
        </a:p>
      </dgm:t>
    </dgm:pt>
    <dgm:pt modelId="{AA380004-1117-43AC-81A9-305FA8C65015}" cxnId="{AE184E77-1D5F-462C-8E06-F49CF50C8AE5}" type="parTrans">
      <dgm:prSet/>
      <dgm:spPr/>
      <dgm:t>
        <a:bodyPr/>
        <a:lstStyle/>
        <a:p>
          <a:endParaRPr lang="en-US"/>
        </a:p>
      </dgm:t>
    </dgm:pt>
    <dgm:pt modelId="{05A24A5C-6FA3-453F-83F5-7725B23BA210}" cxnId="{AE184E77-1D5F-462C-8E06-F49CF50C8AE5}" type="sibTrans">
      <dgm:prSet/>
      <dgm:spPr/>
      <dgm:t>
        <a:bodyPr/>
        <a:lstStyle/>
        <a:p>
          <a:endParaRPr lang="en-US"/>
        </a:p>
      </dgm:t>
    </dgm:pt>
    <dgm:pt modelId="{1D68F9CE-2580-4A98-B152-FFCD87C821FD}">
      <dgm:prSet/>
      <dgm:spPr/>
      <dgm:t>
        <a:bodyPr/>
        <a:lstStyle/>
        <a:p>
          <a:r>
            <a:rPr lang="en-US"/>
            <a:t>Keep for 5 years</a:t>
          </a:r>
        </a:p>
      </dgm:t>
    </dgm:pt>
    <dgm:pt modelId="{37AFB073-539F-477A-A2C9-F2925A970AF4}" cxnId="{4B8B2ABA-0489-4CA2-A841-EF4D77C21C2A}" type="parTrans">
      <dgm:prSet/>
      <dgm:spPr/>
      <dgm:t>
        <a:bodyPr/>
        <a:lstStyle/>
        <a:p>
          <a:endParaRPr lang="en-US"/>
        </a:p>
      </dgm:t>
    </dgm:pt>
    <dgm:pt modelId="{81E89BFE-978E-4800-8B08-84D74A57106E}" cxnId="{4B8B2ABA-0489-4CA2-A841-EF4D77C21C2A}" type="sibTrans">
      <dgm:prSet/>
      <dgm:spPr/>
      <dgm:t>
        <a:bodyPr/>
        <a:lstStyle/>
        <a:p>
          <a:endParaRPr lang="en-US"/>
        </a:p>
      </dgm:t>
    </dgm:pt>
    <dgm:pt modelId="{26BD51A6-C5C9-43F1-9457-014CA4749AB6}">
      <dgm:prSet/>
      <dgm:spPr/>
      <dgm:t>
        <a:bodyPr/>
        <a:lstStyle/>
        <a:p>
          <a:r>
            <a:rPr lang="en-US"/>
            <a:t>Report</a:t>
          </a:r>
        </a:p>
      </dgm:t>
    </dgm:pt>
    <dgm:pt modelId="{D7E09F81-DB41-4D40-8615-D377C53BCC08}" cxnId="{A8AE6A58-F34D-44B7-9974-19862B068C5A}" type="parTrans">
      <dgm:prSet/>
      <dgm:spPr/>
      <dgm:t>
        <a:bodyPr/>
        <a:lstStyle/>
        <a:p>
          <a:endParaRPr lang="en-US"/>
        </a:p>
      </dgm:t>
    </dgm:pt>
    <dgm:pt modelId="{A9476520-B101-4876-AE77-3AEDA89B8406}" cxnId="{A8AE6A58-F34D-44B7-9974-19862B068C5A}" type="sibTrans">
      <dgm:prSet/>
      <dgm:spPr/>
      <dgm:t>
        <a:bodyPr/>
        <a:lstStyle/>
        <a:p>
          <a:endParaRPr lang="en-US"/>
        </a:p>
      </dgm:t>
    </dgm:pt>
    <dgm:pt modelId="{FFDBAF1E-1C40-4093-BE3A-27399FAB78A4}">
      <dgm:prSet/>
      <dgm:spPr/>
      <dgm:t>
        <a:bodyPr/>
        <a:lstStyle/>
        <a:p>
          <a:r>
            <a:rPr lang="en-US"/>
            <a:t>At end of the day, collect the records</a:t>
          </a:r>
        </a:p>
      </dgm:t>
    </dgm:pt>
    <dgm:pt modelId="{72134A58-F8FF-4B87-ABE3-6BA83615DB03}" cxnId="{AB0FA32D-0E69-42E5-9606-BF9495AD55DB}" type="parTrans">
      <dgm:prSet/>
      <dgm:spPr/>
      <dgm:t>
        <a:bodyPr/>
        <a:lstStyle/>
        <a:p>
          <a:endParaRPr lang="en-US"/>
        </a:p>
      </dgm:t>
    </dgm:pt>
    <dgm:pt modelId="{709FC2D5-47D4-4901-AF76-8855EF6A7585}" cxnId="{AB0FA32D-0E69-42E5-9606-BF9495AD55DB}" type="sibTrans">
      <dgm:prSet/>
      <dgm:spPr/>
      <dgm:t>
        <a:bodyPr/>
        <a:lstStyle/>
        <a:p>
          <a:endParaRPr lang="en-US"/>
        </a:p>
      </dgm:t>
    </dgm:pt>
    <dgm:pt modelId="{322E2C63-8FF6-45F5-8FE5-63691839C359}">
      <dgm:prSet/>
      <dgm:spPr/>
      <dgm:t>
        <a:bodyPr/>
        <a:lstStyle/>
        <a:p>
          <a:r>
            <a:rPr lang="en-US"/>
            <a:t>Uses spreadsheet to do reporting </a:t>
          </a:r>
        </a:p>
      </dgm:t>
    </dgm:pt>
    <dgm:pt modelId="{F8040033-FA55-4825-AAD8-92577B51B486}" cxnId="{06F78DA7-FD8A-4AB5-8D70-D412B0A40D37}" type="parTrans">
      <dgm:prSet/>
      <dgm:spPr/>
      <dgm:t>
        <a:bodyPr/>
        <a:lstStyle/>
        <a:p>
          <a:endParaRPr lang="en-US"/>
        </a:p>
      </dgm:t>
    </dgm:pt>
    <dgm:pt modelId="{AA1576F6-447E-479D-873B-DB151C5238E1}" cxnId="{06F78DA7-FD8A-4AB5-8D70-D412B0A40D37}" type="sibTrans">
      <dgm:prSet/>
      <dgm:spPr/>
      <dgm:t>
        <a:bodyPr/>
        <a:lstStyle/>
        <a:p>
          <a:endParaRPr lang="en-US"/>
        </a:p>
      </dgm:t>
    </dgm:pt>
    <dgm:pt modelId="{C7C18260-A301-4D14-AA83-B95A46BB7FF1}">
      <dgm:prSet/>
      <dgm:spPr/>
      <dgm:t>
        <a:bodyPr/>
        <a:lstStyle/>
        <a:p>
          <a:r>
            <a:rPr lang="en-US"/>
            <a:t>Generate 3 reports</a:t>
          </a:r>
        </a:p>
      </dgm:t>
    </dgm:pt>
    <dgm:pt modelId="{3D03A4D6-344B-4314-BC65-204049C7C23B}" cxnId="{9EE38F3F-6137-456A-BB0A-F8F56EE087F2}" type="parTrans">
      <dgm:prSet/>
      <dgm:spPr/>
      <dgm:t>
        <a:bodyPr/>
        <a:lstStyle/>
        <a:p>
          <a:endParaRPr lang="en-US"/>
        </a:p>
      </dgm:t>
    </dgm:pt>
    <dgm:pt modelId="{184B925D-B8D9-401B-A0CE-C4E4E1615F64}" cxnId="{9EE38F3F-6137-456A-BB0A-F8F56EE087F2}" type="sibTrans">
      <dgm:prSet/>
      <dgm:spPr/>
      <dgm:t>
        <a:bodyPr/>
        <a:lstStyle/>
        <a:p>
          <a:endParaRPr lang="en-US"/>
        </a:p>
      </dgm:t>
    </dgm:pt>
    <dgm:pt modelId="{B968C868-AF14-4646-ADD7-F1F79EE9FB3C}" type="pres">
      <dgm:prSet presAssocID="{F87336BB-2F57-4A0F-9CD2-9F985BDA5C63}" presName="matrix" presStyleCnt="0">
        <dgm:presLayoutVars>
          <dgm:chMax val="1"/>
          <dgm:dir/>
          <dgm:resizeHandles val="exact"/>
        </dgm:presLayoutVars>
      </dgm:prSet>
      <dgm:spPr/>
    </dgm:pt>
    <dgm:pt modelId="{C9697B58-CF79-EA44-BF8B-71ECC9F7BE87}" type="pres">
      <dgm:prSet presAssocID="{F87336BB-2F57-4A0F-9CD2-9F985BDA5C63}" presName="axisShape" presStyleLbl="bgShp" presStyleIdx="0" presStyleCnt="1"/>
      <dgm:spPr/>
    </dgm:pt>
    <dgm:pt modelId="{8147B7BA-1AE5-8942-A483-B33B46DC4E20}" type="pres">
      <dgm:prSet presAssocID="{F87336BB-2F57-4A0F-9CD2-9F985BDA5C63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447E1FA-1DED-C144-BF73-B29825C22BA1}" type="pres">
      <dgm:prSet presAssocID="{F87336BB-2F57-4A0F-9CD2-9F985BDA5C63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6061F24-37CA-E743-ADDD-ED0F01003362}" type="pres">
      <dgm:prSet presAssocID="{F87336BB-2F57-4A0F-9CD2-9F985BDA5C63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483ABA4-E843-DE47-82A5-FAE92E96114D}" type="pres">
      <dgm:prSet presAssocID="{F87336BB-2F57-4A0F-9CD2-9F985BDA5C63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448450B-A50A-5C44-9DF4-BBA4916BAE6B}" type="presOf" srcId="{1D68F9CE-2580-4A98-B152-FFCD87C821FD}" destId="{06061F24-37CA-E743-ADDD-ED0F01003362}" srcOrd="0" destOrd="2" presId="urn:microsoft.com/office/officeart/2005/8/layout/matrix2"/>
    <dgm:cxn modelId="{9E09DB0D-BDFA-F94F-9DFF-A7EF546F0FFB}" type="presOf" srcId="{8979559A-FF37-4C5E-A7D2-B2DA8F0BE69C}" destId="{4447E1FA-1DED-C144-BF73-B29825C22BA1}" srcOrd="0" destOrd="0" presId="urn:microsoft.com/office/officeart/2005/8/layout/matrix2"/>
    <dgm:cxn modelId="{AB0FA32D-0E69-42E5-9606-BF9495AD55DB}" srcId="{26BD51A6-C5C9-43F1-9457-014CA4749AB6}" destId="{FFDBAF1E-1C40-4093-BE3A-27399FAB78A4}" srcOrd="0" destOrd="0" parTransId="{72134A58-F8FF-4B87-ABE3-6BA83615DB03}" sibTransId="{709FC2D5-47D4-4901-AF76-8855EF6A7585}"/>
    <dgm:cxn modelId="{D04A6431-4FE8-8E47-823A-3A548D50FAD0}" type="presOf" srcId="{C7C18260-A301-4D14-AA83-B95A46BB7FF1}" destId="{C483ABA4-E843-DE47-82A5-FAE92E96114D}" srcOrd="0" destOrd="3" presId="urn:microsoft.com/office/officeart/2005/8/layout/matrix2"/>
    <dgm:cxn modelId="{22420C35-2FA2-C742-9E2F-0371327F4706}" type="presOf" srcId="{F87336BB-2F57-4A0F-9CD2-9F985BDA5C63}" destId="{B968C868-AF14-4646-ADD7-F1F79EE9FB3C}" srcOrd="0" destOrd="0" presId="urn:microsoft.com/office/officeart/2005/8/layout/matrix2"/>
    <dgm:cxn modelId="{9EE38F3F-6137-456A-BB0A-F8F56EE087F2}" srcId="{26BD51A6-C5C9-43F1-9457-014CA4749AB6}" destId="{C7C18260-A301-4D14-AA83-B95A46BB7FF1}" srcOrd="2" destOrd="0" parTransId="{3D03A4D6-344B-4314-BC65-204049C7C23B}" sibTransId="{184B925D-B8D9-401B-A0CE-C4E4E1615F64}"/>
    <dgm:cxn modelId="{A860AD60-EB97-7443-933F-DD420DE21005}" type="presOf" srcId="{26BD51A6-C5C9-43F1-9457-014CA4749AB6}" destId="{C483ABA4-E843-DE47-82A5-FAE92E96114D}" srcOrd="0" destOrd="0" presId="urn:microsoft.com/office/officeart/2005/8/layout/matrix2"/>
    <dgm:cxn modelId="{EF1E834F-23A7-204E-B5E7-10CA623C4401}" type="presOf" srcId="{FFDBAF1E-1C40-4093-BE3A-27399FAB78A4}" destId="{C483ABA4-E843-DE47-82A5-FAE92E96114D}" srcOrd="0" destOrd="1" presId="urn:microsoft.com/office/officeart/2005/8/layout/matrix2"/>
    <dgm:cxn modelId="{AE184E77-1D5F-462C-8E06-F49CF50C8AE5}" srcId="{C7C511D2-E336-483F-8280-A36E9A3EBBFA}" destId="{D2468C6D-F253-4BF0-84A8-CAF3AEAB97D7}" srcOrd="0" destOrd="0" parTransId="{AA380004-1117-43AC-81A9-305FA8C65015}" sibTransId="{05A24A5C-6FA3-453F-83F5-7725B23BA210}"/>
    <dgm:cxn modelId="{A8AE6A58-F34D-44B7-9974-19862B068C5A}" srcId="{F87336BB-2F57-4A0F-9CD2-9F985BDA5C63}" destId="{26BD51A6-C5C9-43F1-9457-014CA4749AB6}" srcOrd="3" destOrd="0" parTransId="{D7E09F81-DB41-4D40-8615-D377C53BCC08}" sibTransId="{A9476520-B101-4876-AE77-3AEDA89B8406}"/>
    <dgm:cxn modelId="{DAEF267D-7483-C94D-8791-7E62370C93D9}" type="presOf" srcId="{72595EF4-EC42-4D5C-A825-DF17A771600A}" destId="{8147B7BA-1AE5-8942-A483-B33B46DC4E20}" srcOrd="0" destOrd="1" presId="urn:microsoft.com/office/officeart/2005/8/layout/matrix2"/>
    <dgm:cxn modelId="{43059787-1EB9-B14F-92B6-F3D6CC8C5F17}" type="presOf" srcId="{D2468C6D-F253-4BF0-84A8-CAF3AEAB97D7}" destId="{06061F24-37CA-E743-ADDD-ED0F01003362}" srcOrd="0" destOrd="1" presId="urn:microsoft.com/office/officeart/2005/8/layout/matrix2"/>
    <dgm:cxn modelId="{C90AE689-0BD2-4297-A989-5E0BB11909B8}" srcId="{7376AE21-E889-4DF3-A00F-6E74E98537AB}" destId="{72595EF4-EC42-4D5C-A825-DF17A771600A}" srcOrd="0" destOrd="0" parTransId="{AAB0B6B8-FFFD-4985-8E4D-D47E25F71782}" sibTransId="{BB30CC4D-ACF0-430A-8A02-ECEF9605DEFD}"/>
    <dgm:cxn modelId="{BA5B7191-ECF9-4B61-95E8-83404A302A75}" srcId="{F87336BB-2F57-4A0F-9CD2-9F985BDA5C63}" destId="{C7C511D2-E336-483F-8280-A36E9A3EBBFA}" srcOrd="2" destOrd="0" parTransId="{C1835AD4-5914-44A3-8D19-19800DADB5CD}" sibTransId="{2A3C9480-7B64-40FD-84B6-8473FA9C7FDC}"/>
    <dgm:cxn modelId="{9979ADA0-CB35-E746-87A7-9622FEDD33F2}" type="presOf" srcId="{A4E5384A-34B8-4459-87F7-A3C8E1E26F48}" destId="{4447E1FA-1DED-C144-BF73-B29825C22BA1}" srcOrd="0" destOrd="1" presId="urn:microsoft.com/office/officeart/2005/8/layout/matrix2"/>
    <dgm:cxn modelId="{06F78DA7-FD8A-4AB5-8D70-D412B0A40D37}" srcId="{26BD51A6-C5C9-43F1-9457-014CA4749AB6}" destId="{322E2C63-8FF6-45F5-8FE5-63691839C359}" srcOrd="1" destOrd="0" parTransId="{F8040033-FA55-4825-AAD8-92577B51B486}" sibTransId="{AA1576F6-447E-479D-873B-DB151C5238E1}"/>
    <dgm:cxn modelId="{1EE605AD-7D1A-4FA1-94C1-D87D9710AD42}" srcId="{8979559A-FF37-4C5E-A7D2-B2DA8F0BE69C}" destId="{A4E5384A-34B8-4459-87F7-A3C8E1E26F48}" srcOrd="0" destOrd="0" parTransId="{36AC848D-6AF7-4C89-8756-B1328ACF2837}" sibTransId="{8AF98DCB-8849-4B9E-991F-996DB9C4CBA7}"/>
    <dgm:cxn modelId="{4B8B2ABA-0489-4CA2-A841-EF4D77C21C2A}" srcId="{C7C511D2-E336-483F-8280-A36E9A3EBBFA}" destId="{1D68F9CE-2580-4A98-B152-FFCD87C821FD}" srcOrd="1" destOrd="0" parTransId="{37AFB073-539F-477A-A2C9-F2925A970AF4}" sibTransId="{81E89BFE-978E-4800-8B08-84D74A57106E}"/>
    <dgm:cxn modelId="{C3C570C5-D36D-2941-A5B3-58FFEC80F51A}" type="presOf" srcId="{322E2C63-8FF6-45F5-8FE5-63691839C359}" destId="{C483ABA4-E843-DE47-82A5-FAE92E96114D}" srcOrd="0" destOrd="2" presId="urn:microsoft.com/office/officeart/2005/8/layout/matrix2"/>
    <dgm:cxn modelId="{70FEE2CE-3DC4-4CE4-AE91-B166114D2565}" srcId="{F87336BB-2F57-4A0F-9CD2-9F985BDA5C63}" destId="{8979559A-FF37-4C5E-A7D2-B2DA8F0BE69C}" srcOrd="1" destOrd="0" parTransId="{E9F8F396-A1AE-4038-9C81-7652DEFA6429}" sibTransId="{25EE5B2F-1FFC-40C2-9C5D-033EEA4FF8ED}"/>
    <dgm:cxn modelId="{3F5462DC-7B27-2841-B085-24F1841E3C60}" type="presOf" srcId="{7376AE21-E889-4DF3-A00F-6E74E98537AB}" destId="{8147B7BA-1AE5-8942-A483-B33B46DC4E20}" srcOrd="0" destOrd="0" presId="urn:microsoft.com/office/officeart/2005/8/layout/matrix2"/>
    <dgm:cxn modelId="{BE51CBF5-A3C8-3341-B5FF-468D0992271C}" type="presOf" srcId="{C7C511D2-E336-483F-8280-A36E9A3EBBFA}" destId="{06061F24-37CA-E743-ADDD-ED0F01003362}" srcOrd="0" destOrd="0" presId="urn:microsoft.com/office/officeart/2005/8/layout/matrix2"/>
    <dgm:cxn modelId="{B3BEC4F9-5AD2-4912-8682-DEA686FF745B}" srcId="{F87336BB-2F57-4A0F-9CD2-9F985BDA5C63}" destId="{7376AE21-E889-4DF3-A00F-6E74E98537AB}" srcOrd="0" destOrd="0" parTransId="{66693D8D-F39F-4F10-8144-DB5CFAE96B2B}" sibTransId="{EE27B003-A1B1-4B60-8761-C1E23F1CCFC2}"/>
    <dgm:cxn modelId="{9C8DA03C-96CB-8A45-97B4-6D6FD8F1CD03}" type="presParOf" srcId="{B968C868-AF14-4646-ADD7-F1F79EE9FB3C}" destId="{C9697B58-CF79-EA44-BF8B-71ECC9F7BE87}" srcOrd="0" destOrd="0" presId="urn:microsoft.com/office/officeart/2005/8/layout/matrix2"/>
    <dgm:cxn modelId="{605591DD-4812-454A-8205-9FB1416B563F}" type="presParOf" srcId="{B968C868-AF14-4646-ADD7-F1F79EE9FB3C}" destId="{8147B7BA-1AE5-8942-A483-B33B46DC4E20}" srcOrd="1" destOrd="0" presId="urn:microsoft.com/office/officeart/2005/8/layout/matrix2"/>
    <dgm:cxn modelId="{7A4B6632-848C-1441-976A-DFB2054C9833}" type="presParOf" srcId="{B968C868-AF14-4646-ADD7-F1F79EE9FB3C}" destId="{4447E1FA-1DED-C144-BF73-B29825C22BA1}" srcOrd="2" destOrd="0" presId="urn:microsoft.com/office/officeart/2005/8/layout/matrix2"/>
    <dgm:cxn modelId="{39F8BCB3-0F66-3B45-A70E-201D1E4F1479}" type="presParOf" srcId="{B968C868-AF14-4646-ADD7-F1F79EE9FB3C}" destId="{06061F24-37CA-E743-ADDD-ED0F01003362}" srcOrd="3" destOrd="0" presId="urn:microsoft.com/office/officeart/2005/8/layout/matrix2"/>
    <dgm:cxn modelId="{FA2A2CCA-1139-8D4A-A6D0-A31D26AAA87E}" type="presParOf" srcId="{B968C868-AF14-4646-ADD7-F1F79EE9FB3C}" destId="{C483ABA4-E843-DE47-82A5-FAE92E96114D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22A4F1-82F3-460C-83F2-CECEBED1A87A}" type="doc">
      <dgm:prSet loTypeId="urn:microsoft.com/office/officeart/2005/8/layout/vList5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E59655F-0F8A-4EFB-BFAF-919A167068E0}">
      <dgm:prSet/>
      <dgm:spPr/>
      <dgm:t>
        <a:bodyPr/>
        <a:lstStyle/>
        <a:p>
          <a:r>
            <a:rPr lang="en-US"/>
            <a:t>Payment method </a:t>
          </a:r>
        </a:p>
      </dgm:t>
    </dgm:pt>
    <dgm:pt modelId="{75FF14CD-4932-442E-9334-9DC32FAD035A}" cxnId="{9693F970-193A-4B3F-930B-9EE44961A096}" type="parTrans">
      <dgm:prSet/>
      <dgm:spPr/>
      <dgm:t>
        <a:bodyPr/>
        <a:lstStyle/>
        <a:p>
          <a:endParaRPr lang="en-US"/>
        </a:p>
      </dgm:t>
    </dgm:pt>
    <dgm:pt modelId="{8D0D8154-78E0-4161-BFE8-01722E418A68}" cxnId="{9693F970-193A-4B3F-930B-9EE44961A096}" type="sibTrans">
      <dgm:prSet/>
      <dgm:spPr/>
      <dgm:t>
        <a:bodyPr/>
        <a:lstStyle/>
        <a:p>
          <a:endParaRPr lang="en-US"/>
        </a:p>
      </dgm:t>
    </dgm:pt>
    <dgm:pt modelId="{4F0E1996-C9A3-4FCB-A229-1EA6F3081E62}">
      <dgm:prSet/>
      <dgm:spPr/>
      <dgm:t>
        <a:bodyPr/>
        <a:lstStyle/>
        <a:p>
          <a:r>
            <a:rPr lang="en-US"/>
            <a:t>Prefer Electronic payment method</a:t>
          </a:r>
        </a:p>
      </dgm:t>
    </dgm:pt>
    <dgm:pt modelId="{5D13E1A8-1B95-4096-BA30-E79872B6A72E}" cxnId="{79C7D6A6-78AA-42A0-80F0-D6184B4A6008}" type="parTrans">
      <dgm:prSet/>
      <dgm:spPr/>
      <dgm:t>
        <a:bodyPr/>
        <a:lstStyle/>
        <a:p>
          <a:endParaRPr lang="en-US"/>
        </a:p>
      </dgm:t>
    </dgm:pt>
    <dgm:pt modelId="{D3A86E2C-3A89-4557-A435-6DBC07DCA966}" cxnId="{79C7D6A6-78AA-42A0-80F0-D6184B4A6008}" type="sibTrans">
      <dgm:prSet/>
      <dgm:spPr/>
      <dgm:t>
        <a:bodyPr/>
        <a:lstStyle/>
        <a:p>
          <a:endParaRPr lang="en-US"/>
        </a:p>
      </dgm:t>
    </dgm:pt>
    <dgm:pt modelId="{CDB18D74-8C0B-49EC-95EE-66E9252756FE}">
      <dgm:prSet/>
      <dgm:spPr/>
      <dgm:t>
        <a:bodyPr/>
        <a:lstStyle/>
        <a:p>
          <a:r>
            <a:rPr lang="en-US"/>
            <a:t>Cash can be acceptable for customer convenient </a:t>
          </a:r>
        </a:p>
      </dgm:t>
    </dgm:pt>
    <dgm:pt modelId="{EBF5F5E2-A7FF-4945-9BE9-A590398A8E31}" cxnId="{4AAA9114-3A62-4B99-8821-FA32B2B29DA8}" type="parTrans">
      <dgm:prSet/>
      <dgm:spPr/>
      <dgm:t>
        <a:bodyPr/>
        <a:lstStyle/>
        <a:p>
          <a:endParaRPr lang="en-US"/>
        </a:p>
      </dgm:t>
    </dgm:pt>
    <dgm:pt modelId="{FC1B6E98-54CC-4939-AB05-4C8A68C81ACA}" cxnId="{4AAA9114-3A62-4B99-8821-FA32B2B29DA8}" type="sibTrans">
      <dgm:prSet/>
      <dgm:spPr/>
      <dgm:t>
        <a:bodyPr/>
        <a:lstStyle/>
        <a:p>
          <a:endParaRPr lang="en-US"/>
        </a:p>
      </dgm:t>
    </dgm:pt>
    <dgm:pt modelId="{45A003F3-878C-44CA-98F3-972011319F38}">
      <dgm:prSet/>
      <dgm:spPr/>
      <dgm:t>
        <a:bodyPr/>
        <a:lstStyle/>
        <a:p>
          <a:r>
            <a:rPr lang="en-US"/>
            <a:t>Billing system</a:t>
          </a:r>
        </a:p>
      </dgm:t>
    </dgm:pt>
    <dgm:pt modelId="{40B2D211-9F95-46E4-AFCB-8AA23D388C8D}" cxnId="{61EA8C01-41F2-4D64-B43C-E2FA4A11ED29}" type="parTrans">
      <dgm:prSet/>
      <dgm:spPr/>
      <dgm:t>
        <a:bodyPr/>
        <a:lstStyle/>
        <a:p>
          <a:endParaRPr lang="en-US"/>
        </a:p>
      </dgm:t>
    </dgm:pt>
    <dgm:pt modelId="{5D865B6B-94A1-4078-AF58-3691BE69E707}" cxnId="{61EA8C01-41F2-4D64-B43C-E2FA4A11ED29}" type="sibTrans">
      <dgm:prSet/>
      <dgm:spPr/>
      <dgm:t>
        <a:bodyPr/>
        <a:lstStyle/>
        <a:p>
          <a:endParaRPr lang="en-US"/>
        </a:p>
      </dgm:t>
    </dgm:pt>
    <dgm:pt modelId="{EFECD3B3-70A6-4B6B-9D57-C821B87F63F4}">
      <dgm:prSet/>
      <dgm:spPr/>
      <dgm:t>
        <a:bodyPr/>
        <a:lstStyle/>
        <a:p>
          <a:r>
            <a:rPr lang="en-US"/>
            <a:t>Need Automatic billing system</a:t>
          </a:r>
        </a:p>
      </dgm:t>
    </dgm:pt>
    <dgm:pt modelId="{462DEB74-1805-480C-BCD8-E58A15B61CED}" cxnId="{B6759CCB-46DE-4F2D-8E7A-F5E18A2E8D28}" type="parTrans">
      <dgm:prSet/>
      <dgm:spPr/>
      <dgm:t>
        <a:bodyPr/>
        <a:lstStyle/>
        <a:p>
          <a:endParaRPr lang="en-US"/>
        </a:p>
      </dgm:t>
    </dgm:pt>
    <dgm:pt modelId="{68E99AA0-401B-4A48-8A4B-4A5DF1A9B01C}" cxnId="{B6759CCB-46DE-4F2D-8E7A-F5E18A2E8D28}" type="sibTrans">
      <dgm:prSet/>
      <dgm:spPr/>
      <dgm:t>
        <a:bodyPr/>
        <a:lstStyle/>
        <a:p>
          <a:endParaRPr lang="en-US"/>
        </a:p>
      </dgm:t>
    </dgm:pt>
    <dgm:pt modelId="{FA744155-E763-41E6-86BB-9DDC8865860C}">
      <dgm:prSet/>
      <dgm:spPr/>
      <dgm:t>
        <a:bodyPr/>
        <a:lstStyle/>
        <a:p>
          <a:r>
            <a:rPr lang="en-US"/>
            <a:t>Keep the billing record</a:t>
          </a:r>
        </a:p>
      </dgm:t>
    </dgm:pt>
    <dgm:pt modelId="{A2AEADCB-BD5C-4BA9-82F2-1EFAB973E10D}" cxnId="{1A85A47D-A7A4-41DE-B27F-C3D4143251B8}" type="parTrans">
      <dgm:prSet/>
      <dgm:spPr/>
      <dgm:t>
        <a:bodyPr/>
        <a:lstStyle/>
        <a:p>
          <a:endParaRPr lang="en-US"/>
        </a:p>
      </dgm:t>
    </dgm:pt>
    <dgm:pt modelId="{F19D66C3-2F7E-436C-AC6D-3FDF1325B30F}" cxnId="{1A85A47D-A7A4-41DE-B27F-C3D4143251B8}" type="sibTrans">
      <dgm:prSet/>
      <dgm:spPr/>
      <dgm:t>
        <a:bodyPr/>
        <a:lstStyle/>
        <a:p>
          <a:endParaRPr lang="en-US"/>
        </a:p>
      </dgm:t>
    </dgm:pt>
    <dgm:pt modelId="{648962E5-1444-4357-9385-1454F5EE5AD1}">
      <dgm:prSet/>
      <dgm:spPr/>
      <dgm:t>
        <a:bodyPr/>
        <a:lstStyle/>
        <a:p>
          <a:r>
            <a:rPr lang="en-US"/>
            <a:t>Keep the billing record in specified way without avoiding hard copy</a:t>
          </a:r>
        </a:p>
      </dgm:t>
    </dgm:pt>
    <dgm:pt modelId="{DCC7389D-2E52-4A98-8C95-D356E4AA6C08}" cxnId="{BDDE6BEB-5BCF-4243-AB2B-5EEB7CEF23E0}" type="parTrans">
      <dgm:prSet/>
      <dgm:spPr/>
      <dgm:t>
        <a:bodyPr/>
        <a:lstStyle/>
        <a:p>
          <a:endParaRPr lang="en-US"/>
        </a:p>
      </dgm:t>
    </dgm:pt>
    <dgm:pt modelId="{0AA06141-6DFB-4EF8-95DD-DED67274D116}" cxnId="{BDDE6BEB-5BCF-4243-AB2B-5EEB7CEF23E0}" type="sibTrans">
      <dgm:prSet/>
      <dgm:spPr/>
      <dgm:t>
        <a:bodyPr/>
        <a:lstStyle/>
        <a:p>
          <a:endParaRPr lang="en-US"/>
        </a:p>
      </dgm:t>
    </dgm:pt>
    <dgm:pt modelId="{85BD81F0-F4AE-429B-8CA9-662740EBFCA1}">
      <dgm:prSet/>
      <dgm:spPr/>
      <dgm:t>
        <a:bodyPr/>
        <a:lstStyle/>
        <a:p>
          <a:r>
            <a:rPr lang="en-US"/>
            <a:t>Report</a:t>
          </a:r>
        </a:p>
      </dgm:t>
    </dgm:pt>
    <dgm:pt modelId="{22CFC2B4-590C-4B8E-AFD7-F14B90612E10}" cxnId="{784D6F3E-6444-49D2-AFF4-111CA8BDC7D7}" type="parTrans">
      <dgm:prSet/>
      <dgm:spPr/>
      <dgm:t>
        <a:bodyPr/>
        <a:lstStyle/>
        <a:p>
          <a:endParaRPr lang="en-US"/>
        </a:p>
      </dgm:t>
    </dgm:pt>
    <dgm:pt modelId="{45EEE765-C94A-4A73-ACBC-EF6B649AB0A2}" cxnId="{784D6F3E-6444-49D2-AFF4-111CA8BDC7D7}" type="sibTrans">
      <dgm:prSet/>
      <dgm:spPr/>
      <dgm:t>
        <a:bodyPr/>
        <a:lstStyle/>
        <a:p>
          <a:endParaRPr lang="en-US"/>
        </a:p>
      </dgm:t>
    </dgm:pt>
    <dgm:pt modelId="{A584183A-C819-4A73-9CF5-36BF92450FF7}">
      <dgm:prSet/>
      <dgm:spPr/>
      <dgm:t>
        <a:bodyPr/>
        <a:lstStyle/>
        <a:p>
          <a:r>
            <a:rPr lang="en-US"/>
            <a:t>Would like to have the automatic system for generating report</a:t>
          </a:r>
        </a:p>
      </dgm:t>
    </dgm:pt>
    <dgm:pt modelId="{12C14A99-5AD2-46B9-B1AE-1E6209B97F43}" cxnId="{E298B7D1-B6FF-4E1F-9285-BD182CC6D8B7}" type="parTrans">
      <dgm:prSet/>
      <dgm:spPr/>
      <dgm:t>
        <a:bodyPr/>
        <a:lstStyle/>
        <a:p>
          <a:endParaRPr lang="en-US"/>
        </a:p>
      </dgm:t>
    </dgm:pt>
    <dgm:pt modelId="{9A65E2A3-E204-49BA-B813-A46CACBBA0B5}" cxnId="{E298B7D1-B6FF-4E1F-9285-BD182CC6D8B7}" type="sibTrans">
      <dgm:prSet/>
      <dgm:spPr/>
      <dgm:t>
        <a:bodyPr/>
        <a:lstStyle/>
        <a:p>
          <a:endParaRPr lang="en-US"/>
        </a:p>
      </dgm:t>
    </dgm:pt>
    <dgm:pt modelId="{1EE2D8C0-B3EA-4F49-88E6-3809A785A990}" type="pres">
      <dgm:prSet presAssocID="{2522A4F1-82F3-460C-83F2-CECEBED1A87A}" presName="Name0" presStyleCnt="0">
        <dgm:presLayoutVars>
          <dgm:dir/>
          <dgm:animLvl val="lvl"/>
          <dgm:resizeHandles val="exact"/>
        </dgm:presLayoutVars>
      </dgm:prSet>
      <dgm:spPr/>
    </dgm:pt>
    <dgm:pt modelId="{0C95AE37-F5CA-A14C-A4A9-EE2EC2D31A50}" type="pres">
      <dgm:prSet presAssocID="{AE59655F-0F8A-4EFB-BFAF-919A167068E0}" presName="linNode" presStyleCnt="0"/>
      <dgm:spPr/>
    </dgm:pt>
    <dgm:pt modelId="{369B679D-1DE0-B04D-AC7F-77BBA3E8DE7B}" type="pres">
      <dgm:prSet presAssocID="{AE59655F-0F8A-4EFB-BFAF-919A167068E0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92A91D64-6DA0-CE4B-BC90-998FDC8F4C07}" type="pres">
      <dgm:prSet presAssocID="{AE59655F-0F8A-4EFB-BFAF-919A167068E0}" presName="descendantText" presStyleLbl="alignAccFollowNode1" presStyleIdx="0" presStyleCnt="4">
        <dgm:presLayoutVars>
          <dgm:bulletEnabled val="1"/>
        </dgm:presLayoutVars>
      </dgm:prSet>
      <dgm:spPr/>
    </dgm:pt>
    <dgm:pt modelId="{B2578CED-CF1A-C845-AA27-9F71784E5911}" type="pres">
      <dgm:prSet presAssocID="{8D0D8154-78E0-4161-BFE8-01722E418A68}" presName="sp" presStyleCnt="0"/>
      <dgm:spPr/>
    </dgm:pt>
    <dgm:pt modelId="{60689006-38D3-654D-9951-DEDBB801F3CC}" type="pres">
      <dgm:prSet presAssocID="{45A003F3-878C-44CA-98F3-972011319F38}" presName="linNode" presStyleCnt="0"/>
      <dgm:spPr/>
    </dgm:pt>
    <dgm:pt modelId="{81E3879E-61A8-9C4A-AF81-A5341B94898F}" type="pres">
      <dgm:prSet presAssocID="{45A003F3-878C-44CA-98F3-972011319F3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5684AC4-1ACA-D34A-8395-87EB31FA7BE9}" type="pres">
      <dgm:prSet presAssocID="{45A003F3-878C-44CA-98F3-972011319F38}" presName="descendantText" presStyleLbl="alignAccFollowNode1" presStyleIdx="1" presStyleCnt="4">
        <dgm:presLayoutVars>
          <dgm:bulletEnabled val="1"/>
        </dgm:presLayoutVars>
      </dgm:prSet>
      <dgm:spPr/>
    </dgm:pt>
    <dgm:pt modelId="{F6DA97DF-6FBC-F148-BAC3-92140B01357C}" type="pres">
      <dgm:prSet presAssocID="{5D865B6B-94A1-4078-AF58-3691BE69E707}" presName="sp" presStyleCnt="0"/>
      <dgm:spPr/>
    </dgm:pt>
    <dgm:pt modelId="{AC64408D-3111-6344-BF6E-0438A8362DCF}" type="pres">
      <dgm:prSet presAssocID="{FA744155-E763-41E6-86BB-9DDC8865860C}" presName="linNode" presStyleCnt="0"/>
      <dgm:spPr/>
    </dgm:pt>
    <dgm:pt modelId="{F8F6DF3F-80FF-0E42-AE99-8DC1476B8ADB}" type="pres">
      <dgm:prSet presAssocID="{FA744155-E763-41E6-86BB-9DDC8865860C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D086A807-DE10-2149-AE81-E265384716D3}" type="pres">
      <dgm:prSet presAssocID="{FA744155-E763-41E6-86BB-9DDC8865860C}" presName="descendantText" presStyleLbl="alignAccFollowNode1" presStyleIdx="2" presStyleCnt="4">
        <dgm:presLayoutVars>
          <dgm:bulletEnabled val="1"/>
        </dgm:presLayoutVars>
      </dgm:prSet>
      <dgm:spPr/>
    </dgm:pt>
    <dgm:pt modelId="{BD9AA752-C918-E842-90F9-87E147F49E03}" type="pres">
      <dgm:prSet presAssocID="{F19D66C3-2F7E-436C-AC6D-3FDF1325B30F}" presName="sp" presStyleCnt="0"/>
      <dgm:spPr/>
    </dgm:pt>
    <dgm:pt modelId="{32F5CBBE-C160-7844-8E8D-BC1AA14C7BA1}" type="pres">
      <dgm:prSet presAssocID="{85BD81F0-F4AE-429B-8CA9-662740EBFCA1}" presName="linNode" presStyleCnt="0"/>
      <dgm:spPr/>
    </dgm:pt>
    <dgm:pt modelId="{5750B964-BA7B-CA42-9F01-ED247743169A}" type="pres">
      <dgm:prSet presAssocID="{85BD81F0-F4AE-429B-8CA9-662740EBFCA1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4D1EC3C-141A-E34F-8CBC-FE9B31C12493}" type="pres">
      <dgm:prSet presAssocID="{85BD81F0-F4AE-429B-8CA9-662740EBFCA1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61EA8C01-41F2-4D64-B43C-E2FA4A11ED29}" srcId="{2522A4F1-82F3-460C-83F2-CECEBED1A87A}" destId="{45A003F3-878C-44CA-98F3-972011319F38}" srcOrd="1" destOrd="0" parTransId="{40B2D211-9F95-46E4-AFCB-8AA23D388C8D}" sibTransId="{5D865B6B-94A1-4078-AF58-3691BE69E707}"/>
    <dgm:cxn modelId="{1DE60C06-93F7-7748-B1F4-5499891DFC8E}" type="presOf" srcId="{45A003F3-878C-44CA-98F3-972011319F38}" destId="{81E3879E-61A8-9C4A-AF81-A5341B94898F}" srcOrd="0" destOrd="0" presId="urn:microsoft.com/office/officeart/2005/8/layout/vList5"/>
    <dgm:cxn modelId="{4AAA9114-3A62-4B99-8821-FA32B2B29DA8}" srcId="{AE59655F-0F8A-4EFB-BFAF-919A167068E0}" destId="{CDB18D74-8C0B-49EC-95EE-66E9252756FE}" srcOrd="1" destOrd="0" parTransId="{EBF5F5E2-A7FF-4945-9BE9-A590398A8E31}" sibTransId="{FC1B6E98-54CC-4939-AB05-4C8A68C81ACA}"/>
    <dgm:cxn modelId="{2568D334-4293-8C47-B720-E87AC806F186}" type="presOf" srcId="{85BD81F0-F4AE-429B-8CA9-662740EBFCA1}" destId="{5750B964-BA7B-CA42-9F01-ED247743169A}" srcOrd="0" destOrd="0" presId="urn:microsoft.com/office/officeart/2005/8/layout/vList5"/>
    <dgm:cxn modelId="{784D6F3E-6444-49D2-AFF4-111CA8BDC7D7}" srcId="{2522A4F1-82F3-460C-83F2-CECEBED1A87A}" destId="{85BD81F0-F4AE-429B-8CA9-662740EBFCA1}" srcOrd="3" destOrd="0" parTransId="{22CFC2B4-590C-4B8E-AFD7-F14B90612E10}" sibTransId="{45EEE765-C94A-4A73-ACBC-EF6B649AB0A2}"/>
    <dgm:cxn modelId="{8B6D4650-3B05-6247-81D3-EDD1618BE39D}" type="presOf" srcId="{FA744155-E763-41E6-86BB-9DDC8865860C}" destId="{F8F6DF3F-80FF-0E42-AE99-8DC1476B8ADB}" srcOrd="0" destOrd="0" presId="urn:microsoft.com/office/officeart/2005/8/layout/vList5"/>
    <dgm:cxn modelId="{9693F970-193A-4B3F-930B-9EE44961A096}" srcId="{2522A4F1-82F3-460C-83F2-CECEBED1A87A}" destId="{AE59655F-0F8A-4EFB-BFAF-919A167068E0}" srcOrd="0" destOrd="0" parTransId="{75FF14CD-4932-442E-9334-9DC32FAD035A}" sibTransId="{8D0D8154-78E0-4161-BFE8-01722E418A68}"/>
    <dgm:cxn modelId="{5573C453-71BF-7D4E-9F02-4D5D0EADF9A1}" type="presOf" srcId="{A584183A-C819-4A73-9CF5-36BF92450FF7}" destId="{94D1EC3C-141A-E34F-8CBC-FE9B31C12493}" srcOrd="0" destOrd="0" presId="urn:microsoft.com/office/officeart/2005/8/layout/vList5"/>
    <dgm:cxn modelId="{8AE3C458-F6BB-7F42-8686-2315ABE5490E}" type="presOf" srcId="{648962E5-1444-4357-9385-1454F5EE5AD1}" destId="{D086A807-DE10-2149-AE81-E265384716D3}" srcOrd="0" destOrd="0" presId="urn:microsoft.com/office/officeart/2005/8/layout/vList5"/>
    <dgm:cxn modelId="{16A0087C-8B40-A340-87EA-6D99AC4E4F7E}" type="presOf" srcId="{2522A4F1-82F3-460C-83F2-CECEBED1A87A}" destId="{1EE2D8C0-B3EA-4F49-88E6-3809A785A990}" srcOrd="0" destOrd="0" presId="urn:microsoft.com/office/officeart/2005/8/layout/vList5"/>
    <dgm:cxn modelId="{1A85A47D-A7A4-41DE-B27F-C3D4143251B8}" srcId="{2522A4F1-82F3-460C-83F2-CECEBED1A87A}" destId="{FA744155-E763-41E6-86BB-9DDC8865860C}" srcOrd="2" destOrd="0" parTransId="{A2AEADCB-BD5C-4BA9-82F2-1EFAB973E10D}" sibTransId="{F19D66C3-2F7E-436C-AC6D-3FDF1325B30F}"/>
    <dgm:cxn modelId="{79C7D6A6-78AA-42A0-80F0-D6184B4A6008}" srcId="{AE59655F-0F8A-4EFB-BFAF-919A167068E0}" destId="{4F0E1996-C9A3-4FCB-A229-1EA6F3081E62}" srcOrd="0" destOrd="0" parTransId="{5D13E1A8-1B95-4096-BA30-E79872B6A72E}" sibTransId="{D3A86E2C-3A89-4557-A435-6DBC07DCA966}"/>
    <dgm:cxn modelId="{566C91AC-2CC9-5D42-8F9E-6F00D38EEDBA}" type="presOf" srcId="{4F0E1996-C9A3-4FCB-A229-1EA6F3081E62}" destId="{92A91D64-6DA0-CE4B-BC90-998FDC8F4C07}" srcOrd="0" destOrd="0" presId="urn:microsoft.com/office/officeart/2005/8/layout/vList5"/>
    <dgm:cxn modelId="{B6759CCB-46DE-4F2D-8E7A-F5E18A2E8D28}" srcId="{45A003F3-878C-44CA-98F3-972011319F38}" destId="{EFECD3B3-70A6-4B6B-9D57-C821B87F63F4}" srcOrd="0" destOrd="0" parTransId="{462DEB74-1805-480C-BCD8-E58A15B61CED}" sibTransId="{68E99AA0-401B-4A48-8A4B-4A5DF1A9B01C}"/>
    <dgm:cxn modelId="{0C56D8D0-AA3A-C846-BF2E-0E96464737F7}" type="presOf" srcId="{EFECD3B3-70A6-4B6B-9D57-C821B87F63F4}" destId="{F5684AC4-1ACA-D34A-8395-87EB31FA7BE9}" srcOrd="0" destOrd="0" presId="urn:microsoft.com/office/officeart/2005/8/layout/vList5"/>
    <dgm:cxn modelId="{E298B7D1-B6FF-4E1F-9285-BD182CC6D8B7}" srcId="{85BD81F0-F4AE-429B-8CA9-662740EBFCA1}" destId="{A584183A-C819-4A73-9CF5-36BF92450FF7}" srcOrd="0" destOrd="0" parTransId="{12C14A99-5AD2-46B9-B1AE-1E6209B97F43}" sibTransId="{9A65E2A3-E204-49BA-B813-A46CACBBA0B5}"/>
    <dgm:cxn modelId="{BDDE6BEB-5BCF-4243-AB2B-5EEB7CEF23E0}" srcId="{FA744155-E763-41E6-86BB-9DDC8865860C}" destId="{648962E5-1444-4357-9385-1454F5EE5AD1}" srcOrd="0" destOrd="0" parTransId="{DCC7389D-2E52-4A98-8C95-D356E4AA6C08}" sibTransId="{0AA06141-6DFB-4EF8-95DD-DED67274D116}"/>
    <dgm:cxn modelId="{6E1839EF-7823-A241-A6EA-2CB8BE7F9E42}" type="presOf" srcId="{CDB18D74-8C0B-49EC-95EE-66E9252756FE}" destId="{92A91D64-6DA0-CE4B-BC90-998FDC8F4C07}" srcOrd="0" destOrd="1" presId="urn:microsoft.com/office/officeart/2005/8/layout/vList5"/>
    <dgm:cxn modelId="{86DF8BF3-8116-1046-816D-D7F14DC21FAC}" type="presOf" srcId="{AE59655F-0F8A-4EFB-BFAF-919A167068E0}" destId="{369B679D-1DE0-B04D-AC7F-77BBA3E8DE7B}" srcOrd="0" destOrd="0" presId="urn:microsoft.com/office/officeart/2005/8/layout/vList5"/>
    <dgm:cxn modelId="{EB1F6846-3AD0-184F-8547-B37F8E9EBC37}" type="presParOf" srcId="{1EE2D8C0-B3EA-4F49-88E6-3809A785A990}" destId="{0C95AE37-F5CA-A14C-A4A9-EE2EC2D31A50}" srcOrd="0" destOrd="0" presId="urn:microsoft.com/office/officeart/2005/8/layout/vList5"/>
    <dgm:cxn modelId="{903DA473-4A98-D840-90B2-5A88F68B673F}" type="presParOf" srcId="{0C95AE37-F5CA-A14C-A4A9-EE2EC2D31A50}" destId="{369B679D-1DE0-B04D-AC7F-77BBA3E8DE7B}" srcOrd="0" destOrd="0" presId="urn:microsoft.com/office/officeart/2005/8/layout/vList5"/>
    <dgm:cxn modelId="{AAA42142-3454-FC44-A63B-E053388B67CA}" type="presParOf" srcId="{0C95AE37-F5CA-A14C-A4A9-EE2EC2D31A50}" destId="{92A91D64-6DA0-CE4B-BC90-998FDC8F4C07}" srcOrd="1" destOrd="0" presId="urn:microsoft.com/office/officeart/2005/8/layout/vList5"/>
    <dgm:cxn modelId="{FBFD4137-5A87-5540-BCE6-9516C5F76908}" type="presParOf" srcId="{1EE2D8C0-B3EA-4F49-88E6-3809A785A990}" destId="{B2578CED-CF1A-C845-AA27-9F71784E5911}" srcOrd="1" destOrd="0" presId="urn:microsoft.com/office/officeart/2005/8/layout/vList5"/>
    <dgm:cxn modelId="{4235D850-7B5F-C546-848D-34E4C890E02E}" type="presParOf" srcId="{1EE2D8C0-B3EA-4F49-88E6-3809A785A990}" destId="{60689006-38D3-654D-9951-DEDBB801F3CC}" srcOrd="2" destOrd="0" presId="urn:microsoft.com/office/officeart/2005/8/layout/vList5"/>
    <dgm:cxn modelId="{7D380C39-960B-0A49-A401-24EAD567327C}" type="presParOf" srcId="{60689006-38D3-654D-9951-DEDBB801F3CC}" destId="{81E3879E-61A8-9C4A-AF81-A5341B94898F}" srcOrd="0" destOrd="0" presId="urn:microsoft.com/office/officeart/2005/8/layout/vList5"/>
    <dgm:cxn modelId="{8A4728F7-A1EB-684A-A03C-5EF6CE5027CC}" type="presParOf" srcId="{60689006-38D3-654D-9951-DEDBB801F3CC}" destId="{F5684AC4-1ACA-D34A-8395-87EB31FA7BE9}" srcOrd="1" destOrd="0" presId="urn:microsoft.com/office/officeart/2005/8/layout/vList5"/>
    <dgm:cxn modelId="{20196FC5-4951-9B49-81BA-A1E9ADF9A5A1}" type="presParOf" srcId="{1EE2D8C0-B3EA-4F49-88E6-3809A785A990}" destId="{F6DA97DF-6FBC-F148-BAC3-92140B01357C}" srcOrd="3" destOrd="0" presId="urn:microsoft.com/office/officeart/2005/8/layout/vList5"/>
    <dgm:cxn modelId="{8625B2DF-40C1-7443-84FF-B5CA2B49D10E}" type="presParOf" srcId="{1EE2D8C0-B3EA-4F49-88E6-3809A785A990}" destId="{AC64408D-3111-6344-BF6E-0438A8362DCF}" srcOrd="4" destOrd="0" presId="urn:microsoft.com/office/officeart/2005/8/layout/vList5"/>
    <dgm:cxn modelId="{071372E0-2B98-194D-BED7-025CD3AE8709}" type="presParOf" srcId="{AC64408D-3111-6344-BF6E-0438A8362DCF}" destId="{F8F6DF3F-80FF-0E42-AE99-8DC1476B8ADB}" srcOrd="0" destOrd="0" presId="urn:microsoft.com/office/officeart/2005/8/layout/vList5"/>
    <dgm:cxn modelId="{6B4C5063-3479-B349-8D41-F8591E5AB4A0}" type="presParOf" srcId="{AC64408D-3111-6344-BF6E-0438A8362DCF}" destId="{D086A807-DE10-2149-AE81-E265384716D3}" srcOrd="1" destOrd="0" presId="urn:microsoft.com/office/officeart/2005/8/layout/vList5"/>
    <dgm:cxn modelId="{6902330E-3A64-6F40-BC42-C86CF44BA996}" type="presParOf" srcId="{1EE2D8C0-B3EA-4F49-88E6-3809A785A990}" destId="{BD9AA752-C918-E842-90F9-87E147F49E03}" srcOrd="5" destOrd="0" presId="urn:microsoft.com/office/officeart/2005/8/layout/vList5"/>
    <dgm:cxn modelId="{4140468C-2E0E-6E49-98E8-A9A602389C01}" type="presParOf" srcId="{1EE2D8C0-B3EA-4F49-88E6-3809A785A990}" destId="{32F5CBBE-C160-7844-8E8D-BC1AA14C7BA1}" srcOrd="6" destOrd="0" presId="urn:microsoft.com/office/officeart/2005/8/layout/vList5"/>
    <dgm:cxn modelId="{0FE7EA11-5596-784A-82AB-4ED791315190}" type="presParOf" srcId="{32F5CBBE-C160-7844-8E8D-BC1AA14C7BA1}" destId="{5750B964-BA7B-CA42-9F01-ED247743169A}" srcOrd="0" destOrd="0" presId="urn:microsoft.com/office/officeart/2005/8/layout/vList5"/>
    <dgm:cxn modelId="{658A69D6-E633-CA4E-93E5-B0697D3309BA}" type="presParOf" srcId="{32F5CBBE-C160-7844-8E8D-BC1AA14C7BA1}" destId="{94D1EC3C-141A-E34F-8CBC-FE9B31C1249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97B58-CF79-EA44-BF8B-71ECC9F7BE87}">
      <dsp:nvSpPr>
        <dsp:cNvPr id="0" name=""/>
        <dsp:cNvSpPr/>
      </dsp:nvSpPr>
      <dsp:spPr>
        <a:xfrm>
          <a:off x="464232" y="0"/>
          <a:ext cx="5577840" cy="557784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47B7BA-1AE5-8942-A483-B33B46DC4E20}">
      <dsp:nvSpPr>
        <dsp:cNvPr id="0" name=""/>
        <dsp:cNvSpPr/>
      </dsp:nvSpPr>
      <dsp:spPr>
        <a:xfrm>
          <a:off x="826791" y="362559"/>
          <a:ext cx="2231136" cy="223113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Payment Method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Only cash &amp; Cheque</a:t>
          </a:r>
        </a:p>
      </dsp:txBody>
      <dsp:txXfrm>
        <a:off x="935706" y="471474"/>
        <a:ext cx="2013306" cy="2013306"/>
      </dsp:txXfrm>
    </dsp:sp>
    <dsp:sp modelId="{4447E1FA-1DED-C144-BF73-B29825C22BA1}">
      <dsp:nvSpPr>
        <dsp:cNvPr id="0" name=""/>
        <dsp:cNvSpPr/>
      </dsp:nvSpPr>
      <dsp:spPr>
        <a:xfrm>
          <a:off x="3448376" y="362559"/>
          <a:ext cx="2231136" cy="2231136"/>
        </a:xfrm>
        <a:prstGeom prst="roundRect">
          <a:avLst/>
        </a:prstGeom>
        <a:solidFill>
          <a:schemeClr val="accent2">
            <a:hueOff val="296529"/>
            <a:satOff val="-6628"/>
            <a:lumOff val="-627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Billing System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Use Excel and calculate manually</a:t>
          </a:r>
        </a:p>
      </dsp:txBody>
      <dsp:txXfrm>
        <a:off x="3557291" y="471474"/>
        <a:ext cx="2013306" cy="2013306"/>
      </dsp:txXfrm>
    </dsp:sp>
    <dsp:sp modelId="{06061F24-37CA-E743-ADDD-ED0F01003362}">
      <dsp:nvSpPr>
        <dsp:cNvPr id="0" name=""/>
        <dsp:cNvSpPr/>
      </dsp:nvSpPr>
      <dsp:spPr>
        <a:xfrm>
          <a:off x="826791" y="2984144"/>
          <a:ext cx="2231136" cy="2231136"/>
        </a:xfrm>
        <a:prstGeom prst="roundRect">
          <a:avLst/>
        </a:prstGeom>
        <a:solidFill>
          <a:schemeClr val="accent2">
            <a:hueOff val="593057"/>
            <a:satOff val="-13255"/>
            <a:lumOff val="-1254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Keep the billing record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Hardcopies and put in GL (general Ledger)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Keep for 5 years</a:t>
          </a:r>
        </a:p>
      </dsp:txBody>
      <dsp:txXfrm>
        <a:off x="935706" y="3093059"/>
        <a:ext cx="2013306" cy="2013306"/>
      </dsp:txXfrm>
    </dsp:sp>
    <dsp:sp modelId="{C483ABA4-E843-DE47-82A5-FAE92E96114D}">
      <dsp:nvSpPr>
        <dsp:cNvPr id="0" name=""/>
        <dsp:cNvSpPr/>
      </dsp:nvSpPr>
      <dsp:spPr>
        <a:xfrm>
          <a:off x="3448376" y="2984144"/>
          <a:ext cx="2231136" cy="2231136"/>
        </a:xfrm>
        <a:prstGeom prst="roundRect">
          <a:avLst/>
        </a:prstGeom>
        <a:solidFill>
          <a:schemeClr val="accent2">
            <a:hueOff val="889586"/>
            <a:satOff val="-19883"/>
            <a:lumOff val="-1882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Report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At end of the day, collect the records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Uses spreadsheet to do reporting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Generate 3 reports</a:t>
          </a:r>
        </a:p>
      </dsp:txBody>
      <dsp:txXfrm>
        <a:off x="3557291" y="3093059"/>
        <a:ext cx="2013306" cy="2013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91D64-6DA0-CE4B-BC90-998FDC8F4C07}">
      <dsp:nvSpPr>
        <dsp:cNvPr id="0" name=""/>
        <dsp:cNvSpPr/>
      </dsp:nvSpPr>
      <dsp:spPr>
        <a:xfrm rot="5400000">
          <a:off x="6418468" y="-2749883"/>
          <a:ext cx="689699" cy="636547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Prefer Electronic payment method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Cash can be acceptable for customer convenient </a:t>
          </a:r>
        </a:p>
      </dsp:txBody>
      <dsp:txXfrm rot="-5400000">
        <a:off x="3580580" y="121673"/>
        <a:ext cx="6331807" cy="622363"/>
      </dsp:txXfrm>
    </dsp:sp>
    <dsp:sp modelId="{369B679D-1DE0-B04D-AC7F-77BBA3E8DE7B}">
      <dsp:nvSpPr>
        <dsp:cNvPr id="0" name=""/>
        <dsp:cNvSpPr/>
      </dsp:nvSpPr>
      <dsp:spPr>
        <a:xfrm>
          <a:off x="0" y="1792"/>
          <a:ext cx="3580580" cy="8621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Payment method </a:t>
          </a:r>
        </a:p>
      </dsp:txBody>
      <dsp:txXfrm>
        <a:off x="42085" y="43877"/>
        <a:ext cx="3496410" cy="777954"/>
      </dsp:txXfrm>
    </dsp:sp>
    <dsp:sp modelId="{F5684AC4-1ACA-D34A-8395-87EB31FA7BE9}">
      <dsp:nvSpPr>
        <dsp:cNvPr id="0" name=""/>
        <dsp:cNvSpPr/>
      </dsp:nvSpPr>
      <dsp:spPr>
        <a:xfrm rot="5400000">
          <a:off x="6418468" y="-1844653"/>
          <a:ext cx="689699" cy="6365475"/>
        </a:xfrm>
        <a:prstGeom prst="round2SameRect">
          <a:avLst/>
        </a:prstGeom>
        <a:solidFill>
          <a:schemeClr val="accent2">
            <a:tint val="40000"/>
            <a:alpha val="90000"/>
            <a:hueOff val="327380"/>
            <a:satOff val="-16689"/>
            <a:lumOff val="-1726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327380"/>
              <a:satOff val="-16689"/>
              <a:lumOff val="-1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Need Automatic billing system</a:t>
          </a:r>
        </a:p>
      </dsp:txBody>
      <dsp:txXfrm rot="-5400000">
        <a:off x="3580580" y="1026903"/>
        <a:ext cx="6331807" cy="622363"/>
      </dsp:txXfrm>
    </dsp:sp>
    <dsp:sp modelId="{81E3879E-61A8-9C4A-AF81-A5341B94898F}">
      <dsp:nvSpPr>
        <dsp:cNvPr id="0" name=""/>
        <dsp:cNvSpPr/>
      </dsp:nvSpPr>
      <dsp:spPr>
        <a:xfrm>
          <a:off x="0" y="907022"/>
          <a:ext cx="3580580" cy="862124"/>
        </a:xfrm>
        <a:prstGeom prst="roundRect">
          <a:avLst/>
        </a:prstGeom>
        <a:solidFill>
          <a:schemeClr val="accent2">
            <a:hueOff val="296529"/>
            <a:satOff val="-6628"/>
            <a:lumOff val="-627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Billing system</a:t>
          </a:r>
        </a:p>
      </dsp:txBody>
      <dsp:txXfrm>
        <a:off x="42085" y="949107"/>
        <a:ext cx="3496410" cy="777954"/>
      </dsp:txXfrm>
    </dsp:sp>
    <dsp:sp modelId="{D086A807-DE10-2149-AE81-E265384716D3}">
      <dsp:nvSpPr>
        <dsp:cNvPr id="0" name=""/>
        <dsp:cNvSpPr/>
      </dsp:nvSpPr>
      <dsp:spPr>
        <a:xfrm rot="5400000">
          <a:off x="6418468" y="-939422"/>
          <a:ext cx="689699" cy="6365475"/>
        </a:xfrm>
        <a:prstGeom prst="round2SameRect">
          <a:avLst/>
        </a:prstGeom>
        <a:solidFill>
          <a:schemeClr val="accent2">
            <a:tint val="40000"/>
            <a:alpha val="90000"/>
            <a:hueOff val="654760"/>
            <a:satOff val="-33377"/>
            <a:lumOff val="-3453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654760"/>
              <a:satOff val="-33377"/>
              <a:lumOff val="-34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Keep the billing record in specified way without avoiding hard copy</a:t>
          </a:r>
        </a:p>
      </dsp:txBody>
      <dsp:txXfrm rot="-5400000">
        <a:off x="3580580" y="1932134"/>
        <a:ext cx="6331807" cy="622363"/>
      </dsp:txXfrm>
    </dsp:sp>
    <dsp:sp modelId="{F8F6DF3F-80FF-0E42-AE99-8DC1476B8ADB}">
      <dsp:nvSpPr>
        <dsp:cNvPr id="0" name=""/>
        <dsp:cNvSpPr/>
      </dsp:nvSpPr>
      <dsp:spPr>
        <a:xfrm>
          <a:off x="0" y="1812253"/>
          <a:ext cx="3580580" cy="862124"/>
        </a:xfrm>
        <a:prstGeom prst="roundRect">
          <a:avLst/>
        </a:prstGeom>
        <a:solidFill>
          <a:schemeClr val="accent2">
            <a:hueOff val="593057"/>
            <a:satOff val="-13255"/>
            <a:lumOff val="-1254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Keep the billing record</a:t>
          </a:r>
        </a:p>
      </dsp:txBody>
      <dsp:txXfrm>
        <a:off x="42085" y="1854338"/>
        <a:ext cx="3496410" cy="777954"/>
      </dsp:txXfrm>
    </dsp:sp>
    <dsp:sp modelId="{94D1EC3C-141A-E34F-8CBC-FE9B31C12493}">
      <dsp:nvSpPr>
        <dsp:cNvPr id="0" name=""/>
        <dsp:cNvSpPr/>
      </dsp:nvSpPr>
      <dsp:spPr>
        <a:xfrm rot="5400000">
          <a:off x="6418468" y="-34192"/>
          <a:ext cx="689699" cy="6365475"/>
        </a:xfrm>
        <a:prstGeom prst="round2SameRect">
          <a:avLst/>
        </a:prstGeom>
        <a:solidFill>
          <a:schemeClr val="accent2">
            <a:tint val="40000"/>
            <a:alpha val="90000"/>
            <a:hueOff val="982140"/>
            <a:satOff val="-50066"/>
            <a:lumOff val="-5179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982140"/>
              <a:satOff val="-50066"/>
              <a:lumOff val="-51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Would like to have the automatic system for generating report</a:t>
          </a:r>
        </a:p>
      </dsp:txBody>
      <dsp:txXfrm rot="-5400000">
        <a:off x="3580580" y="2837364"/>
        <a:ext cx="6331807" cy="622363"/>
      </dsp:txXfrm>
    </dsp:sp>
    <dsp:sp modelId="{5750B964-BA7B-CA42-9F01-ED247743169A}">
      <dsp:nvSpPr>
        <dsp:cNvPr id="0" name=""/>
        <dsp:cNvSpPr/>
      </dsp:nvSpPr>
      <dsp:spPr>
        <a:xfrm>
          <a:off x="0" y="2717483"/>
          <a:ext cx="3580580" cy="862124"/>
        </a:xfrm>
        <a:prstGeom prst="roundRect">
          <a:avLst/>
        </a:prstGeom>
        <a:solidFill>
          <a:schemeClr val="accent2">
            <a:hueOff val="889586"/>
            <a:satOff val="-19883"/>
            <a:lumOff val="-1882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Report</a:t>
          </a:r>
        </a:p>
      </dsp:txBody>
      <dsp:txXfrm>
        <a:off x="42085" y="2759568"/>
        <a:ext cx="3496410" cy="777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9B6F6-0237-4220-A539-2124CF08237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BCB2E-D6AD-4849-8974-65A382E0EBF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Work scope of receptionist:</a:t>
            </a:r>
            <a:endParaRPr lang="en-US" b="1"/>
          </a:p>
          <a:p>
            <a:r>
              <a:rPr lang="en-US"/>
              <a:t>1. Administrational duty(not related to new system): check equipment for each doctor</a:t>
            </a:r>
            <a:endParaRPr lang="en-US"/>
          </a:p>
          <a:p>
            <a:r>
              <a:rPr lang="en-US" b="1"/>
              <a:t>2. Coordinate appointment: </a:t>
            </a:r>
            <a:endParaRPr lang="en-US" b="1"/>
          </a:p>
          <a:p>
            <a:r>
              <a:rPr lang="en-US"/>
              <a:t>(1) receptionist and doctors all have own diary. Check diary to fill in the slots with patients who made appointment</a:t>
            </a:r>
            <a:endParaRPr lang="en-US"/>
          </a:p>
          <a:p>
            <a:r>
              <a:rPr lang="en-US"/>
              <a:t>(2) Handle with appointment cancellation.</a:t>
            </a:r>
            <a:endParaRPr lang="en-US"/>
          </a:p>
          <a:p>
            <a:r>
              <a:rPr lang="en-US"/>
              <a:t>(3) Call patients 1 day before their appointments</a:t>
            </a:r>
            <a:endParaRPr lang="en-US"/>
          </a:p>
          <a:p>
            <a:r>
              <a:rPr lang="en-US" b="1"/>
              <a:t>3. Registration of patients: </a:t>
            </a:r>
            <a:endParaRPr lang="en-US" b="1"/>
          </a:p>
          <a:p>
            <a:pPr marL="228600" indent="-228600">
              <a:buAutoNum type="arabicParenBoth"/>
            </a:pPr>
            <a:r>
              <a:rPr lang="en-US"/>
              <a:t>First visit: get patient’s personal info</a:t>
            </a:r>
            <a:endParaRPr lang="en-US"/>
          </a:p>
          <a:p>
            <a:pPr marL="228600" indent="-228600">
              <a:buAutoNum type="arabicParenBoth"/>
            </a:pPr>
            <a:r>
              <a:rPr lang="en-US"/>
              <a:t>Queue patients under appointment list</a:t>
            </a:r>
            <a:endParaRPr lang="en-US"/>
          </a:p>
          <a:p>
            <a:pPr marL="228600" indent="-228600">
              <a:buAutoNum type="arabicParenBoth"/>
            </a:pPr>
            <a:r>
              <a:rPr lang="en-US"/>
              <a:t>Prior appointment will have queuing priority</a:t>
            </a:r>
            <a:endParaRPr lang="en-US"/>
          </a:p>
          <a:p>
            <a:pPr marL="0" indent="0">
              <a:buNone/>
            </a:pPr>
            <a:r>
              <a:rPr lang="en-US" b="1"/>
              <a:t>4. File medical records and etc.: handle with medical records and test reports</a:t>
            </a:r>
            <a:endParaRPr lang="en-US" b="1"/>
          </a:p>
          <a:p>
            <a:pPr marL="228600" indent="-228600">
              <a:buAutoNum type="arabicParenBoth"/>
            </a:pPr>
            <a:r>
              <a:rPr lang="en-US"/>
              <a:t>Have to keep ready the next day patients medical record .</a:t>
            </a:r>
            <a:endParaRPr lang="en-US"/>
          </a:p>
          <a:p>
            <a:pPr marL="228600" indent="-228600">
              <a:buAutoNum type="arabicParenBoth"/>
            </a:pPr>
            <a:r>
              <a:rPr lang="en-US"/>
              <a:t>Have to retrieve the medical records from the store room and warehouse.</a:t>
            </a:r>
            <a:endParaRPr lang="en-US"/>
          </a:p>
          <a:p>
            <a:pPr marL="228600" indent="-228600">
              <a:buAutoNum type="arabicParenBoth"/>
            </a:pPr>
            <a:r>
              <a:rPr lang="en-US"/>
              <a:t>if the patient has not visited the clinic in a long time otherwise have to fill a new form.</a:t>
            </a:r>
            <a:endParaRPr lang="en-US"/>
          </a:p>
          <a:p>
            <a:pPr marL="228600" indent="-228600">
              <a:buAutoNum type="arabicParenBoth"/>
            </a:pPr>
            <a:r>
              <a:rPr lang="en-US"/>
              <a:t>Time consuming.</a:t>
            </a:r>
            <a:endParaRPr lang="en-US"/>
          </a:p>
          <a:p>
            <a:pPr marL="228600" indent="-228600">
              <a:buAutoNum type="arabicParenBoth"/>
            </a:pPr>
            <a:r>
              <a:rPr lang="en-US"/>
              <a:t>Space constraint.</a:t>
            </a:r>
            <a:endParaRPr lang="en-US"/>
          </a:p>
          <a:p>
            <a:pPr marL="0" indent="0">
              <a:buNone/>
            </a:pPr>
            <a:r>
              <a:rPr lang="en-US" b="1"/>
              <a:t>5. Booking Ward bed /Surgery:</a:t>
            </a:r>
            <a:endParaRPr lang="en-US" b="1"/>
          </a:p>
          <a:p>
            <a:pPr marL="0" indent="0">
              <a:buNone/>
            </a:pPr>
            <a:r>
              <a:rPr lang="en-US" b="0"/>
              <a:t>(1) Not able to view the ward and operation theatre availability.</a:t>
            </a: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F1FB8-5EEB-4663-880E-68343BDD220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b="0">
                <a:solidFill>
                  <a:srgbClr val="00B050"/>
                </a:solidFill>
              </a:rPr>
              <a:t>Booking system</a:t>
            </a:r>
            <a:endParaRPr lang="en-US" b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>
                <a:solidFill>
                  <a:srgbClr val="00B050"/>
                </a:solidFill>
              </a:rPr>
              <a:t>Centralized electronic booking system </a:t>
            </a:r>
            <a:endParaRPr lang="en-US" b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>
                <a:solidFill>
                  <a:srgbClr val="00B050"/>
                </a:solidFill>
              </a:rPr>
              <a:t>Customizable to notify patients  or send reminder automatedly by SMS</a:t>
            </a:r>
            <a:endParaRPr lang="en-US" b="0">
              <a:solidFill>
                <a:srgbClr val="00B05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/>
              <a:t>- Physical diaries – separated for receptionist and doctors</a:t>
            </a:r>
            <a:endParaRPr lang="en-US"/>
          </a:p>
          <a:p>
            <a:pPr marL="0" indent="0">
              <a:buFont typeface="Wingdings" panose="05000000000000000000" pitchFamily="2" charset="2"/>
              <a:buNone/>
            </a:pPr>
            <a:endParaRPr lang="en-US" b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b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0">
                <a:solidFill>
                  <a:srgbClr val="00B050"/>
                </a:solidFill>
              </a:rPr>
              <a:t>Registration</a:t>
            </a:r>
            <a:endParaRPr lang="en-US" b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>
                <a:solidFill>
                  <a:srgbClr val="00B050"/>
                </a:solidFill>
              </a:rPr>
              <a:t>Patient information to be stored in database with incorporation of medical records</a:t>
            </a:r>
            <a:endParaRPr lang="en-US" b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>
                <a:solidFill>
                  <a:srgbClr val="00B050"/>
                </a:solidFill>
              </a:rPr>
              <a:t>Queue system which will notify patient by SMS when the queue number is to be called in advanced</a:t>
            </a:r>
            <a:endParaRPr lang="en-US" b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b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0">
                <a:solidFill>
                  <a:srgbClr val="00B050"/>
                </a:solidFill>
              </a:rPr>
              <a:t>Medical Consultation</a:t>
            </a:r>
            <a:endParaRPr lang="en-US" b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>
                <a:solidFill>
                  <a:srgbClr val="00B050"/>
                </a:solidFill>
              </a:rPr>
              <a:t>Electronic patient records will include integration of history medical records </a:t>
            </a:r>
            <a:endParaRPr lang="en-US" b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>
                <a:solidFill>
                  <a:srgbClr val="00B050"/>
                </a:solidFill>
              </a:rPr>
              <a:t>Dashboard feature for doctor’s case note</a:t>
            </a:r>
            <a:endParaRPr lang="en-US" b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b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0">
                <a:solidFill>
                  <a:srgbClr val="00B050"/>
                </a:solidFill>
              </a:rPr>
              <a:t>Medical Test</a:t>
            </a:r>
            <a:endParaRPr lang="en-US" b="0">
              <a:solidFill>
                <a:srgbClr val="00B050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b="0">
                <a:solidFill>
                  <a:srgbClr val="00B050"/>
                </a:solidFill>
              </a:rPr>
              <a:t>Patient records customized to integrate test results from other clinics</a:t>
            </a:r>
            <a:endParaRPr lang="en-US" b="0">
              <a:solidFill>
                <a:srgbClr val="00B05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b="0">
              <a:solidFill>
                <a:srgbClr val="00B05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="0">
                <a:solidFill>
                  <a:srgbClr val="00B050"/>
                </a:solidFill>
              </a:rPr>
              <a:t>Ward booking</a:t>
            </a:r>
            <a:endParaRPr lang="en-US" b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>
                <a:solidFill>
                  <a:srgbClr val="00B050"/>
                </a:solidFill>
              </a:rPr>
              <a:t>Proposed system interfaces with existing warding system </a:t>
            </a:r>
            <a:endParaRPr lang="en-US" b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>
                <a:solidFill>
                  <a:srgbClr val="00B050"/>
                </a:solidFill>
              </a:rPr>
              <a:t>Assigned ward will be stored in patient records for doctor’s reference during ward visit</a:t>
            </a:r>
            <a:endParaRPr lang="en-US" b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b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0">
                <a:solidFill>
                  <a:srgbClr val="00B050"/>
                </a:solidFill>
              </a:rPr>
              <a:t>Billing process</a:t>
            </a:r>
            <a:endParaRPr lang="en-US" b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>
                <a:solidFill>
                  <a:srgbClr val="00B050"/>
                </a:solidFill>
              </a:rPr>
              <a:t>Billing system will include features such as automated calculation of bill and report generation</a:t>
            </a:r>
            <a:endParaRPr lang="en-US" b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>
                <a:solidFill>
                  <a:srgbClr val="00B050"/>
                </a:solidFill>
              </a:rPr>
              <a:t>Proposed billing system to be interfaced with proposed patient records system and existing pharmacy system </a:t>
            </a:r>
            <a:endParaRPr lang="en-US" b="0">
              <a:solidFill>
                <a:srgbClr val="00B05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/>
              <a:t>Disputes such as the patient claims that he/she didn’t go for certain test</a:t>
            </a:r>
            <a:endParaRPr lang="en-US"/>
          </a:p>
          <a:p>
            <a:pPr marL="171450" indent="-171450">
              <a:buFontTx/>
              <a:buChar char="-"/>
            </a:pPr>
            <a:r>
              <a:rPr lang="en-US"/>
              <a:t>Billing records include consultation fees, medical test fees, medication dispensed </a:t>
            </a:r>
            <a:endParaRPr lang="en-SG"/>
          </a:p>
          <a:p>
            <a:pPr marL="0" indent="0">
              <a:buFont typeface="Wingdings" panose="05000000000000000000" pitchFamily="2" charset="2"/>
              <a:buNone/>
            </a:pPr>
            <a:endParaRPr lang="en-US" b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b="0">
              <a:solidFill>
                <a:srgbClr val="00B05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b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b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b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b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b="0">
              <a:solidFill>
                <a:srgbClr val="00B050"/>
              </a:solidFill>
            </a:endParaRPr>
          </a:p>
          <a:p>
            <a:endParaRPr lang="en-SG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8B474-F9CD-4072-A4CA-618D51BED214}" type="slidenum">
              <a:rPr lang="en-SG" smtClean="0"/>
            </a:fld>
            <a:endParaRPr lang="en-S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8 technical staffs and the wages for them is SGD 7000 per month per person</a:t>
            </a:r>
            <a:endParaRPr lang="en-US" dirty="0"/>
          </a:p>
          <a:p>
            <a:r>
              <a:rPr lang="en-US" dirty="0"/>
              <a:t>Requirement gathering – 15 days – SGD 28,000</a:t>
            </a:r>
            <a:endParaRPr lang="en-US" dirty="0"/>
          </a:p>
          <a:p>
            <a:r>
              <a:rPr lang="en-US" dirty="0"/>
              <a:t>Analysis Workflow – 80 days – SGD 96,000</a:t>
            </a:r>
            <a:endParaRPr lang="en-US" dirty="0"/>
          </a:p>
          <a:p>
            <a:r>
              <a:rPr lang="en-US" dirty="0"/>
              <a:t>Design Workflow and Coding – 110 days – SGD 208,000</a:t>
            </a:r>
            <a:endParaRPr lang="en-US" dirty="0"/>
          </a:p>
          <a:p>
            <a:r>
              <a:rPr lang="en-US" dirty="0"/>
              <a:t>Testing and Maintenance – 65 days – SGD 118,000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E4148-DC60-B14C-9761-CABF20C5E1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1)Conflict in Appointments:</a:t>
            </a:r>
            <a:endParaRPr lang="en-US" b="1"/>
          </a:p>
          <a:p>
            <a:pPr marL="0" indent="0">
              <a:buNone/>
            </a:pPr>
            <a:r>
              <a:rPr lang="en-US"/>
              <a:t>i) Misunderstandings occur when the doctor books an appointment and doesn’t inform the receptionist</a:t>
            </a:r>
            <a:endParaRPr lang="en-US"/>
          </a:p>
          <a:p>
            <a:pPr marL="0" indent="0">
              <a:buNone/>
            </a:pPr>
            <a:r>
              <a:rPr lang="en-US"/>
              <a:t>   as they both have separate diaries.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2) Hard Copy</a:t>
            </a:r>
            <a:endParaRPr lang="en-US" b="1"/>
          </a:p>
          <a:p>
            <a:pPr marL="285750" indent="-285750">
              <a:buAutoNum type="romanLcParenR"/>
            </a:pPr>
            <a:r>
              <a:rPr lang="en-US"/>
              <a:t>Medical records are stored as hardcopy in 3 locations </a:t>
            </a:r>
            <a:endParaRPr lang="en-US"/>
          </a:p>
          <a:p>
            <a:pPr marL="0" indent="0">
              <a:buNone/>
            </a:pPr>
            <a:r>
              <a:rPr lang="en-US"/>
              <a:t>         1) Cabinet</a:t>
            </a:r>
            <a:endParaRPr lang="en-US"/>
          </a:p>
          <a:p>
            <a:pPr marL="0" indent="0">
              <a:buNone/>
            </a:pPr>
            <a:r>
              <a:rPr lang="en-US"/>
              <a:t>         2) Store room</a:t>
            </a:r>
            <a:endParaRPr lang="en-US"/>
          </a:p>
          <a:p>
            <a:pPr marL="0" indent="0">
              <a:buNone/>
            </a:pPr>
            <a:r>
              <a:rPr lang="en-US"/>
              <a:t>         3) Ware house </a:t>
            </a:r>
            <a:endParaRPr lang="en-US"/>
          </a:p>
          <a:p>
            <a:r>
              <a:rPr lang="en-US"/>
              <a:t>ii) As the patients details are stored in a hard copy it is hard to find the details about them and sometimes the patients are required fill in the registration form again.</a:t>
            </a:r>
            <a:endParaRPr lang="en-US"/>
          </a:p>
          <a:p>
            <a:r>
              <a:rPr lang="en-US"/>
              <a:t>iii) Going through pile loads of the patients info for finding a particular patient info is hectic.</a:t>
            </a:r>
            <a:endParaRPr lang="en-US"/>
          </a:p>
          <a:p>
            <a:endParaRPr lang="en-US"/>
          </a:p>
          <a:p>
            <a:r>
              <a:rPr lang="en-US" b="1"/>
              <a:t>3) Inconvenient Workflow</a:t>
            </a:r>
            <a:endParaRPr lang="en-US" b="1"/>
          </a:p>
          <a:p>
            <a:r>
              <a:rPr lang="en-US" b="0" err="1"/>
              <a:t>i</a:t>
            </a:r>
            <a:r>
              <a:rPr lang="en-US" b="0"/>
              <a:t>) XXXXXX</a:t>
            </a: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F1FB8-5EEB-4663-880E-68343BDD220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1) Online Appointment System</a:t>
            </a:r>
            <a:endParaRPr lang="en-US" b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u="none" strike="noStrike">
                <a:effectLst/>
              </a:rPr>
              <a:t>Accessible by both the doctor and the receptionists.</a:t>
            </a:r>
            <a:endParaRPr lang="en-US" sz="1200" u="none" strike="noStrike">
              <a:effectLst/>
            </a:endParaRPr>
          </a:p>
          <a:p>
            <a:pPr marL="171450" indent="-171450" algn="l" fontAlgn="b">
              <a:buFont typeface="Arial" panose="020B0604020202020204" pitchFamily="34" charset="0"/>
              <a:buChar char="•"/>
            </a:pPr>
            <a:r>
              <a:rPr lang="en-US" sz="1200" u="none" strike="noStrike">
                <a:effectLst/>
              </a:rPr>
              <a:t>Both of them will be able to book the appointment slots.</a:t>
            </a:r>
            <a:endParaRPr lang="en-US" sz="1200" u="none" strike="noStrike">
              <a:effectLst/>
            </a:endParaRPr>
          </a:p>
          <a:p>
            <a:pPr marL="171450" marR="0" lvl="0" indent="-17145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200" u="none" strike="noStrike">
                <a:effectLst/>
              </a:rPr>
              <a:t>Appointment slots availability and non-availability will be visible to both of them.</a:t>
            </a:r>
            <a:endParaRPr lang="en-US" sz="1200" u="none" strike="noStrike">
              <a:effectLst/>
            </a:endParaRPr>
          </a:p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sz="1200" b="0" i="0" u="none" strike="noStrike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1200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2) Warding System</a:t>
            </a:r>
            <a:endParaRPr lang="en-US" sz="1200" b="1" i="0" u="none" strike="noStrike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171450" indent="-171450" algn="l" fontAlgn="b">
              <a:buFont typeface="Arial" panose="020B0604020202020204" pitchFamily="34" charset="0"/>
              <a:buChar char="•"/>
            </a:pPr>
            <a:r>
              <a:rPr lang="en-US" sz="1200" u="none" strike="noStrike">
                <a:effectLst/>
              </a:rPr>
              <a:t>Receptionist and doctors will be able to see the availability of the wards and the Operation theatres.</a:t>
            </a:r>
            <a:endParaRPr lang="en-US" sz="1200" u="none" strike="noStrike">
              <a:effectLst/>
            </a:endParaRPr>
          </a:p>
          <a:p>
            <a:pPr marL="171450" indent="-171450" algn="l" fontAlgn="b">
              <a:buFont typeface="Arial" panose="020B0604020202020204" pitchFamily="34" charset="0"/>
              <a:buChar char="•"/>
            </a:pPr>
            <a:r>
              <a:rPr lang="en-US" sz="1200" u="none" strike="noStrike">
                <a:effectLst/>
              </a:rPr>
              <a:t>The doctors will be able to block the ward or operation theatre and pass the details to the receptionists.</a:t>
            </a:r>
            <a:endParaRPr lang="en-US" sz="1200" u="none" strike="noStrike">
              <a:effectLst/>
            </a:endParaRPr>
          </a:p>
          <a:p>
            <a:pPr marL="171450" indent="-171450" algn="l" fontAlgn="b">
              <a:buFont typeface="Arial" panose="020B0604020202020204" pitchFamily="34" charset="0"/>
              <a:buChar char="•"/>
            </a:pPr>
            <a:r>
              <a:rPr lang="en-US" sz="1200" u="none" strike="noStrike">
                <a:effectLst/>
              </a:rPr>
              <a:t>The receptionist will get the info and directs the patient to the respective receptionists.</a:t>
            </a:r>
            <a:endParaRPr lang="en-US" sz="1200" u="none" strike="noStrike">
              <a:effectLst/>
            </a:endParaRPr>
          </a:p>
          <a:p>
            <a:pPr marL="171450" indent="-171450" algn="l" fontAlgn="b">
              <a:buFont typeface="Arial" panose="020B0604020202020204" pitchFamily="34" charset="0"/>
              <a:buChar char="•"/>
            </a:pPr>
            <a:endParaRPr lang="en-US" sz="1200" b="1" i="0" u="none" strike="noStrike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 fontAlgn="b">
              <a:buFont typeface="Arial" panose="020B0604020202020204" pitchFamily="34" charset="0"/>
              <a:buNone/>
            </a:pPr>
            <a:r>
              <a:rPr lang="en-US" sz="1200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3) Online Documentation </a:t>
            </a:r>
            <a:endParaRPr lang="en-US" sz="1200" b="1" i="0" u="none" strike="noStrike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171450" indent="-171450" algn="l" fontAlgn="b">
              <a:buFont typeface="Arial" panose="020B0604020202020204" pitchFamily="34" charset="0"/>
              <a:buChar char="•"/>
            </a:pPr>
            <a:r>
              <a:rPr lang="en-US" sz="12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we'll be able to do Create , Update , Modify and Delete patient information</a:t>
            </a:r>
            <a:endParaRPr lang="en-US" sz="1200" kern="120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171450" indent="-171450" algn="l" fontAlgn="b">
              <a:buFont typeface="Arial" panose="020B0604020202020204" pitchFamily="34" charset="0"/>
              <a:buChar char="•"/>
            </a:pPr>
            <a:r>
              <a:rPr lang="en-US" sz="12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Patient test results ,Doctor prescription, ward booked, OT booked all those details will be displayed.</a:t>
            </a:r>
            <a:endParaRPr lang="en-US" sz="1200" kern="120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171450" indent="-171450" algn="l" fontAlgn="b">
              <a:buFont typeface="Arial" panose="020B0604020202020204" pitchFamily="34" charset="0"/>
              <a:buChar char="•"/>
            </a:pPr>
            <a:r>
              <a:rPr lang="en-US" sz="12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Graphical representation of patients data test wise will be displayed</a:t>
            </a:r>
            <a:endParaRPr lang="en-US" sz="1200" kern="120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algn="l" fontAlgn="b">
              <a:buFont typeface="Arial" panose="020B0604020202020204" pitchFamily="34" charset="0"/>
              <a:buNone/>
            </a:pPr>
            <a:endParaRPr lang="en-US" sz="1200" b="0" i="0" u="none" strike="noStrike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 fontAlgn="b">
              <a:buFont typeface="Arial" panose="020B0604020202020204" pitchFamily="34" charset="0"/>
              <a:buNone/>
            </a:pPr>
            <a:br>
              <a:rPr lang="en-US" sz="1200" u="none" strike="noStrike">
                <a:effectLst/>
              </a:rPr>
            </a:br>
            <a:r>
              <a:rPr lang="en-US" sz="1200" u="none" strike="noStrike">
                <a:effectLst/>
              </a:rPr>
              <a:t>    </a:t>
            </a: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F1FB8-5EEB-4663-880E-68343BDD220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/>
              <a:t>availability.</a:t>
            </a: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F1FB8-5EEB-4663-880E-68343BDD220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/>
              <a:t>availability.</a:t>
            </a: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F1FB8-5EEB-4663-880E-68343BDD220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/>
              <a:t>availability.</a:t>
            </a: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F1FB8-5EEB-4663-880E-68343BDD220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389A-703A-46C5-B0D4-D0EC78266B8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B0F0-824E-47F8-BA15-A9885A6E7F45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813D7-37E4-4AA3-9087-E2C959BC4B30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66FC-229F-4E0B-8370-F265E33F7B70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编辑文本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2677-A63F-42A8-AD4C-A89FEA23FA28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2619-D05B-4055-BDE6-82AE4E9AB52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6316-CDA3-4308-BD01-786D4D939DB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3132-B513-4DDC-A323-2728090E878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64B8-C82F-4C77-B1AB-AF3276A7262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83A46-C2FD-4F6D-9E7E-21924483A9E5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EC2A-98FD-452E-850D-E3E804E9C11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7447-A054-48F2-876A-C6D323BF08B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3CF4-D692-4AB5-AC8B-7E9853531D10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7BD6-C5CA-49BF-A87F-60E2B7BA362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D5A0-BBC1-4F6A-ABB0-135FE4E9E8F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D386-B814-4D0B-81C2-FFDF9A1008E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BFEF-558B-4052-A218-6A54E85B0B6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9A3E-B655-4866-ACB0-EA8B2BD872F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AD17-6FA8-42B4-8A09-F1513BCCE67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3E0C-BD6B-4A4C-BBD5-D0C4577C30A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9256-7655-4F05-923A-B9F3D61C746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17C7-7A57-4CA3-81F4-4E27B2749496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AC2C-1129-4ECE-8941-0FE89D29D77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F42A-05C7-43FD-A015-6886A83923C9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E3C2-1307-4A10-80DB-B1EAE71BA15B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6ECE-9635-4743-9D5C-BE152FA262E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4A07-0645-4DA5-8DD6-2E64EAD292D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3C47-C898-48DA-9096-768FE3C1CBB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6295-AFB7-4F47-B45C-CA8BBF4C821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8E3D-46DD-4CDF-9C90-B8D00B41CE8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9351-F8F8-4ECD-8067-D2FF636AF04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6A63-63AD-4B19-AB19-D394AEB4C50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AE55-81FC-4812-80AB-2BA847529E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154E-3E9B-4C3D-A15A-5B06CA3D008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E305-4B3B-48B4-90C8-794F1102E8B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254DC-AE7F-44E7-9733-CB450338A51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1997-FD6F-4158-9DF8-0D958570509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3F88-68D7-4731-A752-A9C1D486637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DCF4-2A97-4462-B848-A322846F305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79DD-C677-4599-B72E-8A03DE837771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39B6-FCF1-420A-BC13-A5A8170D741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9B6C-7850-43B1-992A-C35C61C83989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70A6-FB97-401D-9220-E83601023DB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12AB-7040-4FEF-88B8-B8D85D01803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E534-248C-4255-B324-EA70B2BDBA4A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9342-784F-4176-8C95-B799F52BD31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878F-85CC-4410-810B-FD065406875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F4CA-23F0-4886-9A5C-0E35C14C46C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83F9-24C9-40DA-AFAD-97963DEDA0C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9E27-A204-4C4F-AE1E-BFEAF2EF559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F552-8ED2-4062-83DB-DCF92C61703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69B5-27A2-42B9-89BB-20AC439871F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EEB9-A7E2-498F-9ACB-3D8381CAA7D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9E9BD-B003-43EE-AF55-8965E5BEFABB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F6312-91A2-4601-943D-36DB7719F06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5A97-F561-46CF-BDDF-54F84E8C96A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3.xml"/><Relationship Id="rId15" Type="http://schemas.openxmlformats.org/officeDocument/2006/relationships/tags" Target="../tags/tag2.xml"/><Relationship Id="rId14" Type="http://schemas.openxmlformats.org/officeDocument/2006/relationships/tags" Target="../tags/tag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12" Type="http://schemas.openxmlformats.org/officeDocument/2006/relationships/tags" Target="../tags/tag4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8" Type="http://schemas.openxmlformats.org/officeDocument/2006/relationships/theme" Target="../theme/theme3.xml"/><Relationship Id="rId17" Type="http://schemas.openxmlformats.org/officeDocument/2006/relationships/tags" Target="../tags/tag5.xml"/><Relationship Id="rId16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9.xml"/><Relationship Id="rId8" Type="http://schemas.openxmlformats.org/officeDocument/2006/relationships/slideLayout" Target="../slideLayouts/slideLayout48.xml"/><Relationship Id="rId7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8" Type="http://schemas.openxmlformats.org/officeDocument/2006/relationships/theme" Target="../theme/theme4.xml"/><Relationship Id="rId17" Type="http://schemas.openxmlformats.org/officeDocument/2006/relationships/tags" Target="../tags/tag6.xml"/><Relationship Id="rId1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AEC811A0-F880-4393-BBCA-377805E66AA2}" type="datetime1">
              <a:rPr lang="zh-CN" altLang="en-US" smtClean="0"/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9B691-D4A7-4EDB-A00B-B63DD121B86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18F9-E82C-481C-B7A6-DC7864273F7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6" name="KSO_TEMPLATE" hidden="1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C6DF4-3346-4978-BA31-FBBCCE364A9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6" name="KSO_TEMPLATE" hidden="1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5.xml"/><Relationship Id="rId3" Type="http://schemas.openxmlformats.org/officeDocument/2006/relationships/image" Target="../media/image2.GIF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0.xml"/><Relationship Id="rId1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1" Type="http://schemas.openxmlformats.org/officeDocument/2006/relationships/notesSlide" Target="../notesSlides/notesSlide12.xml"/><Relationship Id="rId10" Type="http://schemas.openxmlformats.org/officeDocument/2006/relationships/slideLayout" Target="../slideLayouts/slideLayout41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1.xml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4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4.xml"/><Relationship Id="rId2" Type="http://schemas.openxmlformats.org/officeDocument/2006/relationships/tags" Target="../tags/tag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4.xml"/><Relationship Id="rId2" Type="http://schemas.openxmlformats.org/officeDocument/2006/relationships/tags" Target="../tags/tag8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4.xml"/><Relationship Id="rId2" Type="http://schemas.openxmlformats.org/officeDocument/2006/relationships/tags" Target="../tags/tag9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3688" y="541885"/>
            <a:ext cx="9084624" cy="115710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Singapore Regional Hospital IT Project (SRHIT) </a:t>
            </a:r>
            <a:br>
              <a:rPr lang="en-US" sz="3200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User Requirements</a:t>
            </a:r>
            <a:endParaRPr lang="en-SG" sz="3200" b="1" dirty="0">
              <a:solidFill>
                <a:srgbClr val="00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526030" y="2091569"/>
            <a:ext cx="8017366" cy="3287097"/>
            <a:chOff x="2777490" y="2040990"/>
            <a:chExt cx="8017366" cy="3287097"/>
          </a:xfrm>
        </p:grpSpPr>
        <p:sp>
          <p:nvSpPr>
            <p:cNvPr id="3" name="TextBox 2"/>
            <p:cNvSpPr txBox="1"/>
            <p:nvPr/>
          </p:nvSpPr>
          <p:spPr>
            <a:xfrm>
              <a:off x="8034164" y="2040990"/>
              <a:ext cx="2760692" cy="3231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Team 2</a:t>
              </a:r>
              <a:endParaRPr lang="en-US" sz="2400" b="1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2000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2000" b="1" i="1" dirty="0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Khin</a:t>
              </a:r>
              <a:r>
                <a:rPr lang="en-US" sz="2000" b="1" i="1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b="1" i="1" dirty="0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Yadanna</a:t>
              </a:r>
              <a:r>
                <a:rPr lang="en-US" sz="2000" b="1" i="1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b="1" i="1" dirty="0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Phyo</a:t>
              </a:r>
              <a:endParaRPr lang="en-US" sz="2000" b="1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2000" b="1" i="1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Padmashri Narendran</a:t>
              </a:r>
              <a:endParaRPr lang="en-US" sz="2000" b="1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2000" b="1" i="1" dirty="0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Wint</a:t>
              </a:r>
              <a:r>
                <a:rPr lang="en-US" sz="2000" b="1" i="1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b="1" i="1" dirty="0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Yadanar</a:t>
              </a:r>
              <a:r>
                <a:rPr lang="en-US" sz="2000" b="1" i="1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b="1" i="1" dirty="0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Htet</a:t>
              </a:r>
              <a:endParaRPr lang="en-US" sz="2000" b="1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2000" b="1" i="1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Zhao </a:t>
              </a:r>
              <a:r>
                <a:rPr lang="en-US" sz="2000" b="1" i="1" dirty="0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Tongtong</a:t>
              </a:r>
              <a:endParaRPr lang="en-US" sz="2000" b="1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2000" b="1" i="1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Zhu Zhiji</a:t>
              </a:r>
              <a:endParaRPr lang="en-US" sz="2000" b="1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2000" b="1" i="1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Sundarababu Surendran</a:t>
              </a:r>
              <a:endParaRPr lang="en-US" sz="2000" b="1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2000" b="1" i="1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Guo </a:t>
              </a:r>
              <a:r>
                <a:rPr lang="en-US" sz="2000" b="1" i="1" dirty="0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Xiaochuan</a:t>
              </a:r>
              <a:endParaRPr lang="en-US" sz="2000" b="1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2000" b="1" i="1" dirty="0" err="1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Ko</a:t>
              </a:r>
              <a:r>
                <a:rPr lang="en-US" sz="2000" b="1" i="1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Yah Wen</a:t>
              </a:r>
              <a:endParaRPr lang="en-SG" sz="2000" b="1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ackgroundRemoval t="21466" b="74346" l="33879" r="6534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69" t="21843" r="30906" b="23505"/>
            <a:stretch>
              <a:fillRect/>
            </a:stretch>
          </p:blipFill>
          <p:spPr>
            <a:xfrm>
              <a:off x="2777490" y="2354580"/>
              <a:ext cx="4526280" cy="2973507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034" y="5875387"/>
            <a:ext cx="2911966" cy="9826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538430" y="1331017"/>
            <a:ext cx="7012832" cy="4096651"/>
            <a:chOff x="2075242" y="1316503"/>
            <a:chExt cx="7012832" cy="4096651"/>
          </a:xfrm>
        </p:grpSpPr>
        <p:pic>
          <p:nvPicPr>
            <p:cNvPr id="3" name="Graphic 2" descr="User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8032" y="2636971"/>
              <a:ext cx="914400" cy="914400"/>
            </a:xfrm>
            <a:prstGeom prst="rect">
              <a:avLst/>
            </a:prstGeom>
          </p:spPr>
        </p:pic>
        <p:sp>
          <p:nvSpPr>
            <p:cNvPr id="4" name="Rectangle: Rounded Corners 3"/>
            <p:cNvSpPr/>
            <p:nvPr/>
          </p:nvSpPr>
          <p:spPr>
            <a:xfrm>
              <a:off x="6518610" y="2402135"/>
              <a:ext cx="2569464" cy="83975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Manage payment</a:t>
              </a:r>
              <a:endParaRPr lang="en-US" b="1"/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6518610" y="3487767"/>
              <a:ext cx="2569464" cy="83975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Consolidate financial report</a:t>
              </a:r>
              <a:endParaRPr lang="en-US" b="1"/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6518610" y="1316503"/>
              <a:ext cx="2569464" cy="83975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Process bill</a:t>
              </a:r>
              <a:endParaRPr lang="en-US" b="1"/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6518608" y="4573399"/>
              <a:ext cx="2569464" cy="83975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Handle outstanding payment</a:t>
              </a:r>
              <a:endParaRPr lang="en-US" b="1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5554592" y="3356102"/>
              <a:ext cx="435437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990040" y="1736380"/>
              <a:ext cx="307140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990029" y="4970687"/>
              <a:ext cx="307140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15005" y="1721043"/>
              <a:ext cx="0" cy="3275044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075242" y="2822012"/>
              <a:ext cx="230063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/>
                <a:t>Accountant</a:t>
              </a:r>
              <a:endParaRPr lang="en-US" sz="3000" b="1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User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25" y="2901851"/>
            <a:ext cx="914400" cy="914400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3297973" y="2667015"/>
            <a:ext cx="256946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Manage payment</a:t>
            </a:r>
            <a:endParaRPr lang="en-US" b="1"/>
          </a:p>
        </p:txBody>
      </p:sp>
      <p:sp>
        <p:nvSpPr>
          <p:cNvPr id="5" name="Rectangle: Rounded Corners 4"/>
          <p:cNvSpPr/>
          <p:nvPr/>
        </p:nvSpPr>
        <p:spPr>
          <a:xfrm>
            <a:off x="3296431" y="4815689"/>
            <a:ext cx="256946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Consolidate financial report</a:t>
            </a:r>
            <a:endParaRPr lang="en-US" b="1"/>
          </a:p>
        </p:txBody>
      </p:sp>
      <p:sp>
        <p:nvSpPr>
          <p:cNvPr id="6" name="Rectangle: Rounded Corners 5"/>
          <p:cNvSpPr/>
          <p:nvPr/>
        </p:nvSpPr>
        <p:spPr>
          <a:xfrm>
            <a:off x="3297973" y="1581383"/>
            <a:ext cx="256946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Process bill</a:t>
            </a:r>
            <a:endParaRPr lang="en-US" b="1"/>
          </a:p>
        </p:txBody>
      </p:sp>
      <p:sp>
        <p:nvSpPr>
          <p:cNvPr id="7" name="Rectangle: Rounded Corners 6"/>
          <p:cNvSpPr/>
          <p:nvPr/>
        </p:nvSpPr>
        <p:spPr>
          <a:xfrm>
            <a:off x="3296430" y="3752647"/>
            <a:ext cx="256946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Handle outstanding payment</a:t>
            </a:r>
            <a:endParaRPr lang="en-US" b="1"/>
          </a:p>
        </p:txBody>
      </p:sp>
      <p:cxnSp>
        <p:nvCxnSpPr>
          <p:cNvPr id="9" name="Straight Connector 8"/>
          <p:cNvCxnSpPr/>
          <p:nvPr/>
        </p:nvCxnSpPr>
        <p:spPr>
          <a:xfrm>
            <a:off x="2333955" y="3620982"/>
            <a:ext cx="43543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69403" y="2001260"/>
            <a:ext cx="30714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769392" y="5235567"/>
            <a:ext cx="30714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94368" y="1985923"/>
            <a:ext cx="0" cy="327504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93492" y="810634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Issues</a:t>
            </a:r>
            <a:endParaRPr lang="en-US"/>
          </a:p>
        </p:txBody>
      </p:sp>
      <p:sp>
        <p:nvSpPr>
          <p:cNvPr id="15" name="Rectangle: Rounded Corners 14"/>
          <p:cNvSpPr/>
          <p:nvPr/>
        </p:nvSpPr>
        <p:spPr>
          <a:xfrm>
            <a:off x="7194857" y="1622432"/>
            <a:ext cx="2660904" cy="839755"/>
          </a:xfrm>
          <a:prstGeom prst="roundRect">
            <a:avLst/>
          </a:prstGeom>
          <a:solidFill>
            <a:srgbClr val="018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Limited payment method</a:t>
            </a:r>
            <a:endParaRPr lang="en-US" b="1"/>
          </a:p>
        </p:txBody>
      </p:sp>
      <p:sp>
        <p:nvSpPr>
          <p:cNvPr id="16" name="Rectangle: Rounded Corners 15"/>
          <p:cNvSpPr/>
          <p:nvPr/>
        </p:nvSpPr>
        <p:spPr>
          <a:xfrm>
            <a:off x="7194857" y="3752647"/>
            <a:ext cx="2660904" cy="839755"/>
          </a:xfrm>
          <a:prstGeom prst="roundRect">
            <a:avLst/>
          </a:prstGeom>
          <a:solidFill>
            <a:srgbClr val="018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Hardcopy billing records</a:t>
            </a:r>
            <a:endParaRPr lang="en-US" b="1"/>
          </a:p>
        </p:txBody>
      </p:sp>
      <p:sp>
        <p:nvSpPr>
          <p:cNvPr id="17" name="Rectangle: Rounded Corners 16"/>
          <p:cNvSpPr/>
          <p:nvPr/>
        </p:nvSpPr>
        <p:spPr>
          <a:xfrm>
            <a:off x="7194857" y="2715354"/>
            <a:ext cx="2660904" cy="839755"/>
          </a:xfrm>
          <a:prstGeom prst="roundRect">
            <a:avLst/>
          </a:prstGeom>
          <a:solidFill>
            <a:srgbClr val="018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Manual calculation of bill</a:t>
            </a:r>
            <a:endParaRPr lang="en-US" b="1"/>
          </a:p>
        </p:txBody>
      </p:sp>
      <p:cxnSp>
        <p:nvCxnSpPr>
          <p:cNvPr id="18" name="Straight Connector 17"/>
          <p:cNvCxnSpPr/>
          <p:nvPr/>
        </p:nvCxnSpPr>
        <p:spPr>
          <a:xfrm>
            <a:off x="6462717" y="543461"/>
            <a:ext cx="0" cy="602329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/>
          <p:cNvSpPr/>
          <p:nvPr/>
        </p:nvSpPr>
        <p:spPr>
          <a:xfrm>
            <a:off x="7194857" y="4838279"/>
            <a:ext cx="2660904" cy="839755"/>
          </a:xfrm>
          <a:prstGeom prst="roundRect">
            <a:avLst/>
          </a:prstGeom>
          <a:solidFill>
            <a:srgbClr val="018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/>
              <a:t>Manual consolidation of report</a:t>
            </a:r>
            <a:endParaRPr lang="en-US" b="1"/>
          </a:p>
        </p:txBody>
      </p:sp>
      <p:sp>
        <p:nvSpPr>
          <p:cNvPr id="21" name="文本框 6"/>
          <p:cNvSpPr txBox="1"/>
          <p:nvPr/>
        </p:nvSpPr>
        <p:spPr>
          <a:xfrm>
            <a:off x="886714" y="3785922"/>
            <a:ext cx="1815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Accountant</a:t>
            </a:r>
            <a:endParaRPr lang="en-US" altLang="zh-CN" sz="2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User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53" y="2942900"/>
            <a:ext cx="914400" cy="914400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2396931" y="2708064"/>
            <a:ext cx="256946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Manage payment</a:t>
            </a:r>
            <a:endParaRPr lang="en-US" b="1"/>
          </a:p>
        </p:txBody>
      </p:sp>
      <p:sp>
        <p:nvSpPr>
          <p:cNvPr id="5" name="Rectangle: Rounded Corners 4"/>
          <p:cNvSpPr/>
          <p:nvPr/>
        </p:nvSpPr>
        <p:spPr>
          <a:xfrm>
            <a:off x="2395389" y="4856738"/>
            <a:ext cx="256946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Consolidate financial report</a:t>
            </a:r>
            <a:endParaRPr lang="en-US" b="1"/>
          </a:p>
        </p:txBody>
      </p:sp>
      <p:sp>
        <p:nvSpPr>
          <p:cNvPr id="6" name="Rectangle: Rounded Corners 5"/>
          <p:cNvSpPr/>
          <p:nvPr/>
        </p:nvSpPr>
        <p:spPr>
          <a:xfrm>
            <a:off x="2396931" y="1622432"/>
            <a:ext cx="256946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Process bill</a:t>
            </a:r>
            <a:endParaRPr lang="en-US" b="1"/>
          </a:p>
        </p:txBody>
      </p:sp>
      <p:sp>
        <p:nvSpPr>
          <p:cNvPr id="7" name="Rectangle: Rounded Corners 6"/>
          <p:cNvSpPr/>
          <p:nvPr/>
        </p:nvSpPr>
        <p:spPr>
          <a:xfrm>
            <a:off x="2395388" y="3793696"/>
            <a:ext cx="256946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Handle outstanding payment</a:t>
            </a:r>
            <a:endParaRPr lang="en-US" b="1"/>
          </a:p>
        </p:txBody>
      </p:sp>
      <p:cxnSp>
        <p:nvCxnSpPr>
          <p:cNvPr id="9" name="Straight Connector 8"/>
          <p:cNvCxnSpPr/>
          <p:nvPr/>
        </p:nvCxnSpPr>
        <p:spPr>
          <a:xfrm>
            <a:off x="1432913" y="3662031"/>
            <a:ext cx="43543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868361" y="2042309"/>
            <a:ext cx="30714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68350" y="5276616"/>
            <a:ext cx="30714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893326" y="2026972"/>
            <a:ext cx="0" cy="327504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4108" y="313608"/>
            <a:ext cx="23006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/>
              <a:t>Accountant</a:t>
            </a:r>
            <a:endParaRPr lang="en-US" sz="3000" b="1"/>
          </a:p>
        </p:txBody>
      </p:sp>
      <p:sp>
        <p:nvSpPr>
          <p:cNvPr id="14" name="TextBox 13"/>
          <p:cNvSpPr txBox="1"/>
          <p:nvPr/>
        </p:nvSpPr>
        <p:spPr>
          <a:xfrm>
            <a:off x="6623621" y="68294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Issues</a:t>
            </a:r>
            <a:endParaRPr lang="en-US"/>
          </a:p>
        </p:txBody>
      </p:sp>
      <p:sp>
        <p:nvSpPr>
          <p:cNvPr id="15" name="Rectangle: Rounded Corners 14"/>
          <p:cNvSpPr/>
          <p:nvPr/>
        </p:nvSpPr>
        <p:spPr>
          <a:xfrm>
            <a:off x="5670860" y="1622432"/>
            <a:ext cx="2660904" cy="839755"/>
          </a:xfrm>
          <a:prstGeom prst="roundRect">
            <a:avLst/>
          </a:prstGeom>
          <a:solidFill>
            <a:srgbClr val="018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Limited payment method</a:t>
            </a:r>
            <a:endParaRPr lang="en-US" b="1"/>
          </a:p>
        </p:txBody>
      </p:sp>
      <p:sp>
        <p:nvSpPr>
          <p:cNvPr id="16" name="Rectangle: Rounded Corners 15"/>
          <p:cNvSpPr/>
          <p:nvPr/>
        </p:nvSpPr>
        <p:spPr>
          <a:xfrm>
            <a:off x="5670860" y="3752647"/>
            <a:ext cx="2660904" cy="839755"/>
          </a:xfrm>
          <a:prstGeom prst="roundRect">
            <a:avLst/>
          </a:prstGeom>
          <a:solidFill>
            <a:srgbClr val="018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Hardcopy billing records</a:t>
            </a:r>
            <a:endParaRPr lang="en-US" b="1"/>
          </a:p>
        </p:txBody>
      </p:sp>
      <p:sp>
        <p:nvSpPr>
          <p:cNvPr id="17" name="Rectangle: Rounded Corners 16"/>
          <p:cNvSpPr/>
          <p:nvPr/>
        </p:nvSpPr>
        <p:spPr>
          <a:xfrm>
            <a:off x="5670860" y="2715354"/>
            <a:ext cx="2660904" cy="839755"/>
          </a:xfrm>
          <a:prstGeom prst="roundRect">
            <a:avLst/>
          </a:prstGeom>
          <a:solidFill>
            <a:srgbClr val="018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Manual calculation of bill</a:t>
            </a:r>
            <a:endParaRPr lang="en-US" b="1"/>
          </a:p>
        </p:txBody>
      </p:sp>
      <p:cxnSp>
        <p:nvCxnSpPr>
          <p:cNvPr id="18" name="Straight Connector 17"/>
          <p:cNvCxnSpPr/>
          <p:nvPr/>
        </p:nvCxnSpPr>
        <p:spPr>
          <a:xfrm>
            <a:off x="5287061" y="543461"/>
            <a:ext cx="0" cy="60232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/>
          <p:cNvSpPr/>
          <p:nvPr/>
        </p:nvSpPr>
        <p:spPr>
          <a:xfrm>
            <a:off x="5670860" y="4838279"/>
            <a:ext cx="2660904" cy="839755"/>
          </a:xfrm>
          <a:prstGeom prst="roundRect">
            <a:avLst/>
          </a:prstGeom>
          <a:solidFill>
            <a:srgbClr val="018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/>
              <a:t>Manual consolidation of report</a:t>
            </a:r>
            <a:endParaRPr lang="en-US" b="1"/>
          </a:p>
        </p:txBody>
      </p:sp>
      <p:cxnSp>
        <p:nvCxnSpPr>
          <p:cNvPr id="21" name="Straight Connector 20"/>
          <p:cNvCxnSpPr/>
          <p:nvPr/>
        </p:nvCxnSpPr>
        <p:spPr>
          <a:xfrm>
            <a:off x="8715515" y="501829"/>
            <a:ext cx="0" cy="60232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/>
          <p:cNvSpPr/>
          <p:nvPr/>
        </p:nvSpPr>
        <p:spPr>
          <a:xfrm>
            <a:off x="9236599" y="1606348"/>
            <a:ext cx="2295144" cy="841248"/>
          </a:xfrm>
          <a:prstGeom prst="roundRect">
            <a:avLst/>
          </a:prstGeom>
          <a:solidFill>
            <a:srgbClr val="FBA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Electronic payment</a:t>
            </a:r>
            <a:endParaRPr lang="en-US" b="1"/>
          </a:p>
        </p:txBody>
      </p:sp>
      <p:sp>
        <p:nvSpPr>
          <p:cNvPr id="23" name="Rectangle: Rounded Corners 22"/>
          <p:cNvSpPr/>
          <p:nvPr/>
        </p:nvSpPr>
        <p:spPr>
          <a:xfrm>
            <a:off x="9236599" y="2708064"/>
            <a:ext cx="2295144" cy="841248"/>
          </a:xfrm>
          <a:prstGeom prst="roundRect">
            <a:avLst/>
          </a:prstGeom>
          <a:solidFill>
            <a:srgbClr val="FBA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/>
              <a:t>Automated billing system</a:t>
            </a:r>
            <a:endParaRPr lang="en-US" b="1"/>
          </a:p>
        </p:txBody>
      </p:sp>
      <p:sp>
        <p:nvSpPr>
          <p:cNvPr id="24" name="Rectangle: Rounded Corners 23"/>
          <p:cNvSpPr/>
          <p:nvPr/>
        </p:nvSpPr>
        <p:spPr>
          <a:xfrm>
            <a:off x="9220918" y="3751154"/>
            <a:ext cx="2295144" cy="841248"/>
          </a:xfrm>
          <a:prstGeom prst="roundRect">
            <a:avLst/>
          </a:prstGeom>
          <a:solidFill>
            <a:srgbClr val="FBA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Billing records database</a:t>
            </a:r>
            <a:endParaRPr lang="en-US" b="1"/>
          </a:p>
        </p:txBody>
      </p:sp>
      <p:sp>
        <p:nvSpPr>
          <p:cNvPr id="25" name="TextBox 24"/>
          <p:cNvSpPr txBox="1"/>
          <p:nvPr/>
        </p:nvSpPr>
        <p:spPr>
          <a:xfrm>
            <a:off x="9626953" y="61925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Solutions</a:t>
            </a:r>
            <a:endParaRPr lang="en-US"/>
          </a:p>
        </p:txBody>
      </p:sp>
      <p:sp>
        <p:nvSpPr>
          <p:cNvPr id="26" name="Rectangle: Rounded Corners 25"/>
          <p:cNvSpPr/>
          <p:nvPr/>
        </p:nvSpPr>
        <p:spPr>
          <a:xfrm>
            <a:off x="9258970" y="4831028"/>
            <a:ext cx="2295144" cy="841248"/>
          </a:xfrm>
          <a:prstGeom prst="roundRect">
            <a:avLst/>
          </a:prstGeom>
          <a:solidFill>
            <a:srgbClr val="FBA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Automated report consolidation</a:t>
            </a:r>
            <a:endParaRPr lang="en-US" b="1"/>
          </a:p>
        </p:txBody>
      </p:sp>
      <p:sp>
        <p:nvSpPr>
          <p:cNvPr id="28" name="文本框 6"/>
          <p:cNvSpPr txBox="1"/>
          <p:nvPr/>
        </p:nvSpPr>
        <p:spPr>
          <a:xfrm>
            <a:off x="56184" y="3727593"/>
            <a:ext cx="1815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Accountant</a:t>
            </a:r>
            <a:endParaRPr lang="en-US" altLang="zh-CN" sz="2000" b="1"/>
          </a:p>
        </p:txBody>
      </p:sp>
      <p:sp>
        <p:nvSpPr>
          <p:cNvPr id="20" name="Rectangle 19"/>
          <p:cNvSpPr/>
          <p:nvPr/>
        </p:nvSpPr>
        <p:spPr>
          <a:xfrm>
            <a:off x="56184" y="867606"/>
            <a:ext cx="5038979" cy="5733825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1318260" y="977900"/>
            <a:ext cx="9804400" cy="7924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371850" lvl="8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Electronic booking system</a:t>
            </a:r>
            <a:endParaRPr lang="en-SG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371850" lvl="8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Reminder/rescheduling by SMS</a:t>
            </a:r>
            <a:endParaRPr lang="en-SG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1318260" y="979170"/>
            <a:ext cx="3058160" cy="792480"/>
          </a:xfrm>
          <a:prstGeom prst="round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2000" b="1"/>
          </a:p>
          <a:p>
            <a:pPr marL="0" lvl="1" algn="ctr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000" b="1"/>
              <a:t>Booking of Appointment</a:t>
            </a:r>
            <a:endParaRPr lang="en-SG" sz="2000" b="1"/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2000">
              <a:solidFill>
                <a:srgbClr val="4472C4"/>
              </a:solidFill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1318260" y="1907337"/>
            <a:ext cx="9804400" cy="7924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600" b="1">
              <a:solidFill>
                <a:schemeClr val="accent5">
                  <a:lumMod val="75000"/>
                </a:schemeClr>
              </a:solidFill>
            </a:endParaRPr>
          </a:p>
          <a:p>
            <a:pPr marL="3371850" lvl="8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Patient database (personal details + medical records) </a:t>
            </a:r>
            <a:endParaRPr lang="en-SG" sz="1600" b="1">
              <a:solidFill>
                <a:schemeClr val="accent5">
                  <a:lumMod val="75000"/>
                </a:schemeClr>
              </a:solidFill>
            </a:endParaRPr>
          </a:p>
          <a:p>
            <a:pPr marL="3371850" lvl="8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Queue system (SMS notification)</a:t>
            </a:r>
            <a:endParaRPr lang="en-SG" sz="1600" b="1">
              <a:solidFill>
                <a:schemeClr val="accent5">
                  <a:lumMod val="75000"/>
                </a:schemeClr>
              </a:solidFill>
            </a:endParaRP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16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1318260" y="1908353"/>
            <a:ext cx="3058160" cy="792480"/>
          </a:xfrm>
          <a:prstGeom prst="round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000" b="1"/>
              <a:t>Registration</a:t>
            </a:r>
            <a:endParaRPr lang="en-US" sz="2000">
              <a:solidFill>
                <a:srgbClr val="4472C4"/>
              </a:solidFill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1318260" y="2836520"/>
            <a:ext cx="9804400" cy="7924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71850" lvl="8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600" b="1">
              <a:solidFill>
                <a:schemeClr val="accent5">
                  <a:lumMod val="75000"/>
                </a:schemeClr>
              </a:solidFill>
            </a:endParaRPr>
          </a:p>
          <a:p>
            <a:pPr marL="3371850" lvl="8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Dashboard feature – doctor’s case note</a:t>
            </a:r>
            <a:endParaRPr lang="en-SG" sz="1600" b="1">
              <a:solidFill>
                <a:schemeClr val="accent5">
                  <a:lumMod val="75000"/>
                </a:schemeClr>
              </a:solidFill>
            </a:endParaRPr>
          </a:p>
          <a:p>
            <a:pPr marL="3371850" lvl="8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Integration of medical records over time</a:t>
            </a:r>
            <a:endParaRPr lang="en-US" sz="1600" b="1">
              <a:solidFill>
                <a:schemeClr val="accent5">
                  <a:lumMod val="75000"/>
                </a:schemeClr>
              </a:solidFill>
            </a:endParaRPr>
          </a:p>
          <a:p>
            <a:pPr lvl="7"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1318260" y="2836520"/>
            <a:ext cx="3058160" cy="792480"/>
          </a:xfrm>
          <a:prstGeom prst="round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2000" b="1"/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/>
              <a:t>Medical Consultation</a:t>
            </a:r>
            <a:endParaRPr lang="en-SG" sz="2000" b="1"/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2000">
              <a:solidFill>
                <a:srgbClr val="4472C4"/>
              </a:solidFill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1318260" y="3764687"/>
            <a:ext cx="9804400" cy="7924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600" b="1">
              <a:solidFill>
                <a:schemeClr val="accent5">
                  <a:lumMod val="75000"/>
                </a:schemeClr>
              </a:solidFill>
            </a:endParaRPr>
          </a:p>
          <a:p>
            <a:pPr marL="3371850" lvl="8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Synchronization of patient records with test results </a:t>
            </a:r>
            <a:endParaRPr lang="en-SG" sz="1600" b="1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1318260" y="3764687"/>
            <a:ext cx="3058160" cy="792480"/>
          </a:xfrm>
          <a:prstGeom prst="round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/>
              <a:t>Medical Test</a:t>
            </a:r>
            <a:endParaRPr lang="en-SG" sz="2000" b="1"/>
          </a:p>
        </p:txBody>
      </p:sp>
      <p:sp>
        <p:nvSpPr>
          <p:cNvPr id="13" name="Rectangle: Rounded Corners 12"/>
          <p:cNvSpPr/>
          <p:nvPr/>
        </p:nvSpPr>
        <p:spPr>
          <a:xfrm>
            <a:off x="1318260" y="4692854"/>
            <a:ext cx="9804400" cy="7924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600" b="1">
              <a:solidFill>
                <a:schemeClr val="accent5">
                  <a:lumMod val="75000"/>
                </a:schemeClr>
              </a:solidFill>
            </a:endParaRPr>
          </a:p>
          <a:p>
            <a:pPr marL="3371850" lvl="8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Interface with existing ward booking system</a:t>
            </a:r>
            <a:endParaRPr lang="en-SG" sz="1600" b="1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1318260" y="4692854"/>
            <a:ext cx="3058160" cy="792480"/>
          </a:xfrm>
          <a:prstGeom prst="round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/>
              <a:t>Ward booking</a:t>
            </a:r>
            <a:endParaRPr lang="en-SG" sz="2000" b="1"/>
          </a:p>
        </p:txBody>
      </p:sp>
      <p:sp>
        <p:nvSpPr>
          <p:cNvPr id="14" name="Rectangle: Rounded Corners 13"/>
          <p:cNvSpPr/>
          <p:nvPr/>
        </p:nvSpPr>
        <p:spPr>
          <a:xfrm>
            <a:off x="1318260" y="5621020"/>
            <a:ext cx="9804400" cy="7924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71850" lvl="8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600" b="1">
              <a:solidFill>
                <a:schemeClr val="accent5">
                  <a:lumMod val="75000"/>
                </a:schemeClr>
              </a:solidFill>
            </a:endParaRPr>
          </a:p>
          <a:p>
            <a:pPr marL="3371850" lvl="8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Billing system</a:t>
            </a:r>
            <a:endParaRPr lang="en-SG" sz="1600" b="1">
              <a:solidFill>
                <a:schemeClr val="accent5">
                  <a:lumMod val="75000"/>
                </a:schemeClr>
              </a:solidFill>
            </a:endParaRPr>
          </a:p>
          <a:p>
            <a:pPr marL="3371850" lvl="8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Automated calculation + report consolidation</a:t>
            </a:r>
            <a:endParaRPr lang="en-SG" sz="1600" b="1">
              <a:solidFill>
                <a:schemeClr val="accent5">
                  <a:lumMod val="75000"/>
                </a:schemeClr>
              </a:solidFill>
            </a:endParaRPr>
          </a:p>
          <a:p>
            <a:pPr marL="3371850" lvl="8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Integration patient records and pharmacy system</a:t>
            </a:r>
            <a:endParaRPr lang="en-SG" sz="1600" b="1">
              <a:solidFill>
                <a:schemeClr val="accent5">
                  <a:lumMod val="75000"/>
                </a:schemeClr>
              </a:solidFill>
            </a:endParaRPr>
          </a:p>
          <a:p>
            <a:pPr lvl="7"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1318260" y="5621020"/>
            <a:ext cx="3058160" cy="792480"/>
          </a:xfrm>
          <a:prstGeom prst="round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/>
              <a:t>Billing process</a:t>
            </a:r>
            <a:endParaRPr lang="en-SG" sz="2000" b="1"/>
          </a:p>
        </p:txBody>
      </p:sp>
      <p:sp>
        <p:nvSpPr>
          <p:cNvPr id="27" name="TextBox 26"/>
          <p:cNvSpPr txBox="1"/>
          <p:nvPr/>
        </p:nvSpPr>
        <p:spPr>
          <a:xfrm>
            <a:off x="903506" y="284768"/>
            <a:ext cx="489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Summary – Proposed System</a:t>
            </a:r>
            <a:endParaRPr lang="en-SG" sz="2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6176" y="188259"/>
            <a:ext cx="115913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The charging rate for all staff working on the project will be SGD 7,000 per month per person.</a:t>
            </a:r>
            <a:endParaRPr lang="en-US" dirty="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 This fixed expense covers the overhead per person, staff training costs, the management overhead and support equipment costs. </a:t>
            </a:r>
            <a:endParaRPr lang="en-US" dirty="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The budget for different operations are :</a:t>
            </a:r>
            <a:endParaRPr lang="en-US" dirty="0">
              <a:cs typeface="Times New Roman" panose="02020603050405020304" pitchFamily="18" charset="0"/>
            </a:endParaRPr>
          </a:p>
        </p:txBody>
      </p:sp>
      <p:graphicFrame>
        <p:nvGraphicFramePr>
          <p:cNvPr id="3" name="Chart 2"/>
          <p:cNvGraphicFramePr/>
          <p:nvPr/>
        </p:nvGraphicFramePr>
        <p:xfrm>
          <a:off x="-489858" y="2202154"/>
          <a:ext cx="8474529" cy="3195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" name="Rectangle 3"/>
          <p:cNvSpPr/>
          <p:nvPr/>
        </p:nvSpPr>
        <p:spPr>
          <a:xfrm>
            <a:off x="336175" y="5414699"/>
            <a:ext cx="115913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The estimated cost for the of Specialist Clinic Management Information System project is </a:t>
            </a:r>
            <a:r>
              <a:rPr 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SGD 450,000 </a:t>
            </a:r>
            <a:r>
              <a:rPr lang="en-US" dirty="0">
                <a:cs typeface="Times New Roman" panose="02020603050405020304" pitchFamily="18" charset="0"/>
              </a:rPr>
              <a:t>and the estimated duration for completion is </a:t>
            </a:r>
            <a:r>
              <a:rPr 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270 days</a:t>
            </a:r>
            <a:r>
              <a:rPr lang="en-US" dirty="0">
                <a:cs typeface="Times New Roman" panose="02020603050405020304" pitchFamily="18" charset="0"/>
              </a:rPr>
              <a:t>.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82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SG" sz="40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86865" y="2877185"/>
            <a:ext cx="2246630" cy="2240280"/>
            <a:chOff x="2522" y="4531"/>
            <a:chExt cx="3538" cy="3528"/>
          </a:xfrm>
        </p:grpSpPr>
        <p:sp>
          <p:nvSpPr>
            <p:cNvPr id="6" name="椭圆 3"/>
            <p:cNvSpPr/>
            <p:nvPr>
              <p:custDataLst>
                <p:tags r:id="rId1"/>
              </p:custDataLst>
            </p:nvPr>
          </p:nvSpPr>
          <p:spPr>
            <a:xfrm>
              <a:off x="2522" y="4531"/>
              <a:ext cx="3539" cy="1737"/>
            </a:xfrm>
            <a:custGeom>
              <a:avLst/>
              <a:gdLst>
                <a:gd name="connsiteX0" fmla="*/ 1638525 w 3277050"/>
                <a:gd name="connsiteY0" fmla="*/ 0 h 1631707"/>
                <a:gd name="connsiteX1" fmla="*/ 3277050 w 3277050"/>
                <a:gd name="connsiteY1" fmla="*/ 1608620 h 1631707"/>
                <a:gd name="connsiteX2" fmla="*/ 1497848 w 3277050"/>
                <a:gd name="connsiteY2" fmla="*/ 1631323 h 1631707"/>
                <a:gd name="connsiteX3" fmla="*/ 0 w 3277050"/>
                <a:gd name="connsiteY3" fmla="*/ 1608620 h 1631707"/>
                <a:gd name="connsiteX4" fmla="*/ 1638525 w 3277050"/>
                <a:gd name="connsiteY4" fmla="*/ 0 h 1631707"/>
                <a:gd name="connsiteX0-1" fmla="*/ 1497848 w 3277050"/>
                <a:gd name="connsiteY0-2" fmla="*/ 1631323 h 1722763"/>
                <a:gd name="connsiteX1-3" fmla="*/ 0 w 3277050"/>
                <a:gd name="connsiteY1-4" fmla="*/ 1608620 h 1722763"/>
                <a:gd name="connsiteX2-5" fmla="*/ 1638525 w 3277050"/>
                <a:gd name="connsiteY2-6" fmla="*/ 0 h 1722763"/>
                <a:gd name="connsiteX3-7" fmla="*/ 3277050 w 3277050"/>
                <a:gd name="connsiteY3-8" fmla="*/ 1608620 h 1722763"/>
                <a:gd name="connsiteX4-9" fmla="*/ 1589288 w 3277050"/>
                <a:gd name="connsiteY4-10" fmla="*/ 1722763 h 1722763"/>
                <a:gd name="connsiteX0-11" fmla="*/ 1497848 w 3277050"/>
                <a:gd name="connsiteY0-12" fmla="*/ 1631323 h 1631707"/>
                <a:gd name="connsiteX1-13" fmla="*/ 0 w 3277050"/>
                <a:gd name="connsiteY1-14" fmla="*/ 1608620 h 1631707"/>
                <a:gd name="connsiteX2-15" fmla="*/ 1638525 w 3277050"/>
                <a:gd name="connsiteY2-16" fmla="*/ 0 h 1631707"/>
                <a:gd name="connsiteX3-17" fmla="*/ 3277050 w 3277050"/>
                <a:gd name="connsiteY3-18" fmla="*/ 1608620 h 1631707"/>
                <a:gd name="connsiteX0-19" fmla="*/ 0 w 3277050"/>
                <a:gd name="connsiteY0-20" fmla="*/ 1608620 h 1608620"/>
                <a:gd name="connsiteX1-21" fmla="*/ 1638525 w 3277050"/>
                <a:gd name="connsiteY1-22" fmla="*/ 0 h 1608620"/>
                <a:gd name="connsiteX2-23" fmla="*/ 3277050 w 3277050"/>
                <a:gd name="connsiteY2-24" fmla="*/ 1608620 h 1608620"/>
              </a:gdLst>
              <a:ahLst/>
              <a:cxnLst>
                <a:cxn ang="0">
                  <a:pos x="connsiteX0-19" y="connsiteY0-20"/>
                </a:cxn>
                <a:cxn ang="0">
                  <a:pos x="connsiteX1-21" y="connsiteY1-22"/>
                </a:cxn>
                <a:cxn ang="0">
                  <a:pos x="connsiteX2-23" y="connsiteY2-24"/>
                </a:cxn>
              </a:cxnLst>
              <a:rect l="l" t="t" r="r" b="b"/>
              <a:pathLst>
                <a:path w="3277050" h="1608620">
                  <a:moveTo>
                    <a:pt x="0" y="1608620"/>
                  </a:moveTo>
                  <a:cubicBezTo>
                    <a:pt x="15506" y="717331"/>
                    <a:pt x="743244" y="0"/>
                    <a:pt x="1638525" y="0"/>
                  </a:cubicBezTo>
                  <a:cubicBezTo>
                    <a:pt x="2533806" y="0"/>
                    <a:pt x="3261545" y="717331"/>
                    <a:pt x="3277050" y="1608620"/>
                  </a:cubicBezTo>
                </a:path>
              </a:pathLst>
            </a:custGeom>
            <a:noFill/>
            <a:ln w="127000">
              <a:solidFill>
                <a:srgbClr val="018BE9"/>
              </a:solidFill>
              <a:tailEnd type="triangle" w="med" len="med"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3600" b="1" kern="0">
                  <a:solidFill>
                    <a:srgbClr val="018BE9"/>
                  </a:solidFill>
                  <a:sym typeface="Arial" panose="020B0604020202020204" pitchFamily="34" charset="0"/>
                </a:rPr>
                <a:t>01</a:t>
              </a:r>
              <a:endParaRPr lang="en-US" altLang="zh-CN" sz="3600" b="1" kern="0">
                <a:solidFill>
                  <a:srgbClr val="018BE9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2"/>
              </p:custDataLst>
            </p:nvPr>
          </p:nvSpPr>
          <p:spPr>
            <a:xfrm>
              <a:off x="3050" y="6213"/>
              <a:ext cx="2774" cy="1847"/>
            </a:xfrm>
            <a:prstGeom prst="rect">
              <a:avLst/>
            </a:prstGeom>
          </p:spPr>
          <p:txBody>
            <a:bodyPr wrap="square" anchor="t">
              <a:norm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altLang="zh-CN" b="1">
                  <a:latin typeface="Comic Sans MS" panose="030F0702030302020204" charset="0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Consultation</a:t>
              </a:r>
              <a:endPara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848735" y="3364230"/>
            <a:ext cx="2247265" cy="1718945"/>
            <a:chOff x="6061" y="5298"/>
            <a:chExt cx="3539" cy="2707"/>
          </a:xfrm>
        </p:grpSpPr>
        <p:sp>
          <p:nvSpPr>
            <p:cNvPr id="18" name="任意多边形 17"/>
            <p:cNvSpPr/>
            <p:nvPr>
              <p:custDataLst>
                <p:tags r:id="rId3"/>
              </p:custDataLst>
            </p:nvPr>
          </p:nvSpPr>
          <p:spPr>
            <a:xfrm flipH="1">
              <a:off x="6061" y="6268"/>
              <a:ext cx="3539" cy="1737"/>
            </a:xfrm>
            <a:custGeom>
              <a:avLst/>
              <a:gdLst>
                <a:gd name="connsiteX0" fmla="*/ 0 w 1713361"/>
                <a:gd name="connsiteY0" fmla="*/ 0 h 841045"/>
                <a:gd name="connsiteX1" fmla="*/ 1713361 w 1713361"/>
                <a:gd name="connsiteY1" fmla="*/ 0 h 841045"/>
                <a:gd name="connsiteX2" fmla="*/ 856681 w 1713361"/>
                <a:gd name="connsiteY2" fmla="*/ 841045 h 841045"/>
                <a:gd name="connsiteX3" fmla="*/ 0 w 1713361"/>
                <a:gd name="connsiteY3" fmla="*/ 0 h 841045"/>
                <a:gd name="connsiteX0-1" fmla="*/ 0 w 1713361"/>
                <a:gd name="connsiteY0-2" fmla="*/ 218474 h 1059519"/>
                <a:gd name="connsiteX1-3" fmla="*/ 847889 w 1713361"/>
                <a:gd name="connsiteY1-4" fmla="*/ 0 h 1059519"/>
                <a:gd name="connsiteX2-5" fmla="*/ 1713361 w 1713361"/>
                <a:gd name="connsiteY2-6" fmla="*/ 218474 h 1059519"/>
                <a:gd name="connsiteX3-7" fmla="*/ 856681 w 1713361"/>
                <a:gd name="connsiteY3-8" fmla="*/ 1059519 h 1059519"/>
                <a:gd name="connsiteX4" fmla="*/ 0 w 1713361"/>
                <a:gd name="connsiteY4" fmla="*/ 218474 h 1059519"/>
                <a:gd name="connsiteX0-9" fmla="*/ 847889 w 1713361"/>
                <a:gd name="connsiteY0-10" fmla="*/ 0 h 1059519"/>
                <a:gd name="connsiteX1-11" fmla="*/ 1713361 w 1713361"/>
                <a:gd name="connsiteY1-12" fmla="*/ 218474 h 1059519"/>
                <a:gd name="connsiteX2-13" fmla="*/ 856681 w 1713361"/>
                <a:gd name="connsiteY2-14" fmla="*/ 1059519 h 1059519"/>
                <a:gd name="connsiteX3-15" fmla="*/ 0 w 1713361"/>
                <a:gd name="connsiteY3-16" fmla="*/ 218474 h 1059519"/>
                <a:gd name="connsiteX4-17" fmla="*/ 939329 w 1713361"/>
                <a:gd name="connsiteY4-18" fmla="*/ 91440 h 1059519"/>
                <a:gd name="connsiteX0-19" fmla="*/ 847889 w 1713361"/>
                <a:gd name="connsiteY0-20" fmla="*/ 0 h 1059519"/>
                <a:gd name="connsiteX1-21" fmla="*/ 1713361 w 1713361"/>
                <a:gd name="connsiteY1-22" fmla="*/ 218474 h 1059519"/>
                <a:gd name="connsiteX2-23" fmla="*/ 856681 w 1713361"/>
                <a:gd name="connsiteY2-24" fmla="*/ 1059519 h 1059519"/>
                <a:gd name="connsiteX3-25" fmla="*/ 0 w 1713361"/>
                <a:gd name="connsiteY3-26" fmla="*/ 218474 h 1059519"/>
                <a:gd name="connsiteX0-27" fmla="*/ 1713361 w 1713361"/>
                <a:gd name="connsiteY0-28" fmla="*/ 0 h 841045"/>
                <a:gd name="connsiteX1-29" fmla="*/ 856681 w 1713361"/>
                <a:gd name="connsiteY1-30" fmla="*/ 841045 h 841045"/>
                <a:gd name="connsiteX2-31" fmla="*/ 0 w 1713361"/>
                <a:gd name="connsiteY2-32" fmla="*/ 0 h 841045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</a:cxnLst>
              <a:rect l="l" t="t" r="r" b="b"/>
              <a:pathLst>
                <a:path w="1713361" h="841045">
                  <a:moveTo>
                    <a:pt x="1713361" y="0"/>
                  </a:moveTo>
                  <a:cubicBezTo>
                    <a:pt x="1705255" y="465998"/>
                    <a:pt x="1324766" y="841045"/>
                    <a:pt x="856681" y="841045"/>
                  </a:cubicBezTo>
                  <a:cubicBezTo>
                    <a:pt x="388595" y="841045"/>
                    <a:pt x="8107" y="465998"/>
                    <a:pt x="0" y="0"/>
                  </a:cubicBezTo>
                </a:path>
              </a:pathLst>
            </a:custGeom>
            <a:noFill/>
            <a:ln w="127000">
              <a:solidFill>
                <a:srgbClr val="FFC000"/>
              </a:solidFill>
              <a:tailEnd type="triangle" w="med" len="med"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3600" b="1" kern="0">
                  <a:solidFill>
                    <a:srgbClr val="FFC000"/>
                  </a:solidFill>
                  <a:sym typeface="Arial" panose="020B0604020202020204" pitchFamily="34" charset="0"/>
                </a:rPr>
                <a:t>02</a:t>
              </a:r>
              <a:endParaRPr lang="en-US" altLang="zh-CN" sz="3600" b="1" kern="0">
                <a:solidFill>
                  <a:srgbClr val="FFC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4"/>
              </p:custDataLst>
            </p:nvPr>
          </p:nvSpPr>
          <p:spPr>
            <a:xfrm>
              <a:off x="6449" y="5298"/>
              <a:ext cx="2876" cy="915"/>
            </a:xfrm>
            <a:prstGeom prst="rect">
              <a:avLst/>
            </a:prstGeom>
          </p:spPr>
          <p:txBody>
            <a:bodyPr wrap="square" anchor="b">
              <a:norm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altLang="zh-CN" b="1">
                  <a:latin typeface="Comic Sans MS" panose="030F0702030302020204" charset="0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Visit Wards</a:t>
              </a:r>
              <a:endParaRPr lang="zh-CN" altLang="en-US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343265" y="2838450"/>
            <a:ext cx="2247265" cy="2244090"/>
            <a:chOff x="13139" y="4470"/>
            <a:chExt cx="3539" cy="3534"/>
          </a:xfrm>
        </p:grpSpPr>
        <p:sp>
          <p:nvSpPr>
            <p:cNvPr id="19" name="任意多边形 18"/>
            <p:cNvSpPr/>
            <p:nvPr>
              <p:custDataLst>
                <p:tags r:id="rId5"/>
              </p:custDataLst>
            </p:nvPr>
          </p:nvSpPr>
          <p:spPr>
            <a:xfrm flipH="1">
              <a:off x="13139" y="6268"/>
              <a:ext cx="3539" cy="1737"/>
            </a:xfrm>
            <a:custGeom>
              <a:avLst/>
              <a:gdLst>
                <a:gd name="connsiteX0" fmla="*/ 0 w 1713361"/>
                <a:gd name="connsiteY0" fmla="*/ 0 h 841045"/>
                <a:gd name="connsiteX1" fmla="*/ 1713361 w 1713361"/>
                <a:gd name="connsiteY1" fmla="*/ 0 h 841045"/>
                <a:gd name="connsiteX2" fmla="*/ 856681 w 1713361"/>
                <a:gd name="connsiteY2" fmla="*/ 841045 h 841045"/>
                <a:gd name="connsiteX3" fmla="*/ 0 w 1713361"/>
                <a:gd name="connsiteY3" fmla="*/ 0 h 841045"/>
                <a:gd name="connsiteX0-1" fmla="*/ 0 w 1713361"/>
                <a:gd name="connsiteY0-2" fmla="*/ 218474 h 1059519"/>
                <a:gd name="connsiteX1-3" fmla="*/ 847889 w 1713361"/>
                <a:gd name="connsiteY1-4" fmla="*/ 0 h 1059519"/>
                <a:gd name="connsiteX2-5" fmla="*/ 1713361 w 1713361"/>
                <a:gd name="connsiteY2-6" fmla="*/ 218474 h 1059519"/>
                <a:gd name="connsiteX3-7" fmla="*/ 856681 w 1713361"/>
                <a:gd name="connsiteY3-8" fmla="*/ 1059519 h 1059519"/>
                <a:gd name="connsiteX4" fmla="*/ 0 w 1713361"/>
                <a:gd name="connsiteY4" fmla="*/ 218474 h 1059519"/>
                <a:gd name="connsiteX0-9" fmla="*/ 847889 w 1713361"/>
                <a:gd name="connsiteY0-10" fmla="*/ 0 h 1059519"/>
                <a:gd name="connsiteX1-11" fmla="*/ 1713361 w 1713361"/>
                <a:gd name="connsiteY1-12" fmla="*/ 218474 h 1059519"/>
                <a:gd name="connsiteX2-13" fmla="*/ 856681 w 1713361"/>
                <a:gd name="connsiteY2-14" fmla="*/ 1059519 h 1059519"/>
                <a:gd name="connsiteX3-15" fmla="*/ 0 w 1713361"/>
                <a:gd name="connsiteY3-16" fmla="*/ 218474 h 1059519"/>
                <a:gd name="connsiteX4-17" fmla="*/ 939329 w 1713361"/>
                <a:gd name="connsiteY4-18" fmla="*/ 91440 h 1059519"/>
                <a:gd name="connsiteX0-19" fmla="*/ 847889 w 1713361"/>
                <a:gd name="connsiteY0-20" fmla="*/ 0 h 1059519"/>
                <a:gd name="connsiteX1-21" fmla="*/ 1713361 w 1713361"/>
                <a:gd name="connsiteY1-22" fmla="*/ 218474 h 1059519"/>
                <a:gd name="connsiteX2-23" fmla="*/ 856681 w 1713361"/>
                <a:gd name="connsiteY2-24" fmla="*/ 1059519 h 1059519"/>
                <a:gd name="connsiteX3-25" fmla="*/ 0 w 1713361"/>
                <a:gd name="connsiteY3-26" fmla="*/ 218474 h 1059519"/>
                <a:gd name="connsiteX0-27" fmla="*/ 1713361 w 1713361"/>
                <a:gd name="connsiteY0-28" fmla="*/ 0 h 841045"/>
                <a:gd name="connsiteX1-29" fmla="*/ 856681 w 1713361"/>
                <a:gd name="connsiteY1-30" fmla="*/ 841045 h 841045"/>
                <a:gd name="connsiteX2-31" fmla="*/ 0 w 1713361"/>
                <a:gd name="connsiteY2-32" fmla="*/ 0 h 841045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</a:cxnLst>
              <a:rect l="l" t="t" r="r" b="b"/>
              <a:pathLst>
                <a:path w="1713361" h="841045">
                  <a:moveTo>
                    <a:pt x="1713361" y="0"/>
                  </a:moveTo>
                  <a:cubicBezTo>
                    <a:pt x="1705255" y="465998"/>
                    <a:pt x="1324766" y="841045"/>
                    <a:pt x="856681" y="841045"/>
                  </a:cubicBezTo>
                  <a:cubicBezTo>
                    <a:pt x="388595" y="841045"/>
                    <a:pt x="8107" y="465998"/>
                    <a:pt x="0" y="0"/>
                  </a:cubicBezTo>
                </a:path>
              </a:pathLst>
            </a:custGeom>
            <a:noFill/>
            <a:ln w="127000">
              <a:solidFill>
                <a:srgbClr val="A5C249"/>
              </a:solidFill>
              <a:tailEnd type="triangle" w="med" len="med"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3600" b="1" kern="0">
                  <a:solidFill>
                    <a:srgbClr val="A5C249"/>
                  </a:solidFill>
                  <a:sym typeface="Arial" panose="020B0604020202020204" pitchFamily="34" charset="0"/>
                </a:rPr>
                <a:t>04</a:t>
              </a:r>
              <a:endParaRPr lang="en-US" altLang="zh-CN" sz="3600" b="1" kern="0">
                <a:solidFill>
                  <a:srgbClr val="A5C249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5" name="矩形 24"/>
            <p:cNvSpPr/>
            <p:nvPr>
              <p:custDataLst>
                <p:tags r:id="rId6"/>
              </p:custDataLst>
            </p:nvPr>
          </p:nvSpPr>
          <p:spPr>
            <a:xfrm>
              <a:off x="13904" y="4470"/>
              <a:ext cx="2774" cy="1847"/>
            </a:xfrm>
            <a:prstGeom prst="rect">
              <a:avLst/>
            </a:prstGeom>
          </p:spPr>
          <p:txBody>
            <a:bodyPr wrap="square" anchor="b">
              <a:normAutofit/>
            </a:bodyPr>
            <a:lstStyle/>
            <a:p>
              <a:pPr marL="0" lvl="2" algn="just">
                <a:lnSpc>
                  <a:spcPct val="130000"/>
                </a:lnSpc>
              </a:pPr>
              <a:r>
                <a:rPr lang="en-US" altLang="zh-CN" b="1">
                  <a:latin typeface="Comic Sans MS" panose="030F0702030302020204" charset="0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Other Things</a:t>
              </a:r>
              <a:endPara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096000" y="2838450"/>
            <a:ext cx="2246630" cy="2240280"/>
            <a:chOff x="9600" y="4531"/>
            <a:chExt cx="3538" cy="3528"/>
          </a:xfrm>
        </p:grpSpPr>
        <p:sp>
          <p:nvSpPr>
            <p:cNvPr id="11" name="椭圆 3"/>
            <p:cNvSpPr/>
            <p:nvPr>
              <p:custDataLst>
                <p:tags r:id="rId7"/>
              </p:custDataLst>
            </p:nvPr>
          </p:nvSpPr>
          <p:spPr>
            <a:xfrm>
              <a:off x="9600" y="4531"/>
              <a:ext cx="3539" cy="1737"/>
            </a:xfrm>
            <a:custGeom>
              <a:avLst/>
              <a:gdLst>
                <a:gd name="connsiteX0" fmla="*/ 1638525 w 3277050"/>
                <a:gd name="connsiteY0" fmla="*/ 0 h 1631707"/>
                <a:gd name="connsiteX1" fmla="*/ 3277050 w 3277050"/>
                <a:gd name="connsiteY1" fmla="*/ 1608620 h 1631707"/>
                <a:gd name="connsiteX2" fmla="*/ 1497848 w 3277050"/>
                <a:gd name="connsiteY2" fmla="*/ 1631323 h 1631707"/>
                <a:gd name="connsiteX3" fmla="*/ 0 w 3277050"/>
                <a:gd name="connsiteY3" fmla="*/ 1608620 h 1631707"/>
                <a:gd name="connsiteX4" fmla="*/ 1638525 w 3277050"/>
                <a:gd name="connsiteY4" fmla="*/ 0 h 1631707"/>
                <a:gd name="connsiteX0-1" fmla="*/ 1497848 w 3277050"/>
                <a:gd name="connsiteY0-2" fmla="*/ 1631323 h 1722763"/>
                <a:gd name="connsiteX1-3" fmla="*/ 0 w 3277050"/>
                <a:gd name="connsiteY1-4" fmla="*/ 1608620 h 1722763"/>
                <a:gd name="connsiteX2-5" fmla="*/ 1638525 w 3277050"/>
                <a:gd name="connsiteY2-6" fmla="*/ 0 h 1722763"/>
                <a:gd name="connsiteX3-7" fmla="*/ 3277050 w 3277050"/>
                <a:gd name="connsiteY3-8" fmla="*/ 1608620 h 1722763"/>
                <a:gd name="connsiteX4-9" fmla="*/ 1589288 w 3277050"/>
                <a:gd name="connsiteY4-10" fmla="*/ 1722763 h 1722763"/>
                <a:gd name="connsiteX0-11" fmla="*/ 1497848 w 3277050"/>
                <a:gd name="connsiteY0-12" fmla="*/ 1631323 h 1631707"/>
                <a:gd name="connsiteX1-13" fmla="*/ 0 w 3277050"/>
                <a:gd name="connsiteY1-14" fmla="*/ 1608620 h 1631707"/>
                <a:gd name="connsiteX2-15" fmla="*/ 1638525 w 3277050"/>
                <a:gd name="connsiteY2-16" fmla="*/ 0 h 1631707"/>
                <a:gd name="connsiteX3-17" fmla="*/ 3277050 w 3277050"/>
                <a:gd name="connsiteY3-18" fmla="*/ 1608620 h 1631707"/>
                <a:gd name="connsiteX0-19" fmla="*/ 0 w 3277050"/>
                <a:gd name="connsiteY0-20" fmla="*/ 1608620 h 1608620"/>
                <a:gd name="connsiteX1-21" fmla="*/ 1638525 w 3277050"/>
                <a:gd name="connsiteY1-22" fmla="*/ 0 h 1608620"/>
                <a:gd name="connsiteX2-23" fmla="*/ 3277050 w 3277050"/>
                <a:gd name="connsiteY2-24" fmla="*/ 1608620 h 1608620"/>
              </a:gdLst>
              <a:ahLst/>
              <a:cxnLst>
                <a:cxn ang="0">
                  <a:pos x="connsiteX0-19" y="connsiteY0-20"/>
                </a:cxn>
                <a:cxn ang="0">
                  <a:pos x="connsiteX1-21" y="connsiteY1-22"/>
                </a:cxn>
                <a:cxn ang="0">
                  <a:pos x="connsiteX2-23" y="connsiteY2-24"/>
                </a:cxn>
              </a:cxnLst>
              <a:rect l="l" t="t" r="r" b="b"/>
              <a:pathLst>
                <a:path w="3277050" h="1608620">
                  <a:moveTo>
                    <a:pt x="0" y="1608620"/>
                  </a:moveTo>
                  <a:cubicBezTo>
                    <a:pt x="15506" y="717331"/>
                    <a:pt x="743244" y="0"/>
                    <a:pt x="1638525" y="0"/>
                  </a:cubicBezTo>
                  <a:cubicBezTo>
                    <a:pt x="2533806" y="0"/>
                    <a:pt x="3261545" y="717331"/>
                    <a:pt x="3277050" y="1608620"/>
                  </a:cubicBezTo>
                </a:path>
              </a:pathLst>
            </a:custGeom>
            <a:noFill/>
            <a:ln w="127000">
              <a:solidFill>
                <a:srgbClr val="00B0F0"/>
              </a:solidFill>
              <a:tailEnd type="triangle" w="med" len="med"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3600" b="1" kern="0">
                  <a:solidFill>
                    <a:srgbClr val="00B0F0"/>
                  </a:solidFill>
                  <a:sym typeface="Arial" panose="020B0604020202020204" pitchFamily="34" charset="0"/>
                </a:rPr>
                <a:t>03</a:t>
              </a:r>
              <a:endParaRPr lang="en-US" altLang="zh-CN" sz="3600" b="1" kern="0">
                <a:solidFill>
                  <a:srgbClr val="00B0F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8"/>
              </p:custDataLst>
            </p:nvPr>
          </p:nvSpPr>
          <p:spPr>
            <a:xfrm>
              <a:off x="10148" y="6213"/>
              <a:ext cx="2774" cy="1847"/>
            </a:xfrm>
            <a:prstGeom prst="rect">
              <a:avLst/>
            </a:prstGeom>
          </p:spPr>
          <p:txBody>
            <a:bodyPr wrap="square" anchor="t">
              <a:normAutofit/>
            </a:bodyPr>
            <a:lstStyle/>
            <a:p>
              <a:pPr marL="0" lvl="2" algn="just">
                <a:lnSpc>
                  <a:spcPct val="130000"/>
                </a:lnSpc>
              </a:pPr>
              <a:r>
                <a:rPr lang="en-US" altLang="zh-CN" b="1">
                  <a:latin typeface="Comic Sans MS" panose="030F0702030302020204" charset="0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Appointment</a:t>
              </a:r>
              <a:endPara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endParaRPr>
            </a:p>
            <a:p>
              <a:pPr lvl="2" algn="l">
                <a:lnSpc>
                  <a:spcPct val="130000"/>
                </a:lnSpc>
              </a:pPr>
              <a:endParaRPr lang="zh-CN" altLang="en-US" b="1"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56640" y="852805"/>
            <a:ext cx="3037840" cy="922020"/>
            <a:chOff x="1476" y="945"/>
            <a:chExt cx="4784" cy="1452"/>
          </a:xfrm>
        </p:grpSpPr>
        <p:sp>
          <p:nvSpPr>
            <p:cNvPr id="2050" name=" 2050"/>
            <p:cNvSpPr/>
            <p:nvPr/>
          </p:nvSpPr>
          <p:spPr bwMode="auto">
            <a:xfrm>
              <a:off x="1476" y="945"/>
              <a:ext cx="1172" cy="1453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50" y="1382"/>
              <a:ext cx="321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/>
                <a:t>Doctor</a:t>
              </a:r>
              <a:endParaRPr lang="en-US" altLang="zh-CN" sz="2800" b="1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  <p:custDataLst>
      <p:tags r:id="rId9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3908425" y="2006600"/>
            <a:ext cx="2025015" cy="744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rPr>
              <a:t>Hard copy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3909060" y="4947285"/>
            <a:ext cx="2025015" cy="744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Conflict in appointments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452620" y="488315"/>
            <a:ext cx="938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Issues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42645" y="1493520"/>
            <a:ext cx="2025015" cy="744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3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Consultation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842645" y="2576195"/>
            <a:ext cx="2025015" cy="744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3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Visit Wards 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1259840" y="488315"/>
            <a:ext cx="1191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Workflow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842645" y="3659505"/>
            <a:ext cx="2025015" cy="744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3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Appointment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842645" y="4768850"/>
            <a:ext cx="2025015" cy="744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3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Other Things</a:t>
            </a:r>
            <a:endParaRPr lang="en-US" altLang="zh-CN"/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3372485" y="-18415"/>
            <a:ext cx="15240" cy="678815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7054215" y="1290955"/>
            <a:ext cx="2447290" cy="744220"/>
          </a:xfrm>
          <a:prstGeom prst="roundRect">
            <a:avLst/>
          </a:prstGeom>
          <a:solidFill>
            <a:srgbClr val="018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rPr>
              <a:t>--medical records</a:t>
            </a:r>
            <a:endParaRPr lang="en-US" altLang="zh-CN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Arial" panose="020B0604020202020204" pitchFamily="34" charset="0"/>
            </a:endParaRPr>
          </a:p>
          <a:p>
            <a:pPr algn="l"/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rPr>
              <a:t>--test results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7054215" y="4975860"/>
            <a:ext cx="2447290" cy="744220"/>
          </a:xfrm>
          <a:prstGeom prst="roundRect">
            <a:avLst/>
          </a:prstGeom>
          <a:solidFill>
            <a:srgbClr val="A5C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Conflict in appointments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9026525" y="488315"/>
            <a:ext cx="1355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Solutions</a:t>
            </a:r>
            <a:endParaRPr lang="en-US" altLang="zh-CN"/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6479540" y="-17780"/>
            <a:ext cx="15240" cy="678815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054215" y="2475230"/>
            <a:ext cx="2447925" cy="74422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--diagnosis results</a:t>
            </a:r>
            <a:endParaRPr lang="en-US" altLang="zh-CN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+mn-ea"/>
            </a:endParaRPr>
          </a:p>
          <a:p>
            <a:pPr algn="l"/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rPr>
              <a:t>--</a:t>
            </a: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prescription</a:t>
            </a:r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7054215" y="3658235"/>
            <a:ext cx="2446655" cy="74422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rPr>
              <a:t>--during ward visit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9930130" y="1292225"/>
            <a:ext cx="2076450" cy="744220"/>
          </a:xfrm>
          <a:prstGeom prst="roundRect">
            <a:avLst/>
          </a:prstGeom>
          <a:solidFill>
            <a:srgbClr val="018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0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A dashboard</a:t>
            </a:r>
            <a:endParaRPr lang="en-US" altLang="zh-CN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9907905" y="2237740"/>
            <a:ext cx="2076450" cy="122047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0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Online documentation (with templates)</a:t>
            </a:r>
            <a:endParaRPr lang="en-US" altLang="zh-CN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907905" y="3659505"/>
            <a:ext cx="2076450" cy="74422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0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A dashboard</a:t>
            </a:r>
            <a:endParaRPr lang="en-US" altLang="zh-CN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9907905" y="4872990"/>
            <a:ext cx="2076450" cy="952500"/>
          </a:xfrm>
          <a:prstGeom prst="roundRect">
            <a:avLst/>
          </a:prstGeom>
          <a:solidFill>
            <a:srgbClr val="A5C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0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Notification system (with confirmation)</a:t>
            </a:r>
            <a:endParaRPr lang="en-US" altLang="zh-CN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</a:endParaRPr>
          </a:p>
        </p:txBody>
      </p:sp>
      <p:cxnSp>
        <p:nvCxnSpPr>
          <p:cNvPr id="27" name="直接箭头连接符 26"/>
          <p:cNvCxnSpPr>
            <a:stCxn id="6" idx="3"/>
            <a:endCxn id="9" idx="1"/>
          </p:cNvCxnSpPr>
          <p:nvPr/>
        </p:nvCxnSpPr>
        <p:spPr>
          <a:xfrm flipV="1">
            <a:off x="5933440" y="1663065"/>
            <a:ext cx="1120775" cy="715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6" idx="3"/>
            <a:endCxn id="21" idx="1"/>
          </p:cNvCxnSpPr>
          <p:nvPr/>
        </p:nvCxnSpPr>
        <p:spPr>
          <a:xfrm>
            <a:off x="5933440" y="2378710"/>
            <a:ext cx="1120775" cy="1651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3"/>
            <a:endCxn id="10" idx="1"/>
          </p:cNvCxnSpPr>
          <p:nvPr/>
        </p:nvCxnSpPr>
        <p:spPr>
          <a:xfrm>
            <a:off x="5934075" y="5319395"/>
            <a:ext cx="1120140" cy="2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9" idx="3"/>
            <a:endCxn id="22" idx="1"/>
          </p:cNvCxnSpPr>
          <p:nvPr/>
        </p:nvCxnSpPr>
        <p:spPr>
          <a:xfrm>
            <a:off x="9501505" y="1663065"/>
            <a:ext cx="428625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0" idx="3"/>
            <a:endCxn id="23" idx="1"/>
          </p:cNvCxnSpPr>
          <p:nvPr/>
        </p:nvCxnSpPr>
        <p:spPr>
          <a:xfrm>
            <a:off x="9502140" y="2847340"/>
            <a:ext cx="40576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1" idx="3"/>
            <a:endCxn id="24" idx="1"/>
          </p:cNvCxnSpPr>
          <p:nvPr/>
        </p:nvCxnSpPr>
        <p:spPr>
          <a:xfrm>
            <a:off x="9500870" y="4030345"/>
            <a:ext cx="407035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0" idx="3"/>
            <a:endCxn id="26" idx="1"/>
          </p:cNvCxnSpPr>
          <p:nvPr/>
        </p:nvCxnSpPr>
        <p:spPr>
          <a:xfrm>
            <a:off x="9501505" y="5347970"/>
            <a:ext cx="40640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6" idx="3"/>
            <a:endCxn id="20" idx="1"/>
          </p:cNvCxnSpPr>
          <p:nvPr/>
        </p:nvCxnSpPr>
        <p:spPr>
          <a:xfrm>
            <a:off x="5933440" y="2378710"/>
            <a:ext cx="1120775" cy="468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60985" y="115570"/>
            <a:ext cx="5932170" cy="6520815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sz="3700"/>
              <a:t>Current Business Flow (Requirements)</a:t>
            </a:r>
            <a:endParaRPr lang="en-US" sz="370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/>
              <a:t>Solution</a:t>
            </a:r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313" y="437322"/>
            <a:ext cx="112776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cs typeface="Arial" panose="020B0604020202020204" pitchFamily="34" charset="0"/>
              </a:rPr>
              <a:t>Outline</a:t>
            </a:r>
            <a:endParaRPr lang="en-US" sz="3000" b="1" dirty="0">
              <a:cs typeface="Arial" panose="020B0604020202020204" pitchFamily="34" charset="0"/>
            </a:endParaRP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>
                <a:cs typeface="Times New Roman" panose="02020603050405020304" pitchFamily="18" charset="0"/>
              </a:rPr>
              <a:t>Overview</a:t>
            </a:r>
            <a:endParaRPr lang="en-US" sz="3200" dirty="0"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>
                <a:cs typeface="Times New Roman" panose="02020603050405020304" pitchFamily="18" charset="0"/>
              </a:rPr>
              <a:t>The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Receptionist</a:t>
            </a:r>
            <a:endParaRPr lang="en-US" sz="3200" dirty="0"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>
                <a:cs typeface="Times New Roman" panose="02020603050405020304" pitchFamily="18" charset="0"/>
              </a:rPr>
              <a:t>The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cs typeface="Times New Roman" panose="02020603050405020304" pitchFamily="18" charset="0"/>
              </a:rPr>
              <a:t>Doctor</a:t>
            </a:r>
            <a:endParaRPr lang="en-US" sz="3200" dirty="0"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>
                <a:cs typeface="Times New Roman" panose="02020603050405020304" pitchFamily="18" charset="0"/>
              </a:rPr>
              <a:t>An Accountant</a:t>
            </a:r>
            <a:endParaRPr lang="en-US" sz="3200" dirty="0"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>
                <a:cs typeface="Times New Roman" panose="02020603050405020304" pitchFamily="18" charset="0"/>
              </a:rPr>
              <a:t>Summary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257" y="195943"/>
            <a:ext cx="9649225" cy="7725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cs typeface="Times New Roman" panose="02020603050405020304" pitchFamily="18" charset="0"/>
              </a:rPr>
              <a:t>Overview</a:t>
            </a:r>
            <a:endParaRPr lang="en-IN" sz="2800" b="1" dirty="0">
              <a:cs typeface="Times New Roman" panose="02020603050405020304" pitchFamily="18" charset="0"/>
            </a:endParaRP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cs typeface="Times New Roman" panose="02020603050405020304" pitchFamily="18" charset="0"/>
              </a:rPr>
              <a:t>A team of consultants  from </a:t>
            </a:r>
            <a:r>
              <a:rPr lang="en-IN" dirty="0" err="1">
                <a:cs typeface="Times New Roman" panose="02020603050405020304" pitchFamily="18" charset="0"/>
              </a:rPr>
              <a:t>Whitestar</a:t>
            </a:r>
            <a:r>
              <a:rPr lang="en-IN" dirty="0">
                <a:cs typeface="Times New Roman" panose="02020603050405020304" pitchFamily="18" charset="0"/>
              </a:rPr>
              <a:t> Computers Pte Ltd have been employed to integrate the working system of the Singapore Regional Hospital. </a:t>
            </a:r>
            <a:endParaRPr lang="en-IN" dirty="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Implementation of Specialist Clinic Management Information System(SCMIS).</a:t>
            </a:r>
            <a:endParaRPr lang="en-US" dirty="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The information on the current working system was gathered from the users by conducting an interview from the below users:</a:t>
            </a:r>
            <a:endParaRPr lang="en-US" dirty="0"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          </a:t>
            </a:r>
            <a:r>
              <a:rPr lang="en-US" dirty="0" err="1">
                <a:cs typeface="Times New Roman" panose="02020603050405020304" pitchFamily="18" charset="0"/>
              </a:rPr>
              <a:t>i</a:t>
            </a:r>
            <a:r>
              <a:rPr lang="en-US" dirty="0">
                <a:cs typeface="Times New Roman" panose="02020603050405020304" pitchFamily="18" charset="0"/>
              </a:rPr>
              <a:t>) The Doctor, 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          ii) The Receptionist, 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         iii) An Accountant.</a:t>
            </a:r>
            <a:endParaRPr lang="en-US" dirty="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We will be working on enhancing the below processes of the clinics:</a:t>
            </a:r>
            <a:endParaRPr lang="en-US" dirty="0"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         </a:t>
            </a:r>
            <a:r>
              <a:rPr lang="en-US" dirty="0" err="1">
                <a:cs typeface="Times New Roman" panose="02020603050405020304" pitchFamily="18" charset="0"/>
              </a:rPr>
              <a:t>i</a:t>
            </a:r>
            <a:r>
              <a:rPr lang="en-US" dirty="0">
                <a:cs typeface="Times New Roman" panose="02020603050405020304" pitchFamily="18" charset="0"/>
              </a:rPr>
              <a:t>) Patient registration, capturing and maintaining the medical records 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         ii) Patient billing    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        iii) Appointments / Warding workflow </a:t>
            </a:r>
            <a:endParaRPr lang="en-US" dirty="0"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r>
              <a:rPr lang="en-US" dirty="0"/>
              <a:t>   </a:t>
            </a:r>
            <a:endParaRPr lang="en-US" dirty="0"/>
          </a:p>
          <a:p>
            <a:r>
              <a:rPr lang="en-US" dirty="0"/>
              <a:t>      </a:t>
            </a:r>
            <a:endParaRPr lang="en-US" dirty="0"/>
          </a:p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User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009" y="2825659"/>
            <a:ext cx="914400" cy="914400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6489587" y="1778023"/>
            <a:ext cx="229514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/>
              <a:t>Coordinate appointment</a:t>
            </a:r>
            <a:endParaRPr lang="en-US" b="1"/>
          </a:p>
        </p:txBody>
      </p:sp>
      <p:sp>
        <p:nvSpPr>
          <p:cNvPr id="5" name="Rectangle: Rounded Corners 4"/>
          <p:cNvSpPr/>
          <p:nvPr/>
        </p:nvSpPr>
        <p:spPr>
          <a:xfrm>
            <a:off x="6489587" y="2863655"/>
            <a:ext cx="229514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/>
              <a:t>Registration of patients</a:t>
            </a:r>
            <a:endParaRPr lang="en-US" b="1"/>
          </a:p>
        </p:txBody>
      </p:sp>
      <p:sp>
        <p:nvSpPr>
          <p:cNvPr id="6" name="Rectangle: Rounded Corners 5"/>
          <p:cNvSpPr/>
          <p:nvPr/>
        </p:nvSpPr>
        <p:spPr>
          <a:xfrm>
            <a:off x="6489587" y="692391"/>
            <a:ext cx="229514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Administrational duties</a:t>
            </a:r>
            <a:endParaRPr lang="en-US" b="1"/>
          </a:p>
        </p:txBody>
      </p:sp>
      <p:sp>
        <p:nvSpPr>
          <p:cNvPr id="7" name="Rectangle: Rounded Corners 6"/>
          <p:cNvSpPr/>
          <p:nvPr/>
        </p:nvSpPr>
        <p:spPr>
          <a:xfrm>
            <a:off x="6489587" y="3949287"/>
            <a:ext cx="229514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/>
              <a:t>File medical records and etc.</a:t>
            </a:r>
            <a:endParaRPr lang="en-US" b="1"/>
          </a:p>
        </p:txBody>
      </p:sp>
      <p:sp>
        <p:nvSpPr>
          <p:cNvPr id="8" name="Rectangle: Rounded Corners 7"/>
          <p:cNvSpPr/>
          <p:nvPr/>
        </p:nvSpPr>
        <p:spPr>
          <a:xfrm>
            <a:off x="6489587" y="5034918"/>
            <a:ext cx="229514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Booking ward</a:t>
            </a:r>
            <a:r>
              <a:rPr lang="en-GB" altLang="zh-CN" b="1"/>
              <a:t> bed/surgery </a:t>
            </a:r>
            <a:endParaRPr lang="en-GB" altLang="zh-CN" b="1"/>
          </a:p>
        </p:txBody>
      </p:sp>
      <p:cxnSp>
        <p:nvCxnSpPr>
          <p:cNvPr id="9" name="Straight Connector 8"/>
          <p:cNvCxnSpPr/>
          <p:nvPr/>
        </p:nvCxnSpPr>
        <p:spPr>
          <a:xfrm>
            <a:off x="5525569" y="3283532"/>
            <a:ext cx="43543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961017" y="1112268"/>
            <a:ext cx="30714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61017" y="5454795"/>
            <a:ext cx="30714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985982" y="1096931"/>
            <a:ext cx="0" cy="435786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34217" y="3006533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/>
              <a:t>Receptionist</a:t>
            </a:r>
            <a:endParaRPr lang="en-US" sz="3000" b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26746" y="726946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Issues</a:t>
            </a:r>
            <a:endParaRPr lang="en-US"/>
          </a:p>
        </p:txBody>
      </p:sp>
      <p:pic>
        <p:nvPicPr>
          <p:cNvPr id="3" name="Graphic 2" descr="User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969" y="3316957"/>
            <a:ext cx="914400" cy="914400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3550547" y="2269321"/>
            <a:ext cx="229514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/>
              <a:t>Coordinate appointment</a:t>
            </a:r>
            <a:endParaRPr lang="en-US" b="1"/>
          </a:p>
        </p:txBody>
      </p:sp>
      <p:sp>
        <p:nvSpPr>
          <p:cNvPr id="5" name="Rectangle: Rounded Corners 4"/>
          <p:cNvSpPr/>
          <p:nvPr/>
        </p:nvSpPr>
        <p:spPr>
          <a:xfrm>
            <a:off x="3550547" y="3354953"/>
            <a:ext cx="229514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/>
              <a:t>Registration of patients</a:t>
            </a:r>
            <a:endParaRPr lang="en-US" b="1"/>
          </a:p>
        </p:txBody>
      </p:sp>
      <p:sp>
        <p:nvSpPr>
          <p:cNvPr id="6" name="Rectangle: Rounded Corners 5"/>
          <p:cNvSpPr/>
          <p:nvPr/>
        </p:nvSpPr>
        <p:spPr>
          <a:xfrm>
            <a:off x="3550547" y="1183689"/>
            <a:ext cx="229514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Administrational duties</a:t>
            </a:r>
            <a:endParaRPr lang="en-US" b="1"/>
          </a:p>
        </p:txBody>
      </p:sp>
      <p:sp>
        <p:nvSpPr>
          <p:cNvPr id="7" name="Rectangle: Rounded Corners 6"/>
          <p:cNvSpPr/>
          <p:nvPr/>
        </p:nvSpPr>
        <p:spPr>
          <a:xfrm>
            <a:off x="3550547" y="4440585"/>
            <a:ext cx="229514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/>
              <a:t>File medical records and etc.</a:t>
            </a:r>
            <a:endParaRPr lang="en-US" b="1"/>
          </a:p>
        </p:txBody>
      </p:sp>
      <p:sp>
        <p:nvSpPr>
          <p:cNvPr id="8" name="Rectangle: Rounded Corners 7"/>
          <p:cNvSpPr/>
          <p:nvPr/>
        </p:nvSpPr>
        <p:spPr>
          <a:xfrm>
            <a:off x="3550547" y="5526216"/>
            <a:ext cx="229514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Booking ward</a:t>
            </a:r>
            <a:r>
              <a:rPr lang="en-GB" altLang="zh-CN" b="1"/>
              <a:t> bed/surgery </a:t>
            </a:r>
            <a:endParaRPr lang="en-GB" altLang="zh-CN" b="1"/>
          </a:p>
        </p:txBody>
      </p:sp>
      <p:cxnSp>
        <p:nvCxnSpPr>
          <p:cNvPr id="9" name="Straight Connector 8"/>
          <p:cNvCxnSpPr/>
          <p:nvPr/>
        </p:nvCxnSpPr>
        <p:spPr>
          <a:xfrm>
            <a:off x="2586529" y="3774830"/>
            <a:ext cx="43543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21977" y="1603566"/>
            <a:ext cx="30714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21977" y="5946093"/>
            <a:ext cx="30714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46942" y="1588229"/>
            <a:ext cx="0" cy="435786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/>
          <p:cNvSpPr/>
          <p:nvPr/>
        </p:nvSpPr>
        <p:spPr>
          <a:xfrm>
            <a:off x="7244294" y="1699181"/>
            <a:ext cx="2295144" cy="839755"/>
          </a:xfrm>
          <a:prstGeom prst="roundRect">
            <a:avLst/>
          </a:prstGeom>
          <a:solidFill>
            <a:srgbClr val="018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/>
              <a:t>Conflict in appointments</a:t>
            </a:r>
            <a:endParaRPr lang="en-US" b="1"/>
          </a:p>
        </p:txBody>
      </p:sp>
      <p:sp>
        <p:nvSpPr>
          <p:cNvPr id="18" name="Rectangle: Rounded Corners 17"/>
          <p:cNvSpPr/>
          <p:nvPr/>
        </p:nvSpPr>
        <p:spPr>
          <a:xfrm>
            <a:off x="7244294" y="4472561"/>
            <a:ext cx="2295144" cy="839755"/>
          </a:xfrm>
          <a:prstGeom prst="roundRect">
            <a:avLst/>
          </a:prstGeom>
          <a:solidFill>
            <a:srgbClr val="018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/>
              <a:t>Hard copy</a:t>
            </a:r>
            <a:endParaRPr lang="en-US" b="1"/>
          </a:p>
        </p:txBody>
      </p:sp>
      <p:sp>
        <p:nvSpPr>
          <p:cNvPr id="28" name="Rectangle: Rounded Corners 27"/>
          <p:cNvSpPr/>
          <p:nvPr/>
        </p:nvSpPr>
        <p:spPr>
          <a:xfrm>
            <a:off x="7244294" y="3085871"/>
            <a:ext cx="2295144" cy="839755"/>
          </a:xfrm>
          <a:prstGeom prst="roundRect">
            <a:avLst/>
          </a:prstGeom>
          <a:solidFill>
            <a:srgbClr val="018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/>
              <a:t>Inconvenient with current workflow</a:t>
            </a:r>
            <a:endParaRPr lang="en-US" b="1"/>
          </a:p>
        </p:txBody>
      </p:sp>
      <p:sp>
        <p:nvSpPr>
          <p:cNvPr id="55" name="TextBox 54"/>
          <p:cNvSpPr txBox="1"/>
          <p:nvPr/>
        </p:nvSpPr>
        <p:spPr>
          <a:xfrm>
            <a:off x="3916215" y="564853"/>
            <a:ext cx="156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Work scope</a:t>
            </a:r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6584725" y="564314"/>
            <a:ext cx="0" cy="6023296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8069" y="166857"/>
            <a:ext cx="24069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Requirements</a:t>
            </a:r>
            <a:endParaRPr lang="en-US" sz="3000" dirty="0"/>
          </a:p>
        </p:txBody>
      </p:sp>
      <p:sp>
        <p:nvSpPr>
          <p:cNvPr id="19" name="文本框 6"/>
          <p:cNvSpPr txBox="1"/>
          <p:nvPr/>
        </p:nvSpPr>
        <p:spPr>
          <a:xfrm>
            <a:off x="1127680" y="4194708"/>
            <a:ext cx="1789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Receptionist</a:t>
            </a:r>
            <a:endParaRPr lang="en-US" altLang="zh-CN" sz="2000" b="1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40080" y="581919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Issues</a:t>
            </a:r>
            <a:endParaRPr lang="en-US"/>
          </a:p>
        </p:txBody>
      </p:sp>
      <p:pic>
        <p:nvPicPr>
          <p:cNvPr id="3" name="Graphic 2" descr="User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06" y="3397674"/>
            <a:ext cx="914400" cy="914400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2553884" y="2350038"/>
            <a:ext cx="229514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/>
              <a:t>Coordinate appointment</a:t>
            </a:r>
            <a:endParaRPr lang="en-US" b="1"/>
          </a:p>
        </p:txBody>
      </p:sp>
      <p:sp>
        <p:nvSpPr>
          <p:cNvPr id="5" name="Rectangle: Rounded Corners 4"/>
          <p:cNvSpPr/>
          <p:nvPr/>
        </p:nvSpPr>
        <p:spPr>
          <a:xfrm>
            <a:off x="2553884" y="3435670"/>
            <a:ext cx="229514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/>
              <a:t>Registration of patients</a:t>
            </a:r>
            <a:endParaRPr lang="en-US" b="1"/>
          </a:p>
        </p:txBody>
      </p:sp>
      <p:sp>
        <p:nvSpPr>
          <p:cNvPr id="6" name="Rectangle: Rounded Corners 5"/>
          <p:cNvSpPr/>
          <p:nvPr/>
        </p:nvSpPr>
        <p:spPr>
          <a:xfrm>
            <a:off x="2553884" y="1264406"/>
            <a:ext cx="229514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Administrational duties</a:t>
            </a:r>
            <a:endParaRPr lang="en-US" b="1"/>
          </a:p>
        </p:txBody>
      </p:sp>
      <p:sp>
        <p:nvSpPr>
          <p:cNvPr id="7" name="Rectangle: Rounded Corners 6"/>
          <p:cNvSpPr/>
          <p:nvPr/>
        </p:nvSpPr>
        <p:spPr>
          <a:xfrm>
            <a:off x="2553884" y="4521302"/>
            <a:ext cx="229514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/>
              <a:t>File medical records and etc.</a:t>
            </a:r>
            <a:endParaRPr lang="en-US" b="1"/>
          </a:p>
        </p:txBody>
      </p:sp>
      <p:sp>
        <p:nvSpPr>
          <p:cNvPr id="8" name="Rectangle: Rounded Corners 7"/>
          <p:cNvSpPr/>
          <p:nvPr/>
        </p:nvSpPr>
        <p:spPr>
          <a:xfrm>
            <a:off x="2553884" y="5606933"/>
            <a:ext cx="2295144" cy="8397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Booking ward</a:t>
            </a:r>
            <a:r>
              <a:rPr lang="en-GB" altLang="zh-CN" b="1"/>
              <a:t> bed/surgery </a:t>
            </a:r>
            <a:endParaRPr lang="en-GB" altLang="zh-CN" b="1"/>
          </a:p>
        </p:txBody>
      </p:sp>
      <p:cxnSp>
        <p:nvCxnSpPr>
          <p:cNvPr id="9" name="Straight Connector 8"/>
          <p:cNvCxnSpPr/>
          <p:nvPr/>
        </p:nvCxnSpPr>
        <p:spPr>
          <a:xfrm>
            <a:off x="1589866" y="3855547"/>
            <a:ext cx="43543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025314" y="1684283"/>
            <a:ext cx="30714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25314" y="6026810"/>
            <a:ext cx="30714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0279" y="1668946"/>
            <a:ext cx="0" cy="435786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/>
          <p:cNvSpPr/>
          <p:nvPr/>
        </p:nvSpPr>
        <p:spPr>
          <a:xfrm>
            <a:off x="5558294" y="1538694"/>
            <a:ext cx="2295144" cy="839755"/>
          </a:xfrm>
          <a:prstGeom prst="roundRect">
            <a:avLst/>
          </a:prstGeom>
          <a:solidFill>
            <a:srgbClr val="018BE9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/>
              <a:t>Conflict in appointments</a:t>
            </a:r>
            <a:endParaRPr lang="en-US" b="1"/>
          </a:p>
        </p:txBody>
      </p:sp>
      <p:sp>
        <p:nvSpPr>
          <p:cNvPr id="18" name="Rectangle: Rounded Corners 17"/>
          <p:cNvSpPr/>
          <p:nvPr/>
        </p:nvSpPr>
        <p:spPr>
          <a:xfrm>
            <a:off x="5558294" y="4312074"/>
            <a:ext cx="2295144" cy="839755"/>
          </a:xfrm>
          <a:prstGeom prst="roundRect">
            <a:avLst/>
          </a:prstGeom>
          <a:solidFill>
            <a:srgbClr val="018BE9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/>
              <a:t>Hard copy</a:t>
            </a:r>
            <a:endParaRPr lang="en-US" b="1"/>
          </a:p>
        </p:txBody>
      </p:sp>
      <p:sp>
        <p:nvSpPr>
          <p:cNvPr id="28" name="Rectangle: Rounded Corners 27"/>
          <p:cNvSpPr/>
          <p:nvPr/>
        </p:nvSpPr>
        <p:spPr>
          <a:xfrm>
            <a:off x="5558294" y="2925384"/>
            <a:ext cx="2295144" cy="839755"/>
          </a:xfrm>
          <a:prstGeom prst="roundRect">
            <a:avLst/>
          </a:prstGeom>
          <a:solidFill>
            <a:srgbClr val="018BE9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/>
              <a:t>Inconvenient with current workflow</a:t>
            </a:r>
            <a:endParaRPr lang="en-US" b="1"/>
          </a:p>
        </p:txBody>
      </p:sp>
      <p:sp>
        <p:nvSpPr>
          <p:cNvPr id="55" name="TextBox 54"/>
          <p:cNvSpPr txBox="1"/>
          <p:nvPr/>
        </p:nvSpPr>
        <p:spPr>
          <a:xfrm>
            <a:off x="3087544" y="581919"/>
            <a:ext cx="129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Work scope</a:t>
            </a:r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5184396" y="494950"/>
            <a:ext cx="0" cy="60232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207514" y="464492"/>
            <a:ext cx="0" cy="60232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/>
          <p:cNvSpPr/>
          <p:nvPr/>
        </p:nvSpPr>
        <p:spPr>
          <a:xfrm>
            <a:off x="8728598" y="1175324"/>
            <a:ext cx="2295144" cy="1344514"/>
          </a:xfrm>
          <a:prstGeom prst="roundRect">
            <a:avLst/>
          </a:prstGeom>
          <a:solidFill>
            <a:srgbClr val="FBA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/>
              <a:t>Online appointment system(update automatically)</a:t>
            </a:r>
            <a:endParaRPr lang="en-US" b="1"/>
          </a:p>
        </p:txBody>
      </p:sp>
      <p:sp>
        <p:nvSpPr>
          <p:cNvPr id="31" name="Rectangle: Rounded Corners 30"/>
          <p:cNvSpPr/>
          <p:nvPr/>
        </p:nvSpPr>
        <p:spPr>
          <a:xfrm>
            <a:off x="8728598" y="2831096"/>
            <a:ext cx="2295144" cy="1344514"/>
          </a:xfrm>
          <a:prstGeom prst="roundRect">
            <a:avLst/>
          </a:prstGeom>
          <a:solidFill>
            <a:srgbClr val="FBA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/>
              <a:t>System access to available ward bed /…</a:t>
            </a:r>
            <a:endParaRPr lang="en-US" b="1"/>
          </a:p>
        </p:txBody>
      </p:sp>
      <p:sp>
        <p:nvSpPr>
          <p:cNvPr id="33" name="Rectangle: Rounded Corners 32"/>
          <p:cNvSpPr/>
          <p:nvPr/>
        </p:nvSpPr>
        <p:spPr>
          <a:xfrm>
            <a:off x="8728598" y="4486868"/>
            <a:ext cx="2295144" cy="1344514"/>
          </a:xfrm>
          <a:prstGeom prst="roundRect">
            <a:avLst/>
          </a:prstGeom>
          <a:solidFill>
            <a:srgbClr val="FBA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/>
              <a:t>Online documentation</a:t>
            </a:r>
            <a:endParaRPr lang="en-US" b="1"/>
          </a:p>
        </p:txBody>
      </p:sp>
      <p:sp>
        <p:nvSpPr>
          <p:cNvPr id="34" name="TextBox 33"/>
          <p:cNvSpPr txBox="1"/>
          <p:nvPr/>
        </p:nvSpPr>
        <p:spPr>
          <a:xfrm>
            <a:off x="9118952" y="581919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Solutions</a:t>
            </a:r>
            <a:endParaRPr lang="en-US"/>
          </a:p>
        </p:txBody>
      </p:sp>
      <p:sp>
        <p:nvSpPr>
          <p:cNvPr id="25" name="文本框 6"/>
          <p:cNvSpPr txBox="1"/>
          <p:nvPr/>
        </p:nvSpPr>
        <p:spPr>
          <a:xfrm>
            <a:off x="158699" y="4185620"/>
            <a:ext cx="1789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Receptionist</a:t>
            </a:r>
            <a:endParaRPr lang="en-US" altLang="zh-CN" sz="2000" b="1"/>
          </a:p>
        </p:txBody>
      </p:sp>
      <p:sp>
        <p:nvSpPr>
          <p:cNvPr id="11" name="Rectangle 10"/>
          <p:cNvSpPr/>
          <p:nvPr/>
        </p:nvSpPr>
        <p:spPr>
          <a:xfrm>
            <a:off x="228069" y="314587"/>
            <a:ext cx="4615227" cy="6543413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28068" y="166857"/>
            <a:ext cx="39006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/>
              <a:t>XXXXX(Solutions?)</a:t>
            </a:r>
            <a:endParaRPr lang="en-US" sz="300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86983" y="1853534"/>
            <a:ext cx="6151633" cy="3011019"/>
            <a:chOff x="2586983" y="1853534"/>
            <a:chExt cx="6151633" cy="3011019"/>
          </a:xfrm>
        </p:grpSpPr>
        <p:sp>
          <p:nvSpPr>
            <p:cNvPr id="7" name="文本框 6"/>
            <p:cNvSpPr txBox="1"/>
            <p:nvPr/>
          </p:nvSpPr>
          <p:spPr>
            <a:xfrm>
              <a:off x="2586983" y="2939166"/>
              <a:ext cx="203898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/>
                <a:t>Doctor</a:t>
              </a:r>
              <a:endParaRPr lang="en-US" altLang="zh-CN" sz="2800" b="1"/>
            </a:p>
          </p:txBody>
        </p:sp>
        <p:pic>
          <p:nvPicPr>
            <p:cNvPr id="17" name="Graphic 16" descr="User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0080" y="2693289"/>
              <a:ext cx="914400" cy="914400"/>
            </a:xfrm>
            <a:prstGeom prst="rect">
              <a:avLst/>
            </a:prstGeom>
          </p:spPr>
        </p:pic>
        <p:sp>
          <p:nvSpPr>
            <p:cNvPr id="20" name="Rectangle: Rounded Corners 19"/>
            <p:cNvSpPr/>
            <p:nvPr/>
          </p:nvSpPr>
          <p:spPr>
            <a:xfrm>
              <a:off x="6096000" y="2939166"/>
              <a:ext cx="2642616" cy="83975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Visit wards</a:t>
              </a:r>
              <a:endParaRPr lang="en-US" b="1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6095999" y="4024798"/>
              <a:ext cx="2639897" cy="83975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Handle patient’s appointment</a:t>
              </a:r>
              <a:endParaRPr lang="en-US" b="1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096000" y="1853534"/>
              <a:ext cx="2642616" cy="83975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Consultation</a:t>
              </a:r>
              <a:endParaRPr lang="en-US" b="1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5156640" y="3412420"/>
              <a:ext cx="435437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567430" y="2273411"/>
              <a:ext cx="307140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567419" y="4513944"/>
              <a:ext cx="307140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592395" y="2258074"/>
              <a:ext cx="0" cy="225587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544404" y="460907"/>
            <a:ext cx="938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Issues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3066415" y="630555"/>
            <a:ext cx="1191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Workflow</a:t>
            </a:r>
            <a:endParaRPr lang="en-US" altLang="zh-CN"/>
          </a:p>
        </p:txBody>
      </p:sp>
      <p:cxnSp>
        <p:nvCxnSpPr>
          <p:cNvPr id="17" name="直接连接符 16"/>
          <p:cNvCxnSpPr/>
          <p:nvPr/>
        </p:nvCxnSpPr>
        <p:spPr>
          <a:xfrm>
            <a:off x="5732406" y="449943"/>
            <a:ext cx="6537" cy="5457371"/>
          </a:xfrm>
          <a:prstGeom prst="line">
            <a:avLst/>
          </a:prstGeom>
          <a:ln w="12700" cmpd="sng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884823" y="998855"/>
            <a:ext cx="4886217" cy="4007902"/>
            <a:chOff x="5884823" y="998855"/>
            <a:chExt cx="4886217" cy="4007902"/>
          </a:xfrm>
        </p:grpSpPr>
        <p:sp>
          <p:nvSpPr>
            <p:cNvPr id="7" name="圆角矩形 6"/>
            <p:cNvSpPr/>
            <p:nvPr/>
          </p:nvSpPr>
          <p:spPr>
            <a:xfrm>
              <a:off x="5988654" y="4262537"/>
              <a:ext cx="2025015" cy="744220"/>
            </a:xfrm>
            <a:prstGeom prst="roundRect">
              <a:avLst/>
            </a:prstGeom>
            <a:solidFill>
              <a:srgbClr val="018B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Conflict in appointments</a:t>
              </a:r>
              <a:endParaRPr lang="en-US" altLang="zh-CN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884823" y="998855"/>
              <a:ext cx="4886217" cy="2861945"/>
              <a:chOff x="5884823" y="998855"/>
              <a:chExt cx="4886217" cy="2861945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5993946" y="2144812"/>
                <a:ext cx="2025015" cy="744220"/>
              </a:xfrm>
              <a:prstGeom prst="roundRect">
                <a:avLst/>
              </a:prstGeom>
              <a:solidFill>
                <a:srgbClr val="018B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ea typeface="Arial Unicode MS" panose="020B0604020202020204" charset="-122"/>
                    <a:cs typeface="Comic Sans MS" panose="030F0702030302020204" charset="0"/>
                    <a:sym typeface="Arial" panose="020B0604020202020204" pitchFamily="34" charset="0"/>
                  </a:rPr>
                  <a:t>Hard copy</a:t>
                </a:r>
                <a:endParaRPr lang="en-US" altLang="zh-CN"/>
              </a:p>
            </p:txBody>
          </p:sp>
          <p:sp>
            <p:nvSpPr>
              <p:cNvPr id="35" name="圆角矩形 8"/>
              <p:cNvSpPr/>
              <p:nvPr/>
            </p:nvSpPr>
            <p:spPr>
              <a:xfrm>
                <a:off x="8121014" y="1279843"/>
                <a:ext cx="2447290" cy="744220"/>
              </a:xfrm>
              <a:prstGeom prst="roundRect">
                <a:avLst/>
              </a:prstGeom>
              <a:solidFill>
                <a:srgbClr val="018B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zh-CN" b="1">
                    <a:solidFill>
                      <a:schemeClr val="bg1"/>
                    </a:solidFill>
                    <a:ea typeface="Arial Unicode MS" panose="020B0604020202020204" charset="-122"/>
                    <a:cs typeface="Comic Sans MS" panose="030F0702030302020204" charset="0"/>
                    <a:sym typeface="Arial" panose="020B0604020202020204" pitchFamily="34" charset="0"/>
                  </a:rPr>
                  <a:t> medical records</a:t>
                </a:r>
                <a:endParaRPr lang="en-US" altLang="zh-CN" b="1">
                  <a:solidFill>
                    <a:schemeClr val="bg1"/>
                  </a:solidFill>
                  <a:ea typeface="Arial Unicode MS" panose="020B0604020202020204" charset="-122"/>
                  <a:cs typeface="Comic Sans MS" panose="030F0702030302020204" charset="0"/>
                  <a:sym typeface="Arial" panose="020B0604020202020204" pitchFamily="34" charset="0"/>
                </a:endParaRPr>
              </a:p>
              <a:p>
                <a:pPr algn="l"/>
                <a:r>
                  <a:rPr lang="en-US" altLang="zh-CN" b="1">
                    <a:solidFill>
                      <a:schemeClr val="bg1"/>
                    </a:solidFill>
                    <a:ea typeface="Arial Unicode MS" panose="020B0604020202020204" charset="-122"/>
                    <a:cs typeface="Comic Sans MS" panose="030F0702030302020204" charset="0"/>
                    <a:sym typeface="Arial" panose="020B0604020202020204" pitchFamily="34" charset="0"/>
                  </a:rPr>
                  <a:t>-- test results</a:t>
                </a:r>
                <a:endParaRPr lang="en-US" altLang="zh-CN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圆角矩形 19"/>
              <p:cNvSpPr/>
              <p:nvPr/>
            </p:nvSpPr>
            <p:spPr>
              <a:xfrm>
                <a:off x="8121014" y="2144812"/>
                <a:ext cx="2447925" cy="744220"/>
              </a:xfrm>
              <a:prstGeom prst="roundRect">
                <a:avLst/>
              </a:prstGeom>
              <a:solidFill>
                <a:srgbClr val="018B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zh-CN" b="1">
                    <a:ea typeface="Arial Unicode MS" panose="020B0604020202020204" charset="-122"/>
                    <a:cs typeface="Comic Sans MS" panose="030F0702030302020204" charset="0"/>
                    <a:sym typeface="+mn-ea"/>
                  </a:rPr>
                  <a:t>-- diagnosis results</a:t>
                </a:r>
                <a:endParaRPr lang="en-US" altLang="zh-CN" b="1">
                  <a:ea typeface="Arial Unicode MS" panose="020B0604020202020204" charset="-122"/>
                  <a:cs typeface="Comic Sans MS" panose="030F0702030302020204" charset="0"/>
                  <a:sym typeface="+mn-ea"/>
                </a:endParaRPr>
              </a:p>
              <a:p>
                <a:pPr algn="l"/>
                <a:r>
                  <a:rPr lang="en-US" altLang="zh-CN" b="1">
                    <a:ea typeface="Arial Unicode MS" panose="020B0604020202020204" charset="-122"/>
                    <a:cs typeface="Comic Sans MS" panose="030F0702030302020204" charset="0"/>
                    <a:sym typeface="Arial" panose="020B0604020202020204" pitchFamily="34" charset="0"/>
                  </a:rPr>
                  <a:t>-- </a:t>
                </a:r>
                <a:r>
                  <a:rPr lang="en-US" altLang="zh-CN" b="1">
                    <a:ea typeface="Arial Unicode MS" panose="020B0604020202020204" charset="-122"/>
                    <a:cs typeface="Comic Sans MS" panose="030F0702030302020204" charset="0"/>
                    <a:sym typeface="+mn-ea"/>
                  </a:rPr>
                  <a:t>prescription</a:t>
                </a:r>
                <a:endParaRPr lang="en-US" altLang="zh-CN"/>
              </a:p>
            </p:txBody>
          </p:sp>
          <p:sp>
            <p:nvSpPr>
              <p:cNvPr id="37" name="圆角矩形 20"/>
              <p:cNvSpPr/>
              <p:nvPr/>
            </p:nvSpPr>
            <p:spPr>
              <a:xfrm>
                <a:off x="8121649" y="2990176"/>
                <a:ext cx="2446655" cy="744220"/>
              </a:xfrm>
              <a:prstGeom prst="roundRect">
                <a:avLst/>
              </a:prstGeom>
              <a:solidFill>
                <a:srgbClr val="018B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zh-CN" b="1">
                    <a:ea typeface="Arial Unicode MS" panose="020B0604020202020204" charset="-122"/>
                    <a:cs typeface="Comic Sans MS" panose="030F0702030302020204" charset="0"/>
                    <a:sym typeface="Arial" panose="020B0604020202020204" pitchFamily="34" charset="0"/>
                  </a:rPr>
                  <a:t>-- during ward visit</a:t>
                </a:r>
                <a:endParaRPr lang="en-US" altLang="zh-CN"/>
              </a:p>
            </p:txBody>
          </p:sp>
          <p:sp>
            <p:nvSpPr>
              <p:cNvPr id="4" name="Rectangle: Rounded Corners 3"/>
              <p:cNvSpPr/>
              <p:nvPr/>
            </p:nvSpPr>
            <p:spPr>
              <a:xfrm>
                <a:off x="5884823" y="998855"/>
                <a:ext cx="4886217" cy="286194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810493" y="1803400"/>
            <a:ext cx="4338077" cy="3011019"/>
            <a:chOff x="810493" y="1803400"/>
            <a:chExt cx="4338077" cy="3011019"/>
          </a:xfrm>
        </p:grpSpPr>
        <p:pic>
          <p:nvPicPr>
            <p:cNvPr id="26" name="Graphic 25" descr="User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506" y="2643155"/>
              <a:ext cx="914400" cy="914400"/>
            </a:xfrm>
            <a:prstGeom prst="rect">
              <a:avLst/>
            </a:prstGeom>
          </p:spPr>
        </p:pic>
        <p:sp>
          <p:nvSpPr>
            <p:cNvPr id="27" name="Rectangle: Rounded Corners 26"/>
            <p:cNvSpPr/>
            <p:nvPr/>
          </p:nvSpPr>
          <p:spPr>
            <a:xfrm>
              <a:off x="2853426" y="2889032"/>
              <a:ext cx="2295144" cy="83975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Visit wards</a:t>
              </a:r>
              <a:endParaRPr lang="en-US" b="1"/>
            </a:p>
          </p:txBody>
        </p:sp>
        <p:sp>
          <p:nvSpPr>
            <p:cNvPr id="28" name="Rectangle: Rounded Corners 27"/>
            <p:cNvSpPr/>
            <p:nvPr/>
          </p:nvSpPr>
          <p:spPr>
            <a:xfrm>
              <a:off x="2853425" y="3974664"/>
              <a:ext cx="2295144" cy="83975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Handle patient’s appointment</a:t>
              </a:r>
              <a:endParaRPr lang="en-US" b="1"/>
            </a:p>
          </p:txBody>
        </p:sp>
        <p:sp>
          <p:nvSpPr>
            <p:cNvPr id="29" name="Rectangle: Rounded Corners 28"/>
            <p:cNvSpPr/>
            <p:nvPr/>
          </p:nvSpPr>
          <p:spPr>
            <a:xfrm>
              <a:off x="2853426" y="1803400"/>
              <a:ext cx="2295144" cy="83975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Consultation</a:t>
              </a:r>
              <a:endParaRPr lang="en-US" b="1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914066" y="3362286"/>
              <a:ext cx="43543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324856" y="2223277"/>
              <a:ext cx="307140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324845" y="4463810"/>
              <a:ext cx="307140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349821" y="2207940"/>
              <a:ext cx="0" cy="225587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6"/>
            <p:cNvSpPr txBox="1"/>
            <p:nvPr/>
          </p:nvSpPr>
          <p:spPr>
            <a:xfrm>
              <a:off x="810493" y="3538735"/>
              <a:ext cx="1391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Doctor</a:t>
              </a:r>
              <a:endParaRPr lang="en-US" altLang="zh-CN" sz="2000" b="1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222853" y="841103"/>
            <a:ext cx="938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Issues</a:t>
            </a:r>
            <a:endParaRPr lang="en-US" altLang="zh-CN"/>
          </a:p>
        </p:txBody>
      </p:sp>
      <p:cxnSp>
        <p:nvCxnSpPr>
          <p:cNvPr id="17" name="直接连接符 16"/>
          <p:cNvCxnSpPr/>
          <p:nvPr/>
        </p:nvCxnSpPr>
        <p:spPr>
          <a:xfrm>
            <a:off x="4339173" y="499787"/>
            <a:ext cx="6537" cy="5457371"/>
          </a:xfrm>
          <a:prstGeom prst="line">
            <a:avLst/>
          </a:prstGeom>
          <a:ln w="12700" cmpd="sng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563272" y="1379051"/>
            <a:ext cx="4886217" cy="4007902"/>
            <a:chOff x="4563272" y="1379051"/>
            <a:chExt cx="4886217" cy="4007902"/>
          </a:xfrm>
        </p:grpSpPr>
        <p:sp>
          <p:nvSpPr>
            <p:cNvPr id="6" name="圆角矩形 5"/>
            <p:cNvSpPr/>
            <p:nvPr/>
          </p:nvSpPr>
          <p:spPr>
            <a:xfrm>
              <a:off x="4672395" y="2525008"/>
              <a:ext cx="2025015" cy="744220"/>
            </a:xfrm>
            <a:prstGeom prst="roundRect">
              <a:avLst/>
            </a:prstGeom>
            <a:solidFill>
              <a:srgbClr val="018B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latin typeface="+mj-lt"/>
                  <a:ea typeface="Arial Unicode MS" panose="020B0604020202020204" charset="-122"/>
                  <a:cs typeface="Comic Sans MS" panose="030F0702030302020204" charset="0"/>
                  <a:sym typeface="Arial" panose="020B0604020202020204" pitchFamily="34" charset="0"/>
                </a:rPr>
                <a:t>Hard copy</a:t>
              </a:r>
              <a:endParaRPr lang="en-US" altLang="zh-CN">
                <a:latin typeface="+mj-lt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667103" y="4642733"/>
              <a:ext cx="2025015" cy="744220"/>
            </a:xfrm>
            <a:prstGeom prst="roundRect">
              <a:avLst/>
            </a:prstGeom>
            <a:solidFill>
              <a:srgbClr val="018B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latin typeface="+mj-lt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Conflict in appointments</a:t>
              </a:r>
              <a:endParaRPr lang="en-US" altLang="zh-CN">
                <a:latin typeface="+mj-lt"/>
              </a:endParaRPr>
            </a:p>
          </p:txBody>
        </p:sp>
        <p:sp>
          <p:nvSpPr>
            <p:cNvPr id="35" name="圆角矩形 8"/>
            <p:cNvSpPr/>
            <p:nvPr/>
          </p:nvSpPr>
          <p:spPr>
            <a:xfrm>
              <a:off x="6799463" y="1660039"/>
              <a:ext cx="2447290" cy="744220"/>
            </a:xfrm>
            <a:prstGeom prst="roundRect">
              <a:avLst/>
            </a:prstGeom>
            <a:solidFill>
              <a:srgbClr val="018B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 b="1">
                  <a:solidFill>
                    <a:schemeClr val="bg1"/>
                  </a:solidFill>
                  <a:latin typeface="+mj-lt"/>
                  <a:ea typeface="Arial Unicode MS" panose="020B0604020202020204" charset="-122"/>
                  <a:cs typeface="Comic Sans MS" panose="030F0702030302020204" charset="0"/>
                  <a:sym typeface="Arial" panose="020B0604020202020204" pitchFamily="34" charset="0"/>
                </a:rPr>
                <a:t>--medical records</a:t>
              </a:r>
              <a:endParaRPr lang="en-US" altLang="zh-CN" b="1">
                <a:solidFill>
                  <a:schemeClr val="bg1"/>
                </a:solidFill>
                <a:latin typeface="+mj-lt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endParaRPr>
            </a:p>
            <a:p>
              <a:pPr algn="l"/>
              <a:r>
                <a:rPr lang="en-US" altLang="zh-CN" b="1">
                  <a:solidFill>
                    <a:schemeClr val="bg1"/>
                  </a:solidFill>
                  <a:latin typeface="+mj-lt"/>
                  <a:ea typeface="Arial Unicode MS" panose="020B0604020202020204" charset="-122"/>
                  <a:cs typeface="Comic Sans MS" panose="030F0702030302020204" charset="0"/>
                  <a:sym typeface="Arial" panose="020B0604020202020204" pitchFamily="34" charset="0"/>
                </a:rPr>
                <a:t>--test results</a:t>
              </a:r>
              <a:endParaRPr lang="en-US" altLang="zh-CN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圆角矩形 19"/>
            <p:cNvSpPr/>
            <p:nvPr/>
          </p:nvSpPr>
          <p:spPr>
            <a:xfrm>
              <a:off x="6799463" y="2525008"/>
              <a:ext cx="2447925" cy="744220"/>
            </a:xfrm>
            <a:prstGeom prst="roundRect">
              <a:avLst/>
            </a:prstGeom>
            <a:solidFill>
              <a:srgbClr val="018B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 b="1">
                  <a:latin typeface="+mj-lt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--diagnosis results</a:t>
              </a:r>
              <a:endParaRPr lang="en-US" altLang="zh-CN" b="1">
                <a:latin typeface="+mj-lt"/>
                <a:ea typeface="Arial Unicode MS" panose="020B0604020202020204" charset="-122"/>
                <a:cs typeface="Comic Sans MS" panose="030F0702030302020204" charset="0"/>
                <a:sym typeface="+mn-ea"/>
              </a:endParaRPr>
            </a:p>
            <a:p>
              <a:pPr algn="l"/>
              <a:r>
                <a:rPr lang="en-US" altLang="zh-CN" b="1">
                  <a:latin typeface="+mj-lt"/>
                  <a:ea typeface="Arial Unicode MS" panose="020B0604020202020204" charset="-122"/>
                  <a:cs typeface="Comic Sans MS" panose="030F0702030302020204" charset="0"/>
                  <a:sym typeface="Arial" panose="020B0604020202020204" pitchFamily="34" charset="0"/>
                </a:rPr>
                <a:t>--</a:t>
              </a:r>
              <a:r>
                <a:rPr lang="en-US" altLang="zh-CN" b="1">
                  <a:latin typeface="+mj-lt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prescription</a:t>
              </a:r>
              <a:endParaRPr lang="en-US" altLang="zh-CN">
                <a:latin typeface="+mj-lt"/>
              </a:endParaRPr>
            </a:p>
          </p:txBody>
        </p:sp>
        <p:sp>
          <p:nvSpPr>
            <p:cNvPr id="37" name="圆角矩形 20"/>
            <p:cNvSpPr/>
            <p:nvPr/>
          </p:nvSpPr>
          <p:spPr>
            <a:xfrm>
              <a:off x="6800098" y="3370372"/>
              <a:ext cx="2446655" cy="744220"/>
            </a:xfrm>
            <a:prstGeom prst="roundRect">
              <a:avLst/>
            </a:prstGeom>
            <a:solidFill>
              <a:srgbClr val="018B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 b="1">
                  <a:latin typeface="+mj-lt"/>
                  <a:ea typeface="Arial Unicode MS" panose="020B0604020202020204" charset="-122"/>
                  <a:cs typeface="Comic Sans MS" panose="030F0702030302020204" charset="0"/>
                  <a:sym typeface="Arial" panose="020B0604020202020204" pitchFamily="34" charset="0"/>
                </a:rPr>
                <a:t>--during ward visit</a:t>
              </a:r>
              <a:endParaRPr lang="en-US" altLang="zh-CN">
                <a:latin typeface="+mj-lt"/>
              </a:endParaRPr>
            </a:p>
          </p:txBody>
        </p:sp>
        <p:sp>
          <p:nvSpPr>
            <p:cNvPr id="4" name="Rectangle: Rounded Corners 3"/>
            <p:cNvSpPr/>
            <p:nvPr/>
          </p:nvSpPr>
          <p:spPr>
            <a:xfrm>
              <a:off x="4563272" y="1379051"/>
              <a:ext cx="4886217" cy="28619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710593" y="1463720"/>
            <a:ext cx="2096324" cy="4127189"/>
            <a:chOff x="9710593" y="1463720"/>
            <a:chExt cx="2096324" cy="4127189"/>
          </a:xfrm>
        </p:grpSpPr>
        <p:sp>
          <p:nvSpPr>
            <p:cNvPr id="19" name="圆角矩形 21"/>
            <p:cNvSpPr/>
            <p:nvPr/>
          </p:nvSpPr>
          <p:spPr>
            <a:xfrm>
              <a:off x="9727402" y="1463720"/>
              <a:ext cx="2076450" cy="744220"/>
            </a:xfrm>
            <a:prstGeom prst="roundRect">
              <a:avLst/>
            </a:prstGeom>
            <a:solidFill>
              <a:srgbClr val="FBA6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b="1">
                  <a:latin typeface="+mj-lt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A dashboard</a:t>
              </a:r>
              <a:endParaRPr lang="en-US" altLang="zh-CN" b="1">
                <a:latin typeface="+mj-lt"/>
                <a:ea typeface="Arial Unicode MS" panose="020B0604020202020204" charset="-122"/>
                <a:cs typeface="Comic Sans MS" panose="030F0702030302020204" charset="0"/>
              </a:endParaRPr>
            </a:p>
          </p:txBody>
        </p:sp>
        <p:sp>
          <p:nvSpPr>
            <p:cNvPr id="20" name="圆角矩形 22"/>
            <p:cNvSpPr/>
            <p:nvPr/>
          </p:nvSpPr>
          <p:spPr>
            <a:xfrm>
              <a:off x="9710593" y="2286883"/>
              <a:ext cx="2076450" cy="1220470"/>
            </a:xfrm>
            <a:prstGeom prst="roundRect">
              <a:avLst/>
            </a:prstGeom>
            <a:solidFill>
              <a:srgbClr val="FBA6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b="1">
                  <a:latin typeface="+mj-lt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Online documentation (with templates)</a:t>
              </a:r>
              <a:endParaRPr lang="en-US" altLang="zh-CN" b="1">
                <a:latin typeface="+mj-lt"/>
                <a:ea typeface="Arial Unicode MS" panose="020B0604020202020204" charset="-122"/>
                <a:cs typeface="Comic Sans MS" panose="030F0702030302020204" charset="0"/>
              </a:endParaRPr>
            </a:p>
          </p:txBody>
        </p:sp>
        <p:sp>
          <p:nvSpPr>
            <p:cNvPr id="21" name="圆角矩形 23"/>
            <p:cNvSpPr/>
            <p:nvPr/>
          </p:nvSpPr>
          <p:spPr>
            <a:xfrm>
              <a:off x="9730467" y="3557905"/>
              <a:ext cx="2076450" cy="744220"/>
            </a:xfrm>
            <a:prstGeom prst="roundRect">
              <a:avLst/>
            </a:prstGeom>
            <a:solidFill>
              <a:srgbClr val="FBA6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b="1">
                  <a:latin typeface="+mj-lt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A dashboard</a:t>
              </a:r>
              <a:endParaRPr lang="en-US" altLang="zh-CN" b="1">
                <a:latin typeface="+mj-lt"/>
                <a:ea typeface="Arial Unicode MS" panose="020B0604020202020204" charset="-122"/>
                <a:cs typeface="Comic Sans MS" panose="030F0702030302020204" charset="0"/>
              </a:endParaRPr>
            </a:p>
          </p:txBody>
        </p:sp>
        <p:sp>
          <p:nvSpPr>
            <p:cNvPr id="22" name="圆角矩形 25"/>
            <p:cNvSpPr/>
            <p:nvPr/>
          </p:nvSpPr>
          <p:spPr>
            <a:xfrm>
              <a:off x="9727402" y="4638409"/>
              <a:ext cx="2076450" cy="952500"/>
            </a:xfrm>
            <a:prstGeom prst="roundRect">
              <a:avLst/>
            </a:prstGeom>
            <a:solidFill>
              <a:srgbClr val="FBA6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b="1">
                  <a:latin typeface="+mj-lt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Notification system (with confirmation)</a:t>
              </a:r>
              <a:endParaRPr lang="en-US" altLang="zh-CN" b="1">
                <a:latin typeface="+mj-lt"/>
                <a:ea typeface="Arial Unicode MS" panose="020B0604020202020204" charset="-122"/>
                <a:cs typeface="Comic Sans MS" panose="030F0702030302020204" charset="0"/>
              </a:endParaRPr>
            </a:p>
          </p:txBody>
        </p:sp>
      </p:grpSp>
      <p:cxnSp>
        <p:nvCxnSpPr>
          <p:cNvPr id="23" name="直接连接符 16"/>
          <p:cNvCxnSpPr/>
          <p:nvPr/>
        </p:nvCxnSpPr>
        <p:spPr>
          <a:xfrm>
            <a:off x="9563406" y="555056"/>
            <a:ext cx="6537" cy="5457371"/>
          </a:xfrm>
          <a:prstGeom prst="line">
            <a:avLst/>
          </a:prstGeom>
          <a:ln w="12700" cmpd="sng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2275" y="1068379"/>
            <a:ext cx="4188945" cy="5504131"/>
            <a:chOff x="22275" y="1068379"/>
            <a:chExt cx="4188945" cy="5504131"/>
          </a:xfrm>
        </p:grpSpPr>
        <p:grpSp>
          <p:nvGrpSpPr>
            <p:cNvPr id="2" name="Group 1"/>
            <p:cNvGrpSpPr/>
            <p:nvPr/>
          </p:nvGrpSpPr>
          <p:grpSpPr>
            <a:xfrm>
              <a:off x="22275" y="1803400"/>
              <a:ext cx="4153841" cy="3011019"/>
              <a:chOff x="22275" y="1803400"/>
              <a:chExt cx="4153841" cy="3011019"/>
            </a:xfrm>
          </p:grpSpPr>
          <p:pic>
            <p:nvPicPr>
              <p:cNvPr id="26" name="Graphic 25" descr="User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678" y="264315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7" name="Rectangle: Rounded Corners 26"/>
              <p:cNvSpPr/>
              <p:nvPr/>
            </p:nvSpPr>
            <p:spPr>
              <a:xfrm>
                <a:off x="1880972" y="2889032"/>
                <a:ext cx="2295144" cy="839755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/>
                  <a:t>Visit wards</a:t>
                </a:r>
                <a:endParaRPr lang="en-US" b="1"/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>
                <a:off x="1880971" y="3974664"/>
                <a:ext cx="2295144" cy="839755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/>
                  <a:t>Handle patient’s appointment</a:t>
                </a:r>
                <a:endParaRPr lang="en-US" b="1"/>
              </a:p>
            </p:txBody>
          </p:sp>
          <p:sp>
            <p:nvSpPr>
              <p:cNvPr id="29" name="Rectangle: Rounded Corners 28"/>
              <p:cNvSpPr/>
              <p:nvPr/>
            </p:nvSpPr>
            <p:spPr>
              <a:xfrm>
                <a:off x="1880972" y="1803400"/>
                <a:ext cx="2295144" cy="839755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/>
                  <a:t>Consultation</a:t>
                </a:r>
                <a:endParaRPr lang="en-US" b="1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1072238" y="3362286"/>
                <a:ext cx="274320" cy="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352402" y="2223277"/>
                <a:ext cx="307140" cy="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352391" y="4463810"/>
                <a:ext cx="307140" cy="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377367" y="2207940"/>
                <a:ext cx="0" cy="225587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6"/>
              <p:cNvSpPr txBox="1"/>
              <p:nvPr/>
            </p:nvSpPr>
            <p:spPr>
              <a:xfrm>
                <a:off x="22275" y="3429000"/>
                <a:ext cx="11364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Doctor</a:t>
                </a:r>
                <a:endParaRPr lang="en-US" altLang="zh-CN" sz="2000" b="1"/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117802" y="1068379"/>
              <a:ext cx="4093418" cy="5504131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i"/>
  <p:tag name="KSO_WM_UNIT_INDEX" val="1_3"/>
  <p:tag name="KSO_WM_UNIT_ID" val="diagram682_3*m_i*1_3"/>
  <p:tag name="KSO_WM_UNIT_CLEAR" val="1"/>
  <p:tag name="KSO_WM_UNIT_LAYERLEVEL" val="1_1"/>
  <p:tag name="KSO_WM_DIAGRAM_GROUP_CODE" val="m1-1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h_f"/>
  <p:tag name="KSO_WM_UNIT_INDEX" val="1_1_1"/>
  <p:tag name="KSO_WM_UNIT_ID" val="diagram682_3*m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40"/>
  <p:tag name="KSO_WM_DIAGRAM_GROUP_CODE" val="m1-1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i"/>
  <p:tag name="KSO_WM_UNIT_INDEX" val="1_2"/>
  <p:tag name="KSO_WM_UNIT_ID" val="diagram682_3*m_i*1_2"/>
  <p:tag name="KSO_WM_UNIT_CLEAR" val="1"/>
  <p:tag name="KSO_WM_UNIT_LAYERLEVEL" val="1_1"/>
  <p:tag name="KSO_WM_DIAGRAM_GROUP_CODE" val="m1-1"/>
  <p:tag name="KSO_WM_UNIT_LINE_FORE_SCHEMECOLOR_INDEX" val="6"/>
  <p:tag name="KSO_WM_UNIT_LINE_FILL_TYPE" val="2"/>
  <p:tag name="KSO_WM_UNIT_TEXT_FILL_FORE_SCHEMECOLOR_INDEX" val="6"/>
  <p:tag name="KSO_WM_UNIT_TEXT_FILL_TYPE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h_f"/>
  <p:tag name="KSO_WM_UNIT_INDEX" val="1_2_1"/>
  <p:tag name="KSO_WM_UNIT_ID" val="diagram682_3*m_h_f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40"/>
  <p:tag name="KSO_WM_DIAGRAM_GROUP_CODE" val="m1-1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i"/>
  <p:tag name="KSO_WM_UNIT_INDEX" val="1_1"/>
  <p:tag name="KSO_WM_UNIT_ID" val="diagram682_3*m_i*1_1"/>
  <p:tag name="KSO_WM_UNIT_CLEAR" val="1"/>
  <p:tag name="KSO_WM_UNIT_LAYERLEVEL" val="1_1"/>
  <p:tag name="KSO_WM_DIAGRAM_GROUP_CODE" val="m1-1"/>
  <p:tag name="KSO_WM_UNIT_LINE_FORE_SCHEMECOLOR_INDEX" val="8"/>
  <p:tag name="KSO_WM_UNIT_LINE_FILL_TYPE" val="2"/>
  <p:tag name="KSO_WM_UNIT_TEXT_FILL_FORE_SCHEMECOLOR_INDEX" val="8"/>
  <p:tag name="KSO_WM_UNIT_TEXT_FILL_TYPE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h_f"/>
  <p:tag name="KSO_WM_UNIT_INDEX" val="1_4_1"/>
  <p:tag name="KSO_WM_UNIT_ID" val="diagram682_3*m_h_f*1_4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40"/>
  <p:tag name="KSO_WM_DIAGRAM_GROUP_CODE" val="m1-1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i"/>
  <p:tag name="KSO_WM_UNIT_INDEX" val="1_4"/>
  <p:tag name="KSO_WM_UNIT_ID" val="diagram682_3*m_i*1_4"/>
  <p:tag name="KSO_WM_UNIT_CLEAR" val="1"/>
  <p:tag name="KSO_WM_UNIT_LAYERLEVEL" val="1_1"/>
  <p:tag name="KSO_WM_DIAGRAM_GROUP_CODE" val="m1-1"/>
  <p:tag name="KSO_WM_UNIT_LINE_FORE_SCHEMECOLOR_INDEX" val="7"/>
  <p:tag name="KSO_WM_UNIT_LINE_FILL_TYPE" val="2"/>
  <p:tag name="KSO_WM_UNIT_TEXT_FILL_FORE_SCHEMECOLOR_INDEX" val="7"/>
  <p:tag name="KSO_WM_UNIT_TEXT_FILL_TYPE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h_f"/>
  <p:tag name="KSO_WM_UNIT_INDEX" val="1_3_1"/>
  <p:tag name="KSO_WM_UNIT_ID" val="diagram682_3*m_h_f*1_3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40"/>
  <p:tag name="KSO_WM_DIAGRAM_GROUP_CODE" val="m1-1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、"/>
</p:tagLst>
</file>

<file path=ppt/tags/tag19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、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5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6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7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、"/>
</p:tagLst>
</file>

<file path=ppt/tags/tag8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、"/>
</p:tagLst>
</file>

<file path=ppt/tags/tag9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、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4157</Words>
  <Application>WPS 演示</Application>
  <PresentationFormat>Widescreen</PresentationFormat>
  <Paragraphs>391</Paragraphs>
  <Slides>19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19</vt:i4>
      </vt:variant>
    </vt:vector>
  </HeadingPairs>
  <TitlesOfParts>
    <vt:vector size="38" baseType="lpstr">
      <vt:lpstr>Arial</vt:lpstr>
      <vt:lpstr>宋体</vt:lpstr>
      <vt:lpstr>Wingdings</vt:lpstr>
      <vt:lpstr>黑体</vt:lpstr>
      <vt:lpstr>Wingdings 3</vt:lpstr>
      <vt:lpstr>Arial</vt:lpstr>
      <vt:lpstr>Calibri</vt:lpstr>
      <vt:lpstr>Times New Roman</vt:lpstr>
      <vt:lpstr>微软雅黑</vt:lpstr>
      <vt:lpstr>Arial Unicode MS</vt:lpstr>
      <vt:lpstr>Comic Sans MS</vt:lpstr>
      <vt:lpstr>Century Gothic</vt:lpstr>
      <vt:lpstr>幼圆</vt:lpstr>
      <vt:lpstr>Calibri Light</vt:lpstr>
      <vt:lpstr>等线</vt:lpstr>
      <vt:lpstr>Office 主题</vt:lpstr>
      <vt:lpstr>Office Theme</vt:lpstr>
      <vt:lpstr>Wisp</vt:lpstr>
      <vt:lpstr>1_Wisp</vt:lpstr>
      <vt:lpstr>Singapore Regional Hospital IT Project (SRHIT)  - User Requirements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  <vt:lpstr>PowerPoint 演示文稿</vt:lpstr>
      <vt:lpstr>PowerPoint 演示文稿</vt:lpstr>
      <vt:lpstr>Current Business Flow (Requirements)</vt:lpstr>
      <vt:lpstr>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Singapore Regional Hospital IT Project (SRHIT)  - User Requirements</dc:title>
  <dc:creator/>
  <cp:lastModifiedBy>ヅ天使ぺ嫙嵂</cp:lastModifiedBy>
  <cp:revision>2</cp:revision>
  <dcterms:created xsi:type="dcterms:W3CDTF">2018-05-04T09:15:15Z</dcterms:created>
  <dcterms:modified xsi:type="dcterms:W3CDTF">2018-05-04T09:24:47Z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  <property fmtid="{D5CDD505-2E9C-101B-9397-08002B2CF9AE}" pid="3" name="ContentTypeId">
    <vt:lpwstr>0x01010069D13A8F859A014EA07C60533E110C08</vt:lpwstr>
  </property>
</Properties>
</file>