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2" r:id="rId3"/>
    <p:sldMasterId id="2147483674" r:id="rId4"/>
    <p:sldMasterId id="2147483691" r:id="rId5"/>
  </p:sldMasterIdLst>
  <p:notesMasterIdLst>
    <p:notesMasterId r:id="rId10"/>
  </p:notesMasterIdLst>
  <p:sldIdLst>
    <p:sldId id="284" r:id="rId6"/>
    <p:sldId id="288" r:id="rId7"/>
    <p:sldId id="287" r:id="rId8"/>
    <p:sldId id="274" r:id="rId9"/>
    <p:sldId id="265" r:id="rId11"/>
    <p:sldId id="282" r:id="rId12"/>
    <p:sldId id="267" r:id="rId13"/>
    <p:sldId id="268" r:id="rId14"/>
    <p:sldId id="269" r:id="rId15"/>
    <p:sldId id="277" r:id="rId16"/>
    <p:sldId id="280" r:id="rId17"/>
    <p:sldId id="281" r:id="rId18"/>
    <p:sldId id="273" r:id="rId19"/>
    <p:sldId id="285" r:id="rId20"/>
    <p:sldId id="286" r:id="rId21"/>
    <p:sldId id="261" r:id="rId22"/>
    <p:sldId id="276" r:id="rId23"/>
    <p:sldId id="271" r:id="rId24"/>
    <p:sldId id="2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D7FD5A-CEF3-46D7-82B6-238DDEAA186A}">
          <p14:sldIdLst>
            <p14:sldId id="284"/>
          </p14:sldIdLst>
        </p14:section>
        <p14:section name="Content" id="{BC599B5E-7548-4BAF-BBA2-95B191FBADDA}">
          <p14:sldIdLst>
            <p14:sldId id="288"/>
            <p14:sldId id="287"/>
            <p14:sldId id="274"/>
            <p14:sldId id="265"/>
            <p14:sldId id="282"/>
            <p14:sldId id="267"/>
            <p14:sldId id="268"/>
            <p14:sldId id="269"/>
            <p14:sldId id="277"/>
            <p14:sldId id="280"/>
            <p14:sldId id="281"/>
            <p14:sldId id="273"/>
            <p14:sldId id="285"/>
          </p14:sldIdLst>
        </p14:section>
        <p14:section name="default section" id="{E5609527-5A22-47F4-99DC-6C41F7F68D95}">
          <p14:sldIdLst>
            <p14:sldId id="286"/>
            <p14:sldId id="261"/>
            <p14:sldId id="276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18BE9"/>
    <a:srgbClr val="00B0F0"/>
    <a:srgbClr val="FBA635"/>
    <a:srgbClr val="FF7131"/>
    <a:srgbClr val="7ECAFE"/>
    <a:srgbClr val="5B9BD5"/>
    <a:srgbClr val="FFC000"/>
    <a:srgbClr val="A5C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9" autoAdjust="0"/>
    <p:restoredTop sz="87268" autoAdjust="0"/>
  </p:normalViewPr>
  <p:slideViewPr>
    <p:cSldViewPr snapToGrid="0">
      <p:cViewPr varScale="1">
        <p:scale>
          <a:sx n="56" d="100"/>
          <a:sy n="56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336BB-2F57-4A0F-9CD2-9F985BDA5C63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76AE21-E889-4DF3-A00F-6E74E98537AB}">
      <dgm:prSet/>
      <dgm:spPr/>
      <dgm:t>
        <a:bodyPr/>
        <a:lstStyle/>
        <a:p>
          <a:r>
            <a:rPr lang="en-US"/>
            <a:t>Payment Method</a:t>
          </a:r>
        </a:p>
      </dgm:t>
    </dgm:pt>
    <dgm:pt modelId="{66693D8D-F39F-4F10-8144-DB5CFAE96B2B}" cxnId="{B3BEC4F9-5AD2-4912-8682-DEA686FF745B}" type="parTrans">
      <dgm:prSet/>
      <dgm:spPr/>
      <dgm:t>
        <a:bodyPr/>
        <a:lstStyle/>
        <a:p>
          <a:endParaRPr lang="en-US"/>
        </a:p>
      </dgm:t>
    </dgm:pt>
    <dgm:pt modelId="{EE27B003-A1B1-4B60-8761-C1E23F1CCFC2}" cxnId="{B3BEC4F9-5AD2-4912-8682-DEA686FF745B}" type="sibTrans">
      <dgm:prSet/>
      <dgm:spPr/>
      <dgm:t>
        <a:bodyPr/>
        <a:lstStyle/>
        <a:p>
          <a:endParaRPr lang="en-US"/>
        </a:p>
      </dgm:t>
    </dgm:pt>
    <dgm:pt modelId="{72595EF4-EC42-4D5C-A825-DF17A771600A}">
      <dgm:prSet/>
      <dgm:spPr/>
      <dgm:t>
        <a:bodyPr/>
        <a:lstStyle/>
        <a:p>
          <a:r>
            <a:rPr lang="en-US"/>
            <a:t>Only cash &amp; Cheque</a:t>
          </a:r>
        </a:p>
      </dgm:t>
    </dgm:pt>
    <dgm:pt modelId="{AAB0B6B8-FFFD-4985-8E4D-D47E25F71782}" cxnId="{C90AE689-0BD2-4297-A989-5E0BB11909B8}" type="parTrans">
      <dgm:prSet/>
      <dgm:spPr/>
      <dgm:t>
        <a:bodyPr/>
        <a:lstStyle/>
        <a:p>
          <a:endParaRPr lang="en-US"/>
        </a:p>
      </dgm:t>
    </dgm:pt>
    <dgm:pt modelId="{BB30CC4D-ACF0-430A-8A02-ECEF9605DEFD}" cxnId="{C90AE689-0BD2-4297-A989-5E0BB11909B8}" type="sibTrans">
      <dgm:prSet/>
      <dgm:spPr/>
      <dgm:t>
        <a:bodyPr/>
        <a:lstStyle/>
        <a:p>
          <a:endParaRPr lang="en-US"/>
        </a:p>
      </dgm:t>
    </dgm:pt>
    <dgm:pt modelId="{8979559A-FF37-4C5E-A7D2-B2DA8F0BE69C}">
      <dgm:prSet/>
      <dgm:spPr/>
      <dgm:t>
        <a:bodyPr/>
        <a:lstStyle/>
        <a:p>
          <a:r>
            <a:rPr lang="en-US"/>
            <a:t>Billing System</a:t>
          </a:r>
        </a:p>
      </dgm:t>
    </dgm:pt>
    <dgm:pt modelId="{E9F8F396-A1AE-4038-9C81-7652DEFA6429}" cxnId="{70FEE2CE-3DC4-4CE4-AE91-B166114D2565}" type="parTrans">
      <dgm:prSet/>
      <dgm:spPr/>
      <dgm:t>
        <a:bodyPr/>
        <a:lstStyle/>
        <a:p>
          <a:endParaRPr lang="en-US"/>
        </a:p>
      </dgm:t>
    </dgm:pt>
    <dgm:pt modelId="{25EE5B2F-1FFC-40C2-9C5D-033EEA4FF8ED}" cxnId="{70FEE2CE-3DC4-4CE4-AE91-B166114D2565}" type="sibTrans">
      <dgm:prSet/>
      <dgm:spPr/>
      <dgm:t>
        <a:bodyPr/>
        <a:lstStyle/>
        <a:p>
          <a:endParaRPr lang="en-US"/>
        </a:p>
      </dgm:t>
    </dgm:pt>
    <dgm:pt modelId="{A4E5384A-34B8-4459-87F7-A3C8E1E26F48}">
      <dgm:prSet/>
      <dgm:spPr/>
      <dgm:t>
        <a:bodyPr/>
        <a:lstStyle/>
        <a:p>
          <a:r>
            <a:rPr lang="en-US"/>
            <a:t>Use Excel and calculate manually</a:t>
          </a:r>
        </a:p>
      </dgm:t>
    </dgm:pt>
    <dgm:pt modelId="{36AC848D-6AF7-4C89-8756-B1328ACF2837}" cxnId="{1EE605AD-7D1A-4FA1-94C1-D87D9710AD42}" type="parTrans">
      <dgm:prSet/>
      <dgm:spPr/>
      <dgm:t>
        <a:bodyPr/>
        <a:lstStyle/>
        <a:p>
          <a:endParaRPr lang="en-US"/>
        </a:p>
      </dgm:t>
    </dgm:pt>
    <dgm:pt modelId="{8AF98DCB-8849-4B9E-991F-996DB9C4CBA7}" cxnId="{1EE605AD-7D1A-4FA1-94C1-D87D9710AD42}" type="sibTrans">
      <dgm:prSet/>
      <dgm:spPr/>
      <dgm:t>
        <a:bodyPr/>
        <a:lstStyle/>
        <a:p>
          <a:endParaRPr lang="en-US"/>
        </a:p>
      </dgm:t>
    </dgm:pt>
    <dgm:pt modelId="{C7C511D2-E336-483F-8280-A36E9A3EBBFA}">
      <dgm:prSet/>
      <dgm:spPr/>
      <dgm:t>
        <a:bodyPr/>
        <a:lstStyle/>
        <a:p>
          <a:r>
            <a:rPr lang="en-US"/>
            <a:t>Keep the billing record</a:t>
          </a:r>
        </a:p>
      </dgm:t>
    </dgm:pt>
    <dgm:pt modelId="{C1835AD4-5914-44A3-8D19-19800DADB5CD}" cxnId="{BA5B7191-ECF9-4B61-95E8-83404A302A75}" type="parTrans">
      <dgm:prSet/>
      <dgm:spPr/>
      <dgm:t>
        <a:bodyPr/>
        <a:lstStyle/>
        <a:p>
          <a:endParaRPr lang="en-US"/>
        </a:p>
      </dgm:t>
    </dgm:pt>
    <dgm:pt modelId="{2A3C9480-7B64-40FD-84B6-8473FA9C7FDC}" cxnId="{BA5B7191-ECF9-4B61-95E8-83404A302A75}" type="sibTrans">
      <dgm:prSet/>
      <dgm:spPr/>
      <dgm:t>
        <a:bodyPr/>
        <a:lstStyle/>
        <a:p>
          <a:endParaRPr lang="en-US"/>
        </a:p>
      </dgm:t>
    </dgm:pt>
    <dgm:pt modelId="{D2468C6D-F253-4BF0-84A8-CAF3AEAB97D7}">
      <dgm:prSet/>
      <dgm:spPr/>
      <dgm:t>
        <a:bodyPr/>
        <a:lstStyle/>
        <a:p>
          <a:r>
            <a:rPr lang="en-US"/>
            <a:t>Hardcopies and put in GL (general Ledger)</a:t>
          </a:r>
        </a:p>
      </dgm:t>
    </dgm:pt>
    <dgm:pt modelId="{AA380004-1117-43AC-81A9-305FA8C65015}" cxnId="{AE184E77-1D5F-462C-8E06-F49CF50C8AE5}" type="parTrans">
      <dgm:prSet/>
      <dgm:spPr/>
      <dgm:t>
        <a:bodyPr/>
        <a:lstStyle/>
        <a:p>
          <a:endParaRPr lang="en-US"/>
        </a:p>
      </dgm:t>
    </dgm:pt>
    <dgm:pt modelId="{05A24A5C-6FA3-453F-83F5-7725B23BA210}" cxnId="{AE184E77-1D5F-462C-8E06-F49CF50C8AE5}" type="sibTrans">
      <dgm:prSet/>
      <dgm:spPr/>
      <dgm:t>
        <a:bodyPr/>
        <a:lstStyle/>
        <a:p>
          <a:endParaRPr lang="en-US"/>
        </a:p>
      </dgm:t>
    </dgm:pt>
    <dgm:pt modelId="{1D68F9CE-2580-4A98-B152-FFCD87C821FD}">
      <dgm:prSet/>
      <dgm:spPr/>
      <dgm:t>
        <a:bodyPr/>
        <a:lstStyle/>
        <a:p>
          <a:r>
            <a:rPr lang="en-US"/>
            <a:t>Keep for 5 years</a:t>
          </a:r>
        </a:p>
      </dgm:t>
    </dgm:pt>
    <dgm:pt modelId="{37AFB073-539F-477A-A2C9-F2925A970AF4}" cxnId="{4B8B2ABA-0489-4CA2-A841-EF4D77C21C2A}" type="parTrans">
      <dgm:prSet/>
      <dgm:spPr/>
      <dgm:t>
        <a:bodyPr/>
        <a:lstStyle/>
        <a:p>
          <a:endParaRPr lang="en-US"/>
        </a:p>
      </dgm:t>
    </dgm:pt>
    <dgm:pt modelId="{81E89BFE-978E-4800-8B08-84D74A57106E}" cxnId="{4B8B2ABA-0489-4CA2-A841-EF4D77C21C2A}" type="sibTrans">
      <dgm:prSet/>
      <dgm:spPr/>
      <dgm:t>
        <a:bodyPr/>
        <a:lstStyle/>
        <a:p>
          <a:endParaRPr lang="en-US"/>
        </a:p>
      </dgm:t>
    </dgm:pt>
    <dgm:pt modelId="{26BD51A6-C5C9-43F1-9457-014CA4749AB6}">
      <dgm:prSet/>
      <dgm:spPr/>
      <dgm:t>
        <a:bodyPr/>
        <a:lstStyle/>
        <a:p>
          <a:r>
            <a:rPr lang="en-US"/>
            <a:t>Report</a:t>
          </a:r>
        </a:p>
      </dgm:t>
    </dgm:pt>
    <dgm:pt modelId="{D7E09F81-DB41-4D40-8615-D377C53BCC08}" cxnId="{A8AE6A58-F34D-44B7-9974-19862B068C5A}" type="parTrans">
      <dgm:prSet/>
      <dgm:spPr/>
      <dgm:t>
        <a:bodyPr/>
        <a:lstStyle/>
        <a:p>
          <a:endParaRPr lang="en-US"/>
        </a:p>
      </dgm:t>
    </dgm:pt>
    <dgm:pt modelId="{A9476520-B101-4876-AE77-3AEDA89B8406}" cxnId="{A8AE6A58-F34D-44B7-9974-19862B068C5A}" type="sibTrans">
      <dgm:prSet/>
      <dgm:spPr/>
      <dgm:t>
        <a:bodyPr/>
        <a:lstStyle/>
        <a:p>
          <a:endParaRPr lang="en-US"/>
        </a:p>
      </dgm:t>
    </dgm:pt>
    <dgm:pt modelId="{FFDBAF1E-1C40-4093-BE3A-27399FAB78A4}">
      <dgm:prSet/>
      <dgm:spPr/>
      <dgm:t>
        <a:bodyPr/>
        <a:lstStyle/>
        <a:p>
          <a:r>
            <a:rPr lang="en-US"/>
            <a:t>At end of the day, collect the records</a:t>
          </a:r>
        </a:p>
      </dgm:t>
    </dgm:pt>
    <dgm:pt modelId="{72134A58-F8FF-4B87-ABE3-6BA83615DB03}" cxnId="{AB0FA32D-0E69-42E5-9606-BF9495AD55DB}" type="parTrans">
      <dgm:prSet/>
      <dgm:spPr/>
      <dgm:t>
        <a:bodyPr/>
        <a:lstStyle/>
        <a:p>
          <a:endParaRPr lang="en-US"/>
        </a:p>
      </dgm:t>
    </dgm:pt>
    <dgm:pt modelId="{709FC2D5-47D4-4901-AF76-8855EF6A7585}" cxnId="{AB0FA32D-0E69-42E5-9606-BF9495AD55DB}" type="sibTrans">
      <dgm:prSet/>
      <dgm:spPr/>
      <dgm:t>
        <a:bodyPr/>
        <a:lstStyle/>
        <a:p>
          <a:endParaRPr lang="en-US"/>
        </a:p>
      </dgm:t>
    </dgm:pt>
    <dgm:pt modelId="{322E2C63-8FF6-45F5-8FE5-63691839C359}">
      <dgm:prSet/>
      <dgm:spPr/>
      <dgm:t>
        <a:bodyPr/>
        <a:lstStyle/>
        <a:p>
          <a:r>
            <a:rPr lang="en-US"/>
            <a:t>Uses spreadsheet to do reporting </a:t>
          </a:r>
        </a:p>
      </dgm:t>
    </dgm:pt>
    <dgm:pt modelId="{F8040033-FA55-4825-AAD8-92577B51B486}" cxnId="{06F78DA7-FD8A-4AB5-8D70-D412B0A40D37}" type="parTrans">
      <dgm:prSet/>
      <dgm:spPr/>
      <dgm:t>
        <a:bodyPr/>
        <a:lstStyle/>
        <a:p>
          <a:endParaRPr lang="en-US"/>
        </a:p>
      </dgm:t>
    </dgm:pt>
    <dgm:pt modelId="{AA1576F6-447E-479D-873B-DB151C5238E1}" cxnId="{06F78DA7-FD8A-4AB5-8D70-D412B0A40D37}" type="sibTrans">
      <dgm:prSet/>
      <dgm:spPr/>
      <dgm:t>
        <a:bodyPr/>
        <a:lstStyle/>
        <a:p>
          <a:endParaRPr lang="en-US"/>
        </a:p>
      </dgm:t>
    </dgm:pt>
    <dgm:pt modelId="{C7C18260-A301-4D14-AA83-B95A46BB7FF1}">
      <dgm:prSet/>
      <dgm:spPr/>
      <dgm:t>
        <a:bodyPr/>
        <a:lstStyle/>
        <a:p>
          <a:r>
            <a:rPr lang="en-US"/>
            <a:t>Generate 3 reports</a:t>
          </a:r>
        </a:p>
      </dgm:t>
    </dgm:pt>
    <dgm:pt modelId="{3D03A4D6-344B-4314-BC65-204049C7C23B}" cxnId="{9EE38F3F-6137-456A-BB0A-F8F56EE087F2}" type="parTrans">
      <dgm:prSet/>
      <dgm:spPr/>
      <dgm:t>
        <a:bodyPr/>
        <a:lstStyle/>
        <a:p>
          <a:endParaRPr lang="en-US"/>
        </a:p>
      </dgm:t>
    </dgm:pt>
    <dgm:pt modelId="{184B925D-B8D9-401B-A0CE-C4E4E1615F64}" cxnId="{9EE38F3F-6137-456A-BB0A-F8F56EE087F2}" type="sibTrans">
      <dgm:prSet/>
      <dgm:spPr/>
      <dgm:t>
        <a:bodyPr/>
        <a:lstStyle/>
        <a:p>
          <a:endParaRPr lang="en-US"/>
        </a:p>
      </dgm:t>
    </dgm:pt>
    <dgm:pt modelId="{B968C868-AF14-4646-ADD7-F1F79EE9FB3C}" type="pres">
      <dgm:prSet presAssocID="{F87336BB-2F57-4A0F-9CD2-9F985BDA5C63}" presName="matrix" presStyleCnt="0">
        <dgm:presLayoutVars>
          <dgm:chMax val="1"/>
          <dgm:dir/>
          <dgm:resizeHandles val="exact"/>
        </dgm:presLayoutVars>
      </dgm:prSet>
      <dgm:spPr/>
    </dgm:pt>
    <dgm:pt modelId="{C9697B58-CF79-EA44-BF8B-71ECC9F7BE87}" type="pres">
      <dgm:prSet presAssocID="{F87336BB-2F57-4A0F-9CD2-9F985BDA5C63}" presName="axisShape" presStyleLbl="bgShp" presStyleIdx="0" presStyleCnt="1"/>
      <dgm:spPr/>
    </dgm:pt>
    <dgm:pt modelId="{8147B7BA-1AE5-8942-A483-B33B46DC4E20}" type="pres">
      <dgm:prSet presAssocID="{F87336BB-2F57-4A0F-9CD2-9F985BDA5C6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447E1FA-1DED-C144-BF73-B29825C22BA1}" type="pres">
      <dgm:prSet presAssocID="{F87336BB-2F57-4A0F-9CD2-9F985BDA5C6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061F24-37CA-E743-ADDD-ED0F01003362}" type="pres">
      <dgm:prSet presAssocID="{F87336BB-2F57-4A0F-9CD2-9F985BDA5C6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83ABA4-E843-DE47-82A5-FAE92E96114D}" type="pres">
      <dgm:prSet presAssocID="{F87336BB-2F57-4A0F-9CD2-9F985BDA5C6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48450B-A50A-5C44-9DF4-BBA4916BAE6B}" type="presOf" srcId="{1D68F9CE-2580-4A98-B152-FFCD87C821FD}" destId="{06061F24-37CA-E743-ADDD-ED0F01003362}" srcOrd="0" destOrd="2" presId="urn:microsoft.com/office/officeart/2005/8/layout/matrix2"/>
    <dgm:cxn modelId="{9E09DB0D-BDFA-F94F-9DFF-A7EF546F0FFB}" type="presOf" srcId="{8979559A-FF37-4C5E-A7D2-B2DA8F0BE69C}" destId="{4447E1FA-1DED-C144-BF73-B29825C22BA1}" srcOrd="0" destOrd="0" presId="urn:microsoft.com/office/officeart/2005/8/layout/matrix2"/>
    <dgm:cxn modelId="{AB0FA32D-0E69-42E5-9606-BF9495AD55DB}" srcId="{26BD51A6-C5C9-43F1-9457-014CA4749AB6}" destId="{FFDBAF1E-1C40-4093-BE3A-27399FAB78A4}" srcOrd="0" destOrd="0" parTransId="{72134A58-F8FF-4B87-ABE3-6BA83615DB03}" sibTransId="{709FC2D5-47D4-4901-AF76-8855EF6A7585}"/>
    <dgm:cxn modelId="{D04A6431-4FE8-8E47-823A-3A548D50FAD0}" type="presOf" srcId="{C7C18260-A301-4D14-AA83-B95A46BB7FF1}" destId="{C483ABA4-E843-DE47-82A5-FAE92E96114D}" srcOrd="0" destOrd="3" presId="urn:microsoft.com/office/officeart/2005/8/layout/matrix2"/>
    <dgm:cxn modelId="{22420C35-2FA2-C742-9E2F-0371327F4706}" type="presOf" srcId="{F87336BB-2F57-4A0F-9CD2-9F985BDA5C63}" destId="{B968C868-AF14-4646-ADD7-F1F79EE9FB3C}" srcOrd="0" destOrd="0" presId="urn:microsoft.com/office/officeart/2005/8/layout/matrix2"/>
    <dgm:cxn modelId="{9EE38F3F-6137-456A-BB0A-F8F56EE087F2}" srcId="{26BD51A6-C5C9-43F1-9457-014CA4749AB6}" destId="{C7C18260-A301-4D14-AA83-B95A46BB7FF1}" srcOrd="2" destOrd="0" parTransId="{3D03A4D6-344B-4314-BC65-204049C7C23B}" sibTransId="{184B925D-B8D9-401B-A0CE-C4E4E1615F64}"/>
    <dgm:cxn modelId="{A860AD60-EB97-7443-933F-DD420DE21005}" type="presOf" srcId="{26BD51A6-C5C9-43F1-9457-014CA4749AB6}" destId="{C483ABA4-E843-DE47-82A5-FAE92E96114D}" srcOrd="0" destOrd="0" presId="urn:microsoft.com/office/officeart/2005/8/layout/matrix2"/>
    <dgm:cxn modelId="{EF1E834F-23A7-204E-B5E7-10CA623C4401}" type="presOf" srcId="{FFDBAF1E-1C40-4093-BE3A-27399FAB78A4}" destId="{C483ABA4-E843-DE47-82A5-FAE92E96114D}" srcOrd="0" destOrd="1" presId="urn:microsoft.com/office/officeart/2005/8/layout/matrix2"/>
    <dgm:cxn modelId="{AE184E77-1D5F-462C-8E06-F49CF50C8AE5}" srcId="{C7C511D2-E336-483F-8280-A36E9A3EBBFA}" destId="{D2468C6D-F253-4BF0-84A8-CAF3AEAB97D7}" srcOrd="0" destOrd="0" parTransId="{AA380004-1117-43AC-81A9-305FA8C65015}" sibTransId="{05A24A5C-6FA3-453F-83F5-7725B23BA210}"/>
    <dgm:cxn modelId="{A8AE6A58-F34D-44B7-9974-19862B068C5A}" srcId="{F87336BB-2F57-4A0F-9CD2-9F985BDA5C63}" destId="{26BD51A6-C5C9-43F1-9457-014CA4749AB6}" srcOrd="3" destOrd="0" parTransId="{D7E09F81-DB41-4D40-8615-D377C53BCC08}" sibTransId="{A9476520-B101-4876-AE77-3AEDA89B8406}"/>
    <dgm:cxn modelId="{DAEF267D-7483-C94D-8791-7E62370C93D9}" type="presOf" srcId="{72595EF4-EC42-4D5C-A825-DF17A771600A}" destId="{8147B7BA-1AE5-8942-A483-B33B46DC4E20}" srcOrd="0" destOrd="1" presId="urn:microsoft.com/office/officeart/2005/8/layout/matrix2"/>
    <dgm:cxn modelId="{43059787-1EB9-B14F-92B6-F3D6CC8C5F17}" type="presOf" srcId="{D2468C6D-F253-4BF0-84A8-CAF3AEAB97D7}" destId="{06061F24-37CA-E743-ADDD-ED0F01003362}" srcOrd="0" destOrd="1" presId="urn:microsoft.com/office/officeart/2005/8/layout/matrix2"/>
    <dgm:cxn modelId="{C90AE689-0BD2-4297-A989-5E0BB11909B8}" srcId="{7376AE21-E889-4DF3-A00F-6E74E98537AB}" destId="{72595EF4-EC42-4D5C-A825-DF17A771600A}" srcOrd="0" destOrd="0" parTransId="{AAB0B6B8-FFFD-4985-8E4D-D47E25F71782}" sibTransId="{BB30CC4D-ACF0-430A-8A02-ECEF9605DEFD}"/>
    <dgm:cxn modelId="{BA5B7191-ECF9-4B61-95E8-83404A302A75}" srcId="{F87336BB-2F57-4A0F-9CD2-9F985BDA5C63}" destId="{C7C511D2-E336-483F-8280-A36E9A3EBBFA}" srcOrd="2" destOrd="0" parTransId="{C1835AD4-5914-44A3-8D19-19800DADB5CD}" sibTransId="{2A3C9480-7B64-40FD-84B6-8473FA9C7FDC}"/>
    <dgm:cxn modelId="{9979ADA0-CB35-E746-87A7-9622FEDD33F2}" type="presOf" srcId="{A4E5384A-34B8-4459-87F7-A3C8E1E26F48}" destId="{4447E1FA-1DED-C144-BF73-B29825C22BA1}" srcOrd="0" destOrd="1" presId="urn:microsoft.com/office/officeart/2005/8/layout/matrix2"/>
    <dgm:cxn modelId="{06F78DA7-FD8A-4AB5-8D70-D412B0A40D37}" srcId="{26BD51A6-C5C9-43F1-9457-014CA4749AB6}" destId="{322E2C63-8FF6-45F5-8FE5-63691839C359}" srcOrd="1" destOrd="0" parTransId="{F8040033-FA55-4825-AAD8-92577B51B486}" sibTransId="{AA1576F6-447E-479D-873B-DB151C5238E1}"/>
    <dgm:cxn modelId="{1EE605AD-7D1A-4FA1-94C1-D87D9710AD42}" srcId="{8979559A-FF37-4C5E-A7D2-B2DA8F0BE69C}" destId="{A4E5384A-34B8-4459-87F7-A3C8E1E26F48}" srcOrd="0" destOrd="0" parTransId="{36AC848D-6AF7-4C89-8756-B1328ACF2837}" sibTransId="{8AF98DCB-8849-4B9E-991F-996DB9C4CBA7}"/>
    <dgm:cxn modelId="{4B8B2ABA-0489-4CA2-A841-EF4D77C21C2A}" srcId="{C7C511D2-E336-483F-8280-A36E9A3EBBFA}" destId="{1D68F9CE-2580-4A98-B152-FFCD87C821FD}" srcOrd="1" destOrd="0" parTransId="{37AFB073-539F-477A-A2C9-F2925A970AF4}" sibTransId="{81E89BFE-978E-4800-8B08-84D74A57106E}"/>
    <dgm:cxn modelId="{C3C570C5-D36D-2941-A5B3-58FFEC80F51A}" type="presOf" srcId="{322E2C63-8FF6-45F5-8FE5-63691839C359}" destId="{C483ABA4-E843-DE47-82A5-FAE92E96114D}" srcOrd="0" destOrd="2" presId="urn:microsoft.com/office/officeart/2005/8/layout/matrix2"/>
    <dgm:cxn modelId="{70FEE2CE-3DC4-4CE4-AE91-B166114D2565}" srcId="{F87336BB-2F57-4A0F-9CD2-9F985BDA5C63}" destId="{8979559A-FF37-4C5E-A7D2-B2DA8F0BE69C}" srcOrd="1" destOrd="0" parTransId="{E9F8F396-A1AE-4038-9C81-7652DEFA6429}" sibTransId="{25EE5B2F-1FFC-40C2-9C5D-033EEA4FF8ED}"/>
    <dgm:cxn modelId="{3F5462DC-7B27-2841-B085-24F1841E3C60}" type="presOf" srcId="{7376AE21-E889-4DF3-A00F-6E74E98537AB}" destId="{8147B7BA-1AE5-8942-A483-B33B46DC4E20}" srcOrd="0" destOrd="0" presId="urn:microsoft.com/office/officeart/2005/8/layout/matrix2"/>
    <dgm:cxn modelId="{BE51CBF5-A3C8-3341-B5FF-468D0992271C}" type="presOf" srcId="{C7C511D2-E336-483F-8280-A36E9A3EBBFA}" destId="{06061F24-37CA-E743-ADDD-ED0F01003362}" srcOrd="0" destOrd="0" presId="urn:microsoft.com/office/officeart/2005/8/layout/matrix2"/>
    <dgm:cxn modelId="{B3BEC4F9-5AD2-4912-8682-DEA686FF745B}" srcId="{F87336BB-2F57-4A0F-9CD2-9F985BDA5C63}" destId="{7376AE21-E889-4DF3-A00F-6E74E98537AB}" srcOrd="0" destOrd="0" parTransId="{66693D8D-F39F-4F10-8144-DB5CFAE96B2B}" sibTransId="{EE27B003-A1B1-4B60-8761-C1E23F1CCFC2}"/>
    <dgm:cxn modelId="{9C8DA03C-96CB-8A45-97B4-6D6FD8F1CD03}" type="presParOf" srcId="{B968C868-AF14-4646-ADD7-F1F79EE9FB3C}" destId="{C9697B58-CF79-EA44-BF8B-71ECC9F7BE87}" srcOrd="0" destOrd="0" presId="urn:microsoft.com/office/officeart/2005/8/layout/matrix2"/>
    <dgm:cxn modelId="{605591DD-4812-454A-8205-9FB1416B563F}" type="presParOf" srcId="{B968C868-AF14-4646-ADD7-F1F79EE9FB3C}" destId="{8147B7BA-1AE5-8942-A483-B33B46DC4E20}" srcOrd="1" destOrd="0" presId="urn:microsoft.com/office/officeart/2005/8/layout/matrix2"/>
    <dgm:cxn modelId="{7A4B6632-848C-1441-976A-DFB2054C9833}" type="presParOf" srcId="{B968C868-AF14-4646-ADD7-F1F79EE9FB3C}" destId="{4447E1FA-1DED-C144-BF73-B29825C22BA1}" srcOrd="2" destOrd="0" presId="urn:microsoft.com/office/officeart/2005/8/layout/matrix2"/>
    <dgm:cxn modelId="{39F8BCB3-0F66-3B45-A70E-201D1E4F1479}" type="presParOf" srcId="{B968C868-AF14-4646-ADD7-F1F79EE9FB3C}" destId="{06061F24-37CA-E743-ADDD-ED0F01003362}" srcOrd="3" destOrd="0" presId="urn:microsoft.com/office/officeart/2005/8/layout/matrix2"/>
    <dgm:cxn modelId="{FA2A2CCA-1139-8D4A-A6D0-A31D26AAA87E}" type="presParOf" srcId="{B968C868-AF14-4646-ADD7-F1F79EE9FB3C}" destId="{C483ABA4-E843-DE47-82A5-FAE92E96114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2A4F1-82F3-460C-83F2-CECEBED1A87A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59655F-0F8A-4EFB-BFAF-919A167068E0}">
      <dgm:prSet/>
      <dgm:spPr/>
      <dgm:t>
        <a:bodyPr/>
        <a:lstStyle/>
        <a:p>
          <a:r>
            <a:rPr lang="en-US"/>
            <a:t>Payment method </a:t>
          </a:r>
        </a:p>
      </dgm:t>
    </dgm:pt>
    <dgm:pt modelId="{75FF14CD-4932-442E-9334-9DC32FAD035A}" cxnId="{9693F970-193A-4B3F-930B-9EE44961A096}" type="parTrans">
      <dgm:prSet/>
      <dgm:spPr/>
      <dgm:t>
        <a:bodyPr/>
        <a:lstStyle/>
        <a:p>
          <a:endParaRPr lang="en-US"/>
        </a:p>
      </dgm:t>
    </dgm:pt>
    <dgm:pt modelId="{8D0D8154-78E0-4161-BFE8-01722E418A68}" cxnId="{9693F970-193A-4B3F-930B-9EE44961A096}" type="sibTrans">
      <dgm:prSet/>
      <dgm:spPr/>
      <dgm:t>
        <a:bodyPr/>
        <a:lstStyle/>
        <a:p>
          <a:endParaRPr lang="en-US"/>
        </a:p>
      </dgm:t>
    </dgm:pt>
    <dgm:pt modelId="{4F0E1996-C9A3-4FCB-A229-1EA6F3081E62}">
      <dgm:prSet/>
      <dgm:spPr/>
      <dgm:t>
        <a:bodyPr/>
        <a:lstStyle/>
        <a:p>
          <a:r>
            <a:rPr lang="en-US"/>
            <a:t>Prefer Electronic payment method</a:t>
          </a:r>
        </a:p>
      </dgm:t>
    </dgm:pt>
    <dgm:pt modelId="{5D13E1A8-1B95-4096-BA30-E79872B6A72E}" cxnId="{79C7D6A6-78AA-42A0-80F0-D6184B4A6008}" type="parTrans">
      <dgm:prSet/>
      <dgm:spPr/>
      <dgm:t>
        <a:bodyPr/>
        <a:lstStyle/>
        <a:p>
          <a:endParaRPr lang="en-US"/>
        </a:p>
      </dgm:t>
    </dgm:pt>
    <dgm:pt modelId="{D3A86E2C-3A89-4557-A435-6DBC07DCA966}" cxnId="{79C7D6A6-78AA-42A0-80F0-D6184B4A6008}" type="sibTrans">
      <dgm:prSet/>
      <dgm:spPr/>
      <dgm:t>
        <a:bodyPr/>
        <a:lstStyle/>
        <a:p>
          <a:endParaRPr lang="en-US"/>
        </a:p>
      </dgm:t>
    </dgm:pt>
    <dgm:pt modelId="{CDB18D74-8C0B-49EC-95EE-66E9252756FE}">
      <dgm:prSet/>
      <dgm:spPr/>
      <dgm:t>
        <a:bodyPr/>
        <a:lstStyle/>
        <a:p>
          <a:r>
            <a:rPr lang="en-US"/>
            <a:t>Cash can be acceptable for customer convenient </a:t>
          </a:r>
        </a:p>
      </dgm:t>
    </dgm:pt>
    <dgm:pt modelId="{EBF5F5E2-A7FF-4945-9BE9-A590398A8E31}" cxnId="{4AAA9114-3A62-4B99-8821-FA32B2B29DA8}" type="parTrans">
      <dgm:prSet/>
      <dgm:spPr/>
      <dgm:t>
        <a:bodyPr/>
        <a:lstStyle/>
        <a:p>
          <a:endParaRPr lang="en-US"/>
        </a:p>
      </dgm:t>
    </dgm:pt>
    <dgm:pt modelId="{FC1B6E98-54CC-4939-AB05-4C8A68C81ACA}" cxnId="{4AAA9114-3A62-4B99-8821-FA32B2B29DA8}" type="sibTrans">
      <dgm:prSet/>
      <dgm:spPr/>
      <dgm:t>
        <a:bodyPr/>
        <a:lstStyle/>
        <a:p>
          <a:endParaRPr lang="en-US"/>
        </a:p>
      </dgm:t>
    </dgm:pt>
    <dgm:pt modelId="{45A003F3-878C-44CA-98F3-972011319F38}">
      <dgm:prSet/>
      <dgm:spPr/>
      <dgm:t>
        <a:bodyPr/>
        <a:lstStyle/>
        <a:p>
          <a:r>
            <a:rPr lang="en-US"/>
            <a:t>Billing system</a:t>
          </a:r>
        </a:p>
      </dgm:t>
    </dgm:pt>
    <dgm:pt modelId="{40B2D211-9F95-46E4-AFCB-8AA23D388C8D}" cxnId="{61EA8C01-41F2-4D64-B43C-E2FA4A11ED29}" type="parTrans">
      <dgm:prSet/>
      <dgm:spPr/>
      <dgm:t>
        <a:bodyPr/>
        <a:lstStyle/>
        <a:p>
          <a:endParaRPr lang="en-US"/>
        </a:p>
      </dgm:t>
    </dgm:pt>
    <dgm:pt modelId="{5D865B6B-94A1-4078-AF58-3691BE69E707}" cxnId="{61EA8C01-41F2-4D64-B43C-E2FA4A11ED29}" type="sibTrans">
      <dgm:prSet/>
      <dgm:spPr/>
      <dgm:t>
        <a:bodyPr/>
        <a:lstStyle/>
        <a:p>
          <a:endParaRPr lang="en-US"/>
        </a:p>
      </dgm:t>
    </dgm:pt>
    <dgm:pt modelId="{EFECD3B3-70A6-4B6B-9D57-C821B87F63F4}">
      <dgm:prSet/>
      <dgm:spPr/>
      <dgm:t>
        <a:bodyPr/>
        <a:lstStyle/>
        <a:p>
          <a:r>
            <a:rPr lang="en-US"/>
            <a:t>Need Automatic billing system</a:t>
          </a:r>
        </a:p>
      </dgm:t>
    </dgm:pt>
    <dgm:pt modelId="{462DEB74-1805-480C-BCD8-E58A15B61CED}" cxnId="{B6759CCB-46DE-4F2D-8E7A-F5E18A2E8D28}" type="parTrans">
      <dgm:prSet/>
      <dgm:spPr/>
      <dgm:t>
        <a:bodyPr/>
        <a:lstStyle/>
        <a:p>
          <a:endParaRPr lang="en-US"/>
        </a:p>
      </dgm:t>
    </dgm:pt>
    <dgm:pt modelId="{68E99AA0-401B-4A48-8A4B-4A5DF1A9B01C}" cxnId="{B6759CCB-46DE-4F2D-8E7A-F5E18A2E8D28}" type="sibTrans">
      <dgm:prSet/>
      <dgm:spPr/>
      <dgm:t>
        <a:bodyPr/>
        <a:lstStyle/>
        <a:p>
          <a:endParaRPr lang="en-US"/>
        </a:p>
      </dgm:t>
    </dgm:pt>
    <dgm:pt modelId="{FA744155-E763-41E6-86BB-9DDC8865860C}">
      <dgm:prSet/>
      <dgm:spPr/>
      <dgm:t>
        <a:bodyPr/>
        <a:lstStyle/>
        <a:p>
          <a:r>
            <a:rPr lang="en-US"/>
            <a:t>Keep the billing record</a:t>
          </a:r>
        </a:p>
      </dgm:t>
    </dgm:pt>
    <dgm:pt modelId="{A2AEADCB-BD5C-4BA9-82F2-1EFAB973E10D}" cxnId="{1A85A47D-A7A4-41DE-B27F-C3D4143251B8}" type="parTrans">
      <dgm:prSet/>
      <dgm:spPr/>
      <dgm:t>
        <a:bodyPr/>
        <a:lstStyle/>
        <a:p>
          <a:endParaRPr lang="en-US"/>
        </a:p>
      </dgm:t>
    </dgm:pt>
    <dgm:pt modelId="{F19D66C3-2F7E-436C-AC6D-3FDF1325B30F}" cxnId="{1A85A47D-A7A4-41DE-B27F-C3D4143251B8}" type="sibTrans">
      <dgm:prSet/>
      <dgm:spPr/>
      <dgm:t>
        <a:bodyPr/>
        <a:lstStyle/>
        <a:p>
          <a:endParaRPr lang="en-US"/>
        </a:p>
      </dgm:t>
    </dgm:pt>
    <dgm:pt modelId="{648962E5-1444-4357-9385-1454F5EE5AD1}">
      <dgm:prSet/>
      <dgm:spPr/>
      <dgm:t>
        <a:bodyPr/>
        <a:lstStyle/>
        <a:p>
          <a:r>
            <a:rPr lang="en-US"/>
            <a:t>Keep the billing record in specified way without avoiding hard copy</a:t>
          </a:r>
        </a:p>
      </dgm:t>
    </dgm:pt>
    <dgm:pt modelId="{DCC7389D-2E52-4A98-8C95-D356E4AA6C08}" cxnId="{BDDE6BEB-5BCF-4243-AB2B-5EEB7CEF23E0}" type="parTrans">
      <dgm:prSet/>
      <dgm:spPr/>
      <dgm:t>
        <a:bodyPr/>
        <a:lstStyle/>
        <a:p>
          <a:endParaRPr lang="en-US"/>
        </a:p>
      </dgm:t>
    </dgm:pt>
    <dgm:pt modelId="{0AA06141-6DFB-4EF8-95DD-DED67274D116}" cxnId="{BDDE6BEB-5BCF-4243-AB2B-5EEB7CEF23E0}" type="sibTrans">
      <dgm:prSet/>
      <dgm:spPr/>
      <dgm:t>
        <a:bodyPr/>
        <a:lstStyle/>
        <a:p>
          <a:endParaRPr lang="en-US"/>
        </a:p>
      </dgm:t>
    </dgm:pt>
    <dgm:pt modelId="{85BD81F0-F4AE-429B-8CA9-662740EBFCA1}">
      <dgm:prSet/>
      <dgm:spPr/>
      <dgm:t>
        <a:bodyPr/>
        <a:lstStyle/>
        <a:p>
          <a:r>
            <a:rPr lang="en-US"/>
            <a:t>Report</a:t>
          </a:r>
        </a:p>
      </dgm:t>
    </dgm:pt>
    <dgm:pt modelId="{22CFC2B4-590C-4B8E-AFD7-F14B90612E10}" cxnId="{784D6F3E-6444-49D2-AFF4-111CA8BDC7D7}" type="parTrans">
      <dgm:prSet/>
      <dgm:spPr/>
      <dgm:t>
        <a:bodyPr/>
        <a:lstStyle/>
        <a:p>
          <a:endParaRPr lang="en-US"/>
        </a:p>
      </dgm:t>
    </dgm:pt>
    <dgm:pt modelId="{45EEE765-C94A-4A73-ACBC-EF6B649AB0A2}" cxnId="{784D6F3E-6444-49D2-AFF4-111CA8BDC7D7}" type="sibTrans">
      <dgm:prSet/>
      <dgm:spPr/>
      <dgm:t>
        <a:bodyPr/>
        <a:lstStyle/>
        <a:p>
          <a:endParaRPr lang="en-US"/>
        </a:p>
      </dgm:t>
    </dgm:pt>
    <dgm:pt modelId="{A584183A-C819-4A73-9CF5-36BF92450FF7}">
      <dgm:prSet/>
      <dgm:spPr/>
      <dgm:t>
        <a:bodyPr/>
        <a:lstStyle/>
        <a:p>
          <a:r>
            <a:rPr lang="en-US"/>
            <a:t>Would like to have the automatic system for generating report</a:t>
          </a:r>
        </a:p>
      </dgm:t>
    </dgm:pt>
    <dgm:pt modelId="{12C14A99-5AD2-46B9-B1AE-1E6209B97F43}" cxnId="{E298B7D1-B6FF-4E1F-9285-BD182CC6D8B7}" type="parTrans">
      <dgm:prSet/>
      <dgm:spPr/>
      <dgm:t>
        <a:bodyPr/>
        <a:lstStyle/>
        <a:p>
          <a:endParaRPr lang="en-US"/>
        </a:p>
      </dgm:t>
    </dgm:pt>
    <dgm:pt modelId="{9A65E2A3-E204-49BA-B813-A46CACBBA0B5}" cxnId="{E298B7D1-B6FF-4E1F-9285-BD182CC6D8B7}" type="sibTrans">
      <dgm:prSet/>
      <dgm:spPr/>
      <dgm:t>
        <a:bodyPr/>
        <a:lstStyle/>
        <a:p>
          <a:endParaRPr lang="en-US"/>
        </a:p>
      </dgm:t>
    </dgm:pt>
    <dgm:pt modelId="{1EE2D8C0-B3EA-4F49-88E6-3809A785A990}" type="pres">
      <dgm:prSet presAssocID="{2522A4F1-82F3-460C-83F2-CECEBED1A87A}" presName="Name0" presStyleCnt="0">
        <dgm:presLayoutVars>
          <dgm:dir/>
          <dgm:animLvl val="lvl"/>
          <dgm:resizeHandles val="exact"/>
        </dgm:presLayoutVars>
      </dgm:prSet>
      <dgm:spPr/>
    </dgm:pt>
    <dgm:pt modelId="{0C95AE37-F5CA-A14C-A4A9-EE2EC2D31A50}" type="pres">
      <dgm:prSet presAssocID="{AE59655F-0F8A-4EFB-BFAF-919A167068E0}" presName="linNode" presStyleCnt="0"/>
      <dgm:spPr/>
    </dgm:pt>
    <dgm:pt modelId="{369B679D-1DE0-B04D-AC7F-77BBA3E8DE7B}" type="pres">
      <dgm:prSet presAssocID="{AE59655F-0F8A-4EFB-BFAF-919A167068E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2A91D64-6DA0-CE4B-BC90-998FDC8F4C07}" type="pres">
      <dgm:prSet presAssocID="{AE59655F-0F8A-4EFB-BFAF-919A167068E0}" presName="descendantText" presStyleLbl="alignAccFollowNode1" presStyleIdx="0" presStyleCnt="4">
        <dgm:presLayoutVars>
          <dgm:bulletEnabled val="1"/>
        </dgm:presLayoutVars>
      </dgm:prSet>
      <dgm:spPr/>
    </dgm:pt>
    <dgm:pt modelId="{B2578CED-CF1A-C845-AA27-9F71784E5911}" type="pres">
      <dgm:prSet presAssocID="{8D0D8154-78E0-4161-BFE8-01722E418A68}" presName="sp" presStyleCnt="0"/>
      <dgm:spPr/>
    </dgm:pt>
    <dgm:pt modelId="{60689006-38D3-654D-9951-DEDBB801F3CC}" type="pres">
      <dgm:prSet presAssocID="{45A003F3-878C-44CA-98F3-972011319F38}" presName="linNode" presStyleCnt="0"/>
      <dgm:spPr/>
    </dgm:pt>
    <dgm:pt modelId="{81E3879E-61A8-9C4A-AF81-A5341B94898F}" type="pres">
      <dgm:prSet presAssocID="{45A003F3-878C-44CA-98F3-972011319F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5684AC4-1ACA-D34A-8395-87EB31FA7BE9}" type="pres">
      <dgm:prSet presAssocID="{45A003F3-878C-44CA-98F3-972011319F38}" presName="descendantText" presStyleLbl="alignAccFollowNode1" presStyleIdx="1" presStyleCnt="4">
        <dgm:presLayoutVars>
          <dgm:bulletEnabled val="1"/>
        </dgm:presLayoutVars>
      </dgm:prSet>
      <dgm:spPr/>
    </dgm:pt>
    <dgm:pt modelId="{F6DA97DF-6FBC-F148-BAC3-92140B01357C}" type="pres">
      <dgm:prSet presAssocID="{5D865B6B-94A1-4078-AF58-3691BE69E707}" presName="sp" presStyleCnt="0"/>
      <dgm:spPr/>
    </dgm:pt>
    <dgm:pt modelId="{AC64408D-3111-6344-BF6E-0438A8362DCF}" type="pres">
      <dgm:prSet presAssocID="{FA744155-E763-41E6-86BB-9DDC8865860C}" presName="linNode" presStyleCnt="0"/>
      <dgm:spPr/>
    </dgm:pt>
    <dgm:pt modelId="{F8F6DF3F-80FF-0E42-AE99-8DC1476B8ADB}" type="pres">
      <dgm:prSet presAssocID="{FA744155-E763-41E6-86BB-9DDC8865860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086A807-DE10-2149-AE81-E265384716D3}" type="pres">
      <dgm:prSet presAssocID="{FA744155-E763-41E6-86BB-9DDC8865860C}" presName="descendantText" presStyleLbl="alignAccFollowNode1" presStyleIdx="2" presStyleCnt="4">
        <dgm:presLayoutVars>
          <dgm:bulletEnabled val="1"/>
        </dgm:presLayoutVars>
      </dgm:prSet>
      <dgm:spPr/>
    </dgm:pt>
    <dgm:pt modelId="{BD9AA752-C918-E842-90F9-87E147F49E03}" type="pres">
      <dgm:prSet presAssocID="{F19D66C3-2F7E-436C-AC6D-3FDF1325B30F}" presName="sp" presStyleCnt="0"/>
      <dgm:spPr/>
    </dgm:pt>
    <dgm:pt modelId="{32F5CBBE-C160-7844-8E8D-BC1AA14C7BA1}" type="pres">
      <dgm:prSet presAssocID="{85BD81F0-F4AE-429B-8CA9-662740EBFCA1}" presName="linNode" presStyleCnt="0"/>
      <dgm:spPr/>
    </dgm:pt>
    <dgm:pt modelId="{5750B964-BA7B-CA42-9F01-ED247743169A}" type="pres">
      <dgm:prSet presAssocID="{85BD81F0-F4AE-429B-8CA9-662740EBFCA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4D1EC3C-141A-E34F-8CBC-FE9B31C12493}" type="pres">
      <dgm:prSet presAssocID="{85BD81F0-F4AE-429B-8CA9-662740EBFCA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1EA8C01-41F2-4D64-B43C-E2FA4A11ED29}" srcId="{2522A4F1-82F3-460C-83F2-CECEBED1A87A}" destId="{45A003F3-878C-44CA-98F3-972011319F38}" srcOrd="1" destOrd="0" parTransId="{40B2D211-9F95-46E4-AFCB-8AA23D388C8D}" sibTransId="{5D865B6B-94A1-4078-AF58-3691BE69E707}"/>
    <dgm:cxn modelId="{1DE60C06-93F7-7748-B1F4-5499891DFC8E}" type="presOf" srcId="{45A003F3-878C-44CA-98F3-972011319F38}" destId="{81E3879E-61A8-9C4A-AF81-A5341B94898F}" srcOrd="0" destOrd="0" presId="urn:microsoft.com/office/officeart/2005/8/layout/vList5"/>
    <dgm:cxn modelId="{4AAA9114-3A62-4B99-8821-FA32B2B29DA8}" srcId="{AE59655F-0F8A-4EFB-BFAF-919A167068E0}" destId="{CDB18D74-8C0B-49EC-95EE-66E9252756FE}" srcOrd="1" destOrd="0" parTransId="{EBF5F5E2-A7FF-4945-9BE9-A590398A8E31}" sibTransId="{FC1B6E98-54CC-4939-AB05-4C8A68C81ACA}"/>
    <dgm:cxn modelId="{2568D334-4293-8C47-B720-E87AC806F186}" type="presOf" srcId="{85BD81F0-F4AE-429B-8CA9-662740EBFCA1}" destId="{5750B964-BA7B-CA42-9F01-ED247743169A}" srcOrd="0" destOrd="0" presId="urn:microsoft.com/office/officeart/2005/8/layout/vList5"/>
    <dgm:cxn modelId="{784D6F3E-6444-49D2-AFF4-111CA8BDC7D7}" srcId="{2522A4F1-82F3-460C-83F2-CECEBED1A87A}" destId="{85BD81F0-F4AE-429B-8CA9-662740EBFCA1}" srcOrd="3" destOrd="0" parTransId="{22CFC2B4-590C-4B8E-AFD7-F14B90612E10}" sibTransId="{45EEE765-C94A-4A73-ACBC-EF6B649AB0A2}"/>
    <dgm:cxn modelId="{8B6D4650-3B05-6247-81D3-EDD1618BE39D}" type="presOf" srcId="{FA744155-E763-41E6-86BB-9DDC8865860C}" destId="{F8F6DF3F-80FF-0E42-AE99-8DC1476B8ADB}" srcOrd="0" destOrd="0" presId="urn:microsoft.com/office/officeart/2005/8/layout/vList5"/>
    <dgm:cxn modelId="{9693F970-193A-4B3F-930B-9EE44961A096}" srcId="{2522A4F1-82F3-460C-83F2-CECEBED1A87A}" destId="{AE59655F-0F8A-4EFB-BFAF-919A167068E0}" srcOrd="0" destOrd="0" parTransId="{75FF14CD-4932-442E-9334-9DC32FAD035A}" sibTransId="{8D0D8154-78E0-4161-BFE8-01722E418A68}"/>
    <dgm:cxn modelId="{5573C453-71BF-7D4E-9F02-4D5D0EADF9A1}" type="presOf" srcId="{A584183A-C819-4A73-9CF5-36BF92450FF7}" destId="{94D1EC3C-141A-E34F-8CBC-FE9B31C12493}" srcOrd="0" destOrd="0" presId="urn:microsoft.com/office/officeart/2005/8/layout/vList5"/>
    <dgm:cxn modelId="{8AE3C458-F6BB-7F42-8686-2315ABE5490E}" type="presOf" srcId="{648962E5-1444-4357-9385-1454F5EE5AD1}" destId="{D086A807-DE10-2149-AE81-E265384716D3}" srcOrd="0" destOrd="0" presId="urn:microsoft.com/office/officeart/2005/8/layout/vList5"/>
    <dgm:cxn modelId="{16A0087C-8B40-A340-87EA-6D99AC4E4F7E}" type="presOf" srcId="{2522A4F1-82F3-460C-83F2-CECEBED1A87A}" destId="{1EE2D8C0-B3EA-4F49-88E6-3809A785A990}" srcOrd="0" destOrd="0" presId="urn:microsoft.com/office/officeart/2005/8/layout/vList5"/>
    <dgm:cxn modelId="{1A85A47D-A7A4-41DE-B27F-C3D4143251B8}" srcId="{2522A4F1-82F3-460C-83F2-CECEBED1A87A}" destId="{FA744155-E763-41E6-86BB-9DDC8865860C}" srcOrd="2" destOrd="0" parTransId="{A2AEADCB-BD5C-4BA9-82F2-1EFAB973E10D}" sibTransId="{F19D66C3-2F7E-436C-AC6D-3FDF1325B30F}"/>
    <dgm:cxn modelId="{79C7D6A6-78AA-42A0-80F0-D6184B4A6008}" srcId="{AE59655F-0F8A-4EFB-BFAF-919A167068E0}" destId="{4F0E1996-C9A3-4FCB-A229-1EA6F3081E62}" srcOrd="0" destOrd="0" parTransId="{5D13E1A8-1B95-4096-BA30-E79872B6A72E}" sibTransId="{D3A86E2C-3A89-4557-A435-6DBC07DCA966}"/>
    <dgm:cxn modelId="{566C91AC-2CC9-5D42-8F9E-6F00D38EEDBA}" type="presOf" srcId="{4F0E1996-C9A3-4FCB-A229-1EA6F3081E62}" destId="{92A91D64-6DA0-CE4B-BC90-998FDC8F4C07}" srcOrd="0" destOrd="0" presId="urn:microsoft.com/office/officeart/2005/8/layout/vList5"/>
    <dgm:cxn modelId="{B6759CCB-46DE-4F2D-8E7A-F5E18A2E8D28}" srcId="{45A003F3-878C-44CA-98F3-972011319F38}" destId="{EFECD3B3-70A6-4B6B-9D57-C821B87F63F4}" srcOrd="0" destOrd="0" parTransId="{462DEB74-1805-480C-BCD8-E58A15B61CED}" sibTransId="{68E99AA0-401B-4A48-8A4B-4A5DF1A9B01C}"/>
    <dgm:cxn modelId="{0C56D8D0-AA3A-C846-BF2E-0E96464737F7}" type="presOf" srcId="{EFECD3B3-70A6-4B6B-9D57-C821B87F63F4}" destId="{F5684AC4-1ACA-D34A-8395-87EB31FA7BE9}" srcOrd="0" destOrd="0" presId="urn:microsoft.com/office/officeart/2005/8/layout/vList5"/>
    <dgm:cxn modelId="{E298B7D1-B6FF-4E1F-9285-BD182CC6D8B7}" srcId="{85BD81F0-F4AE-429B-8CA9-662740EBFCA1}" destId="{A584183A-C819-4A73-9CF5-36BF92450FF7}" srcOrd="0" destOrd="0" parTransId="{12C14A99-5AD2-46B9-B1AE-1E6209B97F43}" sibTransId="{9A65E2A3-E204-49BA-B813-A46CACBBA0B5}"/>
    <dgm:cxn modelId="{BDDE6BEB-5BCF-4243-AB2B-5EEB7CEF23E0}" srcId="{FA744155-E763-41E6-86BB-9DDC8865860C}" destId="{648962E5-1444-4357-9385-1454F5EE5AD1}" srcOrd="0" destOrd="0" parTransId="{DCC7389D-2E52-4A98-8C95-D356E4AA6C08}" sibTransId="{0AA06141-6DFB-4EF8-95DD-DED67274D116}"/>
    <dgm:cxn modelId="{6E1839EF-7823-A241-A6EA-2CB8BE7F9E42}" type="presOf" srcId="{CDB18D74-8C0B-49EC-95EE-66E9252756FE}" destId="{92A91D64-6DA0-CE4B-BC90-998FDC8F4C07}" srcOrd="0" destOrd="1" presId="urn:microsoft.com/office/officeart/2005/8/layout/vList5"/>
    <dgm:cxn modelId="{86DF8BF3-8116-1046-816D-D7F14DC21FAC}" type="presOf" srcId="{AE59655F-0F8A-4EFB-BFAF-919A167068E0}" destId="{369B679D-1DE0-B04D-AC7F-77BBA3E8DE7B}" srcOrd="0" destOrd="0" presId="urn:microsoft.com/office/officeart/2005/8/layout/vList5"/>
    <dgm:cxn modelId="{EB1F6846-3AD0-184F-8547-B37F8E9EBC37}" type="presParOf" srcId="{1EE2D8C0-B3EA-4F49-88E6-3809A785A990}" destId="{0C95AE37-F5CA-A14C-A4A9-EE2EC2D31A50}" srcOrd="0" destOrd="0" presId="urn:microsoft.com/office/officeart/2005/8/layout/vList5"/>
    <dgm:cxn modelId="{903DA473-4A98-D840-90B2-5A88F68B673F}" type="presParOf" srcId="{0C95AE37-F5CA-A14C-A4A9-EE2EC2D31A50}" destId="{369B679D-1DE0-B04D-AC7F-77BBA3E8DE7B}" srcOrd="0" destOrd="0" presId="urn:microsoft.com/office/officeart/2005/8/layout/vList5"/>
    <dgm:cxn modelId="{AAA42142-3454-FC44-A63B-E053388B67CA}" type="presParOf" srcId="{0C95AE37-F5CA-A14C-A4A9-EE2EC2D31A50}" destId="{92A91D64-6DA0-CE4B-BC90-998FDC8F4C07}" srcOrd="1" destOrd="0" presId="urn:microsoft.com/office/officeart/2005/8/layout/vList5"/>
    <dgm:cxn modelId="{FBFD4137-5A87-5540-BCE6-9516C5F76908}" type="presParOf" srcId="{1EE2D8C0-B3EA-4F49-88E6-3809A785A990}" destId="{B2578CED-CF1A-C845-AA27-9F71784E5911}" srcOrd="1" destOrd="0" presId="urn:microsoft.com/office/officeart/2005/8/layout/vList5"/>
    <dgm:cxn modelId="{4235D850-7B5F-C546-848D-34E4C890E02E}" type="presParOf" srcId="{1EE2D8C0-B3EA-4F49-88E6-3809A785A990}" destId="{60689006-38D3-654D-9951-DEDBB801F3CC}" srcOrd="2" destOrd="0" presId="urn:microsoft.com/office/officeart/2005/8/layout/vList5"/>
    <dgm:cxn modelId="{7D380C39-960B-0A49-A401-24EAD567327C}" type="presParOf" srcId="{60689006-38D3-654D-9951-DEDBB801F3CC}" destId="{81E3879E-61A8-9C4A-AF81-A5341B94898F}" srcOrd="0" destOrd="0" presId="urn:microsoft.com/office/officeart/2005/8/layout/vList5"/>
    <dgm:cxn modelId="{8A4728F7-A1EB-684A-A03C-5EF6CE5027CC}" type="presParOf" srcId="{60689006-38D3-654D-9951-DEDBB801F3CC}" destId="{F5684AC4-1ACA-D34A-8395-87EB31FA7BE9}" srcOrd="1" destOrd="0" presId="urn:microsoft.com/office/officeart/2005/8/layout/vList5"/>
    <dgm:cxn modelId="{20196FC5-4951-9B49-81BA-A1E9ADF9A5A1}" type="presParOf" srcId="{1EE2D8C0-B3EA-4F49-88E6-3809A785A990}" destId="{F6DA97DF-6FBC-F148-BAC3-92140B01357C}" srcOrd="3" destOrd="0" presId="urn:microsoft.com/office/officeart/2005/8/layout/vList5"/>
    <dgm:cxn modelId="{8625B2DF-40C1-7443-84FF-B5CA2B49D10E}" type="presParOf" srcId="{1EE2D8C0-B3EA-4F49-88E6-3809A785A990}" destId="{AC64408D-3111-6344-BF6E-0438A8362DCF}" srcOrd="4" destOrd="0" presId="urn:microsoft.com/office/officeart/2005/8/layout/vList5"/>
    <dgm:cxn modelId="{071372E0-2B98-194D-BED7-025CD3AE8709}" type="presParOf" srcId="{AC64408D-3111-6344-BF6E-0438A8362DCF}" destId="{F8F6DF3F-80FF-0E42-AE99-8DC1476B8ADB}" srcOrd="0" destOrd="0" presId="urn:microsoft.com/office/officeart/2005/8/layout/vList5"/>
    <dgm:cxn modelId="{6B4C5063-3479-B349-8D41-F8591E5AB4A0}" type="presParOf" srcId="{AC64408D-3111-6344-BF6E-0438A8362DCF}" destId="{D086A807-DE10-2149-AE81-E265384716D3}" srcOrd="1" destOrd="0" presId="urn:microsoft.com/office/officeart/2005/8/layout/vList5"/>
    <dgm:cxn modelId="{6902330E-3A64-6F40-BC42-C86CF44BA996}" type="presParOf" srcId="{1EE2D8C0-B3EA-4F49-88E6-3809A785A990}" destId="{BD9AA752-C918-E842-90F9-87E147F49E03}" srcOrd="5" destOrd="0" presId="urn:microsoft.com/office/officeart/2005/8/layout/vList5"/>
    <dgm:cxn modelId="{4140468C-2E0E-6E49-98E8-A9A602389C01}" type="presParOf" srcId="{1EE2D8C0-B3EA-4F49-88E6-3809A785A990}" destId="{32F5CBBE-C160-7844-8E8D-BC1AA14C7BA1}" srcOrd="6" destOrd="0" presId="urn:microsoft.com/office/officeart/2005/8/layout/vList5"/>
    <dgm:cxn modelId="{0FE7EA11-5596-784A-82AB-4ED791315190}" type="presParOf" srcId="{32F5CBBE-C160-7844-8E8D-BC1AA14C7BA1}" destId="{5750B964-BA7B-CA42-9F01-ED247743169A}" srcOrd="0" destOrd="0" presId="urn:microsoft.com/office/officeart/2005/8/layout/vList5"/>
    <dgm:cxn modelId="{658A69D6-E633-CA4E-93E5-B0697D3309BA}" type="presParOf" srcId="{32F5CBBE-C160-7844-8E8D-BC1AA14C7BA1}" destId="{94D1EC3C-141A-E34F-8CBC-FE9B31C124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97B58-CF79-EA44-BF8B-71ECC9F7BE87}">
      <dsp:nvSpPr>
        <dsp:cNvPr id="0" name=""/>
        <dsp:cNvSpPr/>
      </dsp:nvSpPr>
      <dsp:spPr>
        <a:xfrm>
          <a:off x="464232" y="0"/>
          <a:ext cx="5577840" cy="557784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7B7BA-1AE5-8942-A483-B33B46DC4E20}">
      <dsp:nvSpPr>
        <dsp:cNvPr id="0" name=""/>
        <dsp:cNvSpPr/>
      </dsp:nvSpPr>
      <dsp:spPr>
        <a:xfrm>
          <a:off x="826791" y="362559"/>
          <a:ext cx="2231136" cy="2231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Payment Method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Only cash &amp; Cheque</a:t>
          </a:r>
        </a:p>
      </dsp:txBody>
      <dsp:txXfrm>
        <a:off x="935706" y="471474"/>
        <a:ext cx="2013306" cy="2013306"/>
      </dsp:txXfrm>
    </dsp:sp>
    <dsp:sp modelId="{4447E1FA-1DED-C144-BF73-B29825C22BA1}">
      <dsp:nvSpPr>
        <dsp:cNvPr id="0" name=""/>
        <dsp:cNvSpPr/>
      </dsp:nvSpPr>
      <dsp:spPr>
        <a:xfrm>
          <a:off x="3448376" y="362559"/>
          <a:ext cx="2231136" cy="2231136"/>
        </a:xfrm>
        <a:prstGeom prst="roundRect">
          <a:avLst/>
        </a:prstGeom>
        <a:solidFill>
          <a:schemeClr val="accent2">
            <a:hueOff val="296529"/>
            <a:satOff val="-6628"/>
            <a:lumOff val="-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Billing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 Excel and calculate manually</a:t>
          </a:r>
        </a:p>
      </dsp:txBody>
      <dsp:txXfrm>
        <a:off x="3557291" y="471474"/>
        <a:ext cx="2013306" cy="2013306"/>
      </dsp:txXfrm>
    </dsp:sp>
    <dsp:sp modelId="{06061F24-37CA-E743-ADDD-ED0F01003362}">
      <dsp:nvSpPr>
        <dsp:cNvPr id="0" name=""/>
        <dsp:cNvSpPr/>
      </dsp:nvSpPr>
      <dsp:spPr>
        <a:xfrm>
          <a:off x="826791" y="2984144"/>
          <a:ext cx="2231136" cy="2231136"/>
        </a:xfrm>
        <a:prstGeom prst="roundRect">
          <a:avLst/>
        </a:prstGeom>
        <a:solidFill>
          <a:schemeClr val="accent2">
            <a:hueOff val="593057"/>
            <a:satOff val="-13255"/>
            <a:lumOff val="-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Keep the billing record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Hardcopies and put in GL (general Ledger)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Keep for 5 years</a:t>
          </a:r>
        </a:p>
      </dsp:txBody>
      <dsp:txXfrm>
        <a:off x="935706" y="3093059"/>
        <a:ext cx="2013306" cy="2013306"/>
      </dsp:txXfrm>
    </dsp:sp>
    <dsp:sp modelId="{C483ABA4-E843-DE47-82A5-FAE92E96114D}">
      <dsp:nvSpPr>
        <dsp:cNvPr id="0" name=""/>
        <dsp:cNvSpPr/>
      </dsp:nvSpPr>
      <dsp:spPr>
        <a:xfrm>
          <a:off x="3448376" y="2984144"/>
          <a:ext cx="2231136" cy="2231136"/>
        </a:xfrm>
        <a:prstGeom prst="round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Report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 end of the day, collect the records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Uses spreadsheet to do reporting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Generate 3 reports</a:t>
          </a:r>
        </a:p>
      </dsp:txBody>
      <dsp:txXfrm>
        <a:off x="3557291" y="3093059"/>
        <a:ext cx="2013306" cy="2013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91D64-6DA0-CE4B-BC90-998FDC8F4C07}">
      <dsp:nvSpPr>
        <dsp:cNvPr id="0" name=""/>
        <dsp:cNvSpPr/>
      </dsp:nvSpPr>
      <dsp:spPr>
        <a:xfrm rot="5400000">
          <a:off x="6418468" y="-2749883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Prefer Electronic payment method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Cash can be acceptable for customer convenient </a:t>
          </a:r>
        </a:p>
      </dsp:txBody>
      <dsp:txXfrm rot="-5400000">
        <a:off x="3580580" y="121673"/>
        <a:ext cx="6331807" cy="622363"/>
      </dsp:txXfrm>
    </dsp:sp>
    <dsp:sp modelId="{369B679D-1DE0-B04D-AC7F-77BBA3E8DE7B}">
      <dsp:nvSpPr>
        <dsp:cNvPr id="0" name=""/>
        <dsp:cNvSpPr/>
      </dsp:nvSpPr>
      <dsp:spPr>
        <a:xfrm>
          <a:off x="0" y="1792"/>
          <a:ext cx="3580580" cy="8621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Payment method </a:t>
          </a:r>
        </a:p>
      </dsp:txBody>
      <dsp:txXfrm>
        <a:off x="42085" y="43877"/>
        <a:ext cx="3496410" cy="777954"/>
      </dsp:txXfrm>
    </dsp:sp>
    <dsp:sp modelId="{F5684AC4-1ACA-D34A-8395-87EB31FA7BE9}">
      <dsp:nvSpPr>
        <dsp:cNvPr id="0" name=""/>
        <dsp:cNvSpPr/>
      </dsp:nvSpPr>
      <dsp:spPr>
        <a:xfrm rot="5400000">
          <a:off x="6418468" y="-1844653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327380"/>
            <a:satOff val="-16689"/>
            <a:lumOff val="-172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327380"/>
              <a:satOff val="-16689"/>
              <a:lumOff val="-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Need Automatic billing system</a:t>
          </a:r>
        </a:p>
      </dsp:txBody>
      <dsp:txXfrm rot="-5400000">
        <a:off x="3580580" y="1026903"/>
        <a:ext cx="6331807" cy="622363"/>
      </dsp:txXfrm>
    </dsp:sp>
    <dsp:sp modelId="{81E3879E-61A8-9C4A-AF81-A5341B94898F}">
      <dsp:nvSpPr>
        <dsp:cNvPr id="0" name=""/>
        <dsp:cNvSpPr/>
      </dsp:nvSpPr>
      <dsp:spPr>
        <a:xfrm>
          <a:off x="0" y="907022"/>
          <a:ext cx="3580580" cy="862124"/>
        </a:xfrm>
        <a:prstGeom prst="roundRect">
          <a:avLst/>
        </a:prstGeom>
        <a:solidFill>
          <a:schemeClr val="accent2">
            <a:hueOff val="296529"/>
            <a:satOff val="-6628"/>
            <a:lumOff val="-627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Billing system</a:t>
          </a:r>
        </a:p>
      </dsp:txBody>
      <dsp:txXfrm>
        <a:off x="42085" y="949107"/>
        <a:ext cx="3496410" cy="777954"/>
      </dsp:txXfrm>
    </dsp:sp>
    <dsp:sp modelId="{D086A807-DE10-2149-AE81-E265384716D3}">
      <dsp:nvSpPr>
        <dsp:cNvPr id="0" name=""/>
        <dsp:cNvSpPr/>
      </dsp:nvSpPr>
      <dsp:spPr>
        <a:xfrm rot="5400000">
          <a:off x="6418468" y="-939422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654760"/>
            <a:satOff val="-33377"/>
            <a:lumOff val="-345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654760"/>
              <a:satOff val="-33377"/>
              <a:lumOff val="-34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Keep the billing record in specified way without avoiding hard copy</a:t>
          </a:r>
        </a:p>
      </dsp:txBody>
      <dsp:txXfrm rot="-5400000">
        <a:off x="3580580" y="1932134"/>
        <a:ext cx="6331807" cy="622363"/>
      </dsp:txXfrm>
    </dsp:sp>
    <dsp:sp modelId="{F8F6DF3F-80FF-0E42-AE99-8DC1476B8ADB}">
      <dsp:nvSpPr>
        <dsp:cNvPr id="0" name=""/>
        <dsp:cNvSpPr/>
      </dsp:nvSpPr>
      <dsp:spPr>
        <a:xfrm>
          <a:off x="0" y="1812253"/>
          <a:ext cx="3580580" cy="862124"/>
        </a:xfrm>
        <a:prstGeom prst="roundRect">
          <a:avLst/>
        </a:prstGeom>
        <a:solidFill>
          <a:schemeClr val="accent2">
            <a:hueOff val="593057"/>
            <a:satOff val="-13255"/>
            <a:lumOff val="-1254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Keep the billing record</a:t>
          </a:r>
        </a:p>
      </dsp:txBody>
      <dsp:txXfrm>
        <a:off x="42085" y="1854338"/>
        <a:ext cx="3496410" cy="777954"/>
      </dsp:txXfrm>
    </dsp:sp>
    <dsp:sp modelId="{94D1EC3C-141A-E34F-8CBC-FE9B31C12493}">
      <dsp:nvSpPr>
        <dsp:cNvPr id="0" name=""/>
        <dsp:cNvSpPr/>
      </dsp:nvSpPr>
      <dsp:spPr>
        <a:xfrm rot="5400000">
          <a:off x="6418468" y="-34192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Would like to have the automatic system for generating report</a:t>
          </a:r>
        </a:p>
      </dsp:txBody>
      <dsp:txXfrm rot="-5400000">
        <a:off x="3580580" y="2837364"/>
        <a:ext cx="6331807" cy="622363"/>
      </dsp:txXfrm>
    </dsp:sp>
    <dsp:sp modelId="{5750B964-BA7B-CA42-9F01-ED247743169A}">
      <dsp:nvSpPr>
        <dsp:cNvPr id="0" name=""/>
        <dsp:cNvSpPr/>
      </dsp:nvSpPr>
      <dsp:spPr>
        <a:xfrm>
          <a:off x="0" y="2717483"/>
          <a:ext cx="3580580" cy="862124"/>
        </a:xfrm>
        <a:prstGeom prst="round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Report</a:t>
          </a:r>
        </a:p>
      </dsp:txBody>
      <dsp:txXfrm>
        <a:off x="42085" y="2759568"/>
        <a:ext cx="3496410" cy="77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Booking system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Centralized electronic booking system 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Customizable to notify patients  or send reminder automatedly by SMS</a:t>
            </a: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- Physical diaries – separated for receptionist and doctors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Registration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Patient information to be stored in database with incorporation of medical records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Queue system which will notify patient by SMS when the queue number is to be called in advanced</a:t>
            </a: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Medical Consultation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Electronic patient records will include integration of history medical records 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Dashboard feature for doctor’s case note</a:t>
            </a: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Medical Test</a:t>
            </a:r>
            <a:endParaRPr lang="en-US" b="0" dirty="0">
              <a:solidFill>
                <a:srgbClr val="00B050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b="0" dirty="0">
                <a:solidFill>
                  <a:srgbClr val="00B050"/>
                </a:solidFill>
              </a:rPr>
              <a:t>Patient records customized to integrate test results from other clinics</a:t>
            </a: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dirty="0">
                <a:solidFill>
                  <a:srgbClr val="00B050"/>
                </a:solidFill>
              </a:rPr>
              <a:t>Ward booking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Proposed system interfaces with existing warding system 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Assigned ward will be stored in patient records for doctor’s reference during ward visit</a:t>
            </a: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Billing process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Billing system will include features such as automated calculation of bill and report generation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Proposed billing system to be interfaced with proposed patient records system and existing pharmacy system </a:t>
            </a:r>
            <a:endParaRPr lang="en-US" b="0" dirty="0">
              <a:solidFill>
                <a:srgbClr val="00B05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Disputes such as the patient claims that he/she didn’t go for certain test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Billing records include consultation fees, medical test fees, medication dispensed </a:t>
            </a:r>
            <a:endParaRPr lang="en-SG" dirty="0"/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8B474-F9CD-4072-A4CA-618D51BED214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E4148-DC60-B14C-9761-CABF20C5E1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Work scope of receptionist:</a:t>
            </a:r>
            <a:endParaRPr lang="en-US" b="1" dirty="0"/>
          </a:p>
          <a:p>
            <a:r>
              <a:rPr lang="en-US" dirty="0"/>
              <a:t>1. Administrational duty(not related to new system): check equipment for each doctor</a:t>
            </a:r>
            <a:endParaRPr lang="en-US" dirty="0"/>
          </a:p>
          <a:p>
            <a:r>
              <a:rPr lang="en-US" b="1" dirty="0"/>
              <a:t>2. Coordinate appointment: </a:t>
            </a:r>
            <a:endParaRPr lang="en-US" b="1" dirty="0"/>
          </a:p>
          <a:p>
            <a:r>
              <a:rPr lang="en-US" dirty="0"/>
              <a:t>(1) receptionist and doctors all have own diary. Check diary to fill in the slots with patients who made appointment</a:t>
            </a:r>
            <a:endParaRPr lang="en-US" dirty="0"/>
          </a:p>
          <a:p>
            <a:r>
              <a:rPr lang="en-US" dirty="0"/>
              <a:t>(2) Handle with appointment cancellation.</a:t>
            </a:r>
            <a:endParaRPr lang="en-US" dirty="0"/>
          </a:p>
          <a:p>
            <a:r>
              <a:rPr lang="en-US" dirty="0"/>
              <a:t>(3) Call patients 1 day before their appointments</a:t>
            </a:r>
            <a:endParaRPr lang="en-US" dirty="0"/>
          </a:p>
          <a:p>
            <a:r>
              <a:rPr lang="en-US" b="1" dirty="0"/>
              <a:t>3. Registration of patients: </a:t>
            </a:r>
            <a:endParaRPr lang="en-US" b="1" dirty="0"/>
          </a:p>
          <a:p>
            <a:pPr marL="228600" indent="-228600">
              <a:buAutoNum type="arabicParenBoth"/>
            </a:pPr>
            <a:r>
              <a:rPr lang="en-US" dirty="0"/>
              <a:t>First visit: get patient’s personal info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Queue patients under appointment list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Prior appointment will have queuing priority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File medical records and etc.: handle with medical records and test reports</a:t>
            </a:r>
            <a:endParaRPr lang="en-US" b="1" dirty="0"/>
          </a:p>
          <a:p>
            <a:pPr marL="228600" indent="-228600">
              <a:buAutoNum type="arabicParenBoth"/>
            </a:pPr>
            <a:r>
              <a:rPr lang="en-US" dirty="0"/>
              <a:t>Have to keep ready the next day patients medical record .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Have to retrieve the medical records from the store room and warehouse.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if the patient has not visited the clinic in a long time otherwise have to fill a new form.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Time consuming.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Space constraint.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Booking Ward bed /Surgery:</a:t>
            </a:r>
            <a:endParaRPr lang="en-US" b="1" dirty="0"/>
          </a:p>
          <a:p>
            <a:pPr marL="0" indent="0">
              <a:buNone/>
            </a:pPr>
            <a:r>
              <a:rPr lang="en-US" b="0" dirty="0"/>
              <a:t>(1) Not able to view the ward and operation theatre availability.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1)Conflict in Appointments: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i) Misunderstandings occur when the doctor books an appointment and doesn’t inform the receptionist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as they both have separate diaries.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2) Hard Copy</a:t>
            </a:r>
            <a:endParaRPr lang="en-US" b="1" dirty="0"/>
          </a:p>
          <a:p>
            <a:pPr marL="285750" indent="-285750">
              <a:buAutoNum type="romanLcParenR"/>
            </a:pPr>
            <a:r>
              <a:rPr lang="en-US" dirty="0"/>
              <a:t>Medical records are stored as hardcopy in 3 locations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1) Cabinet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2) Store room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3) Ware house </a:t>
            </a:r>
            <a:endParaRPr lang="en-US" dirty="0"/>
          </a:p>
          <a:p>
            <a:r>
              <a:rPr lang="en-US" dirty="0"/>
              <a:t>ii) As the patients details are stored in a hard copy it is hard to find the details about them and sometimes the patients are required fill in the registration form again.</a:t>
            </a:r>
            <a:endParaRPr lang="en-US" dirty="0"/>
          </a:p>
          <a:p>
            <a:r>
              <a:rPr lang="en-US" dirty="0"/>
              <a:t>iii) Going through pile loads of the patients info for finding a particular patient info is hectic.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3) Inconvenient Workflow</a:t>
            </a:r>
            <a:endParaRPr lang="en-US" b="1" dirty="0"/>
          </a:p>
          <a:p>
            <a:r>
              <a:rPr lang="en-US" b="0" dirty="0" err="1"/>
              <a:t>i</a:t>
            </a:r>
            <a:r>
              <a:rPr lang="en-US" b="0" dirty="0"/>
              <a:t>) XXXXXX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1) Online Appointment System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Accessible by both the doctor and the receptionists.</a:t>
            </a:r>
            <a:endParaRPr lang="en-US" sz="1200" u="none" strike="noStrike" dirty="0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Both of them will be able to book the appointment slots.</a:t>
            </a:r>
            <a:endParaRPr lang="en-US" sz="1200" u="none" strike="noStrike" dirty="0">
              <a:effectLst/>
            </a:endParaRPr>
          </a:p>
          <a:p>
            <a:pPr marL="171450" marR="0" lvl="0" indent="-1714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u="none" strike="noStrike" dirty="0">
                <a:effectLst/>
              </a:rPr>
              <a:t>Appointment slots availability and non-availability will be visible to both of them.</a:t>
            </a:r>
            <a:endParaRPr lang="en-US" sz="1200" u="none" strike="noStrike" dirty="0">
              <a:effectLst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Warding System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Receptionist and doctors will be able to see the availability of the wards and the Operation theatres.</a:t>
            </a:r>
            <a:endParaRPr lang="en-US" sz="1200" u="none" strike="noStrike" dirty="0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The doctors will be able to block the ward or operation theatre and pass the details to the receptionists.</a:t>
            </a:r>
            <a:endParaRPr lang="en-US" sz="1200" u="none" strike="noStrike" dirty="0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The receptionist will get the info and directs the patient to the respective receptionists.</a:t>
            </a:r>
            <a:endParaRPr lang="en-US" sz="1200" u="none" strike="noStrike" dirty="0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Online Documentation 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we'll be able to do Create , Update , Modify and Delete patient information</a:t>
            </a:r>
            <a:endParaRPr lang="en-US" sz="1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Patient test results ,Doctor prescription, ward booked, OT booked all those details will be displayed.</a:t>
            </a:r>
            <a:endParaRPr lang="en-US" sz="1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Graphical representation of patients data test wise will be displayed</a:t>
            </a:r>
            <a:endParaRPr lang="en-US" sz="1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br>
              <a:rPr lang="en-US" sz="1200" u="none" strike="noStrike" dirty="0">
                <a:effectLst/>
              </a:rPr>
            </a:br>
            <a:r>
              <a:rPr lang="en-US" sz="1200" u="none" strike="noStrike" dirty="0">
                <a:effectLst/>
              </a:rPr>
              <a:t>  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availability.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availability.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availability.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.xml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17" Type="http://schemas.openxmlformats.org/officeDocument/2006/relationships/tags" Target="../tags/tag5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8" Type="http://schemas.openxmlformats.org/officeDocument/2006/relationships/theme" Target="../theme/theme4.xml"/><Relationship Id="rId17" Type="http://schemas.openxmlformats.org/officeDocument/2006/relationships/tags" Target="../tags/tag6.xml"/><Relationship Id="rId1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6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6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.GIF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41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4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688" y="541885"/>
            <a:ext cx="9084624" cy="11571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Singapore Regional Hospital IT Project (SRHIT) </a:t>
            </a:r>
            <a:b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User Requirements</a:t>
            </a:r>
            <a:endParaRPr lang="en-SG" sz="3200" b="1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26030" y="2091569"/>
            <a:ext cx="8017366" cy="3287097"/>
            <a:chOff x="2777490" y="2040990"/>
            <a:chExt cx="8017366" cy="3287097"/>
          </a:xfrm>
        </p:grpSpPr>
        <p:sp>
          <p:nvSpPr>
            <p:cNvPr id="3" name="TextBox 2"/>
            <p:cNvSpPr txBox="1"/>
            <p:nvPr/>
          </p:nvSpPr>
          <p:spPr>
            <a:xfrm>
              <a:off x="8034164" y="2040990"/>
              <a:ext cx="2760692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 2</a:t>
              </a:r>
              <a:endParaRPr lang="en-US" sz="24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20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Khin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Yadanna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Phyo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Padmashri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Narendran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Wint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Yadanar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Htet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Zhao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Tongtong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Zhu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Zhiji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Sundarababu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Surendran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Guo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Xiaochuan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Ko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Yah Wen</a:t>
              </a:r>
              <a:endParaRPr lang="en-SG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21466" b="74346" l="33879" r="653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69" t="21843" r="30906" b="23505"/>
            <a:stretch>
              <a:fillRect/>
            </a:stretch>
          </p:blipFill>
          <p:spPr>
            <a:xfrm>
              <a:off x="2777490" y="2354580"/>
              <a:ext cx="4526280" cy="2973507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34" y="5875387"/>
            <a:ext cx="2911966" cy="982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538430" y="1331017"/>
            <a:ext cx="7012832" cy="4096651"/>
            <a:chOff x="2075242" y="1316503"/>
            <a:chExt cx="7012832" cy="4096651"/>
          </a:xfrm>
        </p:grpSpPr>
        <p:pic>
          <p:nvPicPr>
            <p:cNvPr id="3" name="Graphic 2" descr="User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032" y="2636971"/>
              <a:ext cx="914400" cy="914400"/>
            </a:xfrm>
            <a:prstGeom prst="rect">
              <a:avLst/>
            </a:prstGeom>
          </p:spPr>
        </p:pic>
        <p:sp>
          <p:nvSpPr>
            <p:cNvPr id="4" name="Rectangle: Rounded Corners 3"/>
            <p:cNvSpPr/>
            <p:nvPr/>
          </p:nvSpPr>
          <p:spPr>
            <a:xfrm>
              <a:off x="6518610" y="2402135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Manage payment</a:t>
              </a:r>
              <a:endParaRPr lang="en-US" b="1" dirty="0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6518610" y="3487767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Consolidate financial report</a:t>
              </a:r>
              <a:endParaRPr lang="en-US" b="1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6518610" y="1316503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Process bill</a:t>
              </a:r>
              <a:endParaRPr lang="en-US" b="1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518608" y="4573399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Handle outstanding payment</a:t>
              </a:r>
              <a:endParaRPr lang="en-US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554592" y="3356102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90040" y="1736380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90029" y="4970687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15005" y="1721043"/>
              <a:ext cx="0" cy="327504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75242" y="2822012"/>
              <a:ext cx="2300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Accountant</a:t>
              </a:r>
              <a:endParaRPr lang="en-US" sz="3000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25" y="2901851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297973" y="2667015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Manage payment</a:t>
            </a:r>
            <a:endParaRPr lang="en-US" b="1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3296431" y="4815689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Consolidate financial report</a:t>
            </a:r>
            <a:endParaRPr lang="en-US" b="1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3297973" y="1581383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 bill</a:t>
            </a:r>
            <a:endParaRPr lang="en-US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296430" y="3752647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Handle outstanding payment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33955" y="3620982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69403" y="2001260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69392" y="5235567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94368" y="1985923"/>
            <a:ext cx="0" cy="32750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93492" y="8106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Issues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7194857" y="1622432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Limited payment method</a:t>
            </a:r>
            <a:endParaRPr lang="en-US" b="1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7194857" y="3752647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Hardcopy billing records</a:t>
            </a:r>
            <a:endParaRPr lang="en-US" b="1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7194857" y="2715354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Manual calculation of bill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62717" y="543461"/>
            <a:ext cx="0" cy="60232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7194857" y="4838279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Manual consolidation of report</a:t>
            </a:r>
            <a:endParaRPr lang="en-US" b="1" dirty="0"/>
          </a:p>
        </p:txBody>
      </p:sp>
      <p:sp>
        <p:nvSpPr>
          <p:cNvPr id="21" name="文本框 6"/>
          <p:cNvSpPr txBox="1"/>
          <p:nvPr/>
        </p:nvSpPr>
        <p:spPr>
          <a:xfrm>
            <a:off x="886714" y="3785922"/>
            <a:ext cx="181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Accountant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" y="2942900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396931" y="2708064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Manage payment</a:t>
            </a:r>
            <a:endParaRPr lang="en-US" b="1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395389" y="4856738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Consolidate financial report</a:t>
            </a:r>
            <a:endParaRPr lang="en-US" b="1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396931" y="1622432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 bill</a:t>
            </a:r>
            <a:endParaRPr lang="en-US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2395388" y="3793696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Handle outstanding payment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32913" y="3662031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68361" y="2042309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68350" y="5276616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93326" y="2026972"/>
            <a:ext cx="0" cy="32750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4108" y="313608"/>
            <a:ext cx="230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Accountant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23621" y="68294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Issues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670860" y="1622432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Limited payment method</a:t>
            </a:r>
            <a:endParaRPr lang="en-US" b="1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5670860" y="3752647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Hardcopy billing records</a:t>
            </a:r>
            <a:endParaRPr lang="en-US" b="1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5670860" y="2715354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Manual calculation of bill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87061" y="543461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5670860" y="4838279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Manual consolidation of report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715515" y="501829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9236599" y="1606348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Electronic payment</a:t>
            </a:r>
            <a:endParaRPr lang="en-US" b="1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9236599" y="2708064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Automated billing system</a:t>
            </a:r>
            <a:endParaRPr lang="en-US" b="1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9220918" y="3751154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Billing records database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626953" y="6192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  <a:endParaRPr lang="en-US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9258970" y="4831028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Automated report consolidation</a:t>
            </a:r>
            <a:endParaRPr lang="en-US" b="1" dirty="0"/>
          </a:p>
        </p:txBody>
      </p:sp>
      <p:sp>
        <p:nvSpPr>
          <p:cNvPr id="28" name="文本框 6"/>
          <p:cNvSpPr txBox="1"/>
          <p:nvPr/>
        </p:nvSpPr>
        <p:spPr>
          <a:xfrm>
            <a:off x="56184" y="3727593"/>
            <a:ext cx="181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Accountant</a:t>
            </a:r>
            <a:endParaRPr lang="en-US" altLang="zh-CN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56184" y="867606"/>
            <a:ext cx="5038979" cy="573382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318260" y="977900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Electronic booking system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Reminder/rescheduling by SMS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318260" y="979170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b="1" dirty="0"/>
          </a:p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dirty="0"/>
              <a:t>Booking of Appointment</a:t>
            </a:r>
            <a:endParaRPr lang="en-SG" sz="2000" b="1" dirty="0"/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dirty="0">
              <a:solidFill>
                <a:srgbClr val="4472C4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318260" y="1907337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Patient database (personal details + medical records) 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Queue system (SMS notification)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318260" y="1908353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dirty="0"/>
              <a:t>Registration</a:t>
            </a:r>
            <a:endParaRPr lang="en-US" sz="2000" dirty="0">
              <a:solidFill>
                <a:srgbClr val="4472C4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1318260" y="2836520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Dashboard feature – doctor’s case note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Integration of medical records over time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7"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318260" y="2836520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b="1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Medical Consultation</a:t>
            </a:r>
            <a:endParaRPr lang="en-SG" sz="2000" b="1" dirty="0"/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dirty="0">
              <a:solidFill>
                <a:srgbClr val="4472C4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1318260" y="3764687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Synchronization of patient records with test results 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1318260" y="3764687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Medical Test</a:t>
            </a:r>
            <a:endParaRPr lang="en-SG" sz="2000" b="1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318260" y="4692854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Interface with existing ward booking system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1318260" y="4692854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Ward booking</a:t>
            </a:r>
            <a:endParaRPr lang="en-SG" sz="2000" b="1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1318260" y="5621020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Billing system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Automated calculation + report consolidation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Integration patient records and pharmacy system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7"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1318260" y="5621020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Billing process</a:t>
            </a:r>
            <a:endParaRPr lang="en-SG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03506" y="284768"/>
            <a:ext cx="489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– Proposed System</a:t>
            </a:r>
            <a:endParaRPr lang="en-SG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506" y="284768"/>
            <a:ext cx="489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Summary….</a:t>
            </a:r>
            <a:endParaRPr lang="en-SG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8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SG" sz="40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86865" y="2877185"/>
            <a:ext cx="2246630" cy="2240280"/>
            <a:chOff x="2522" y="4531"/>
            <a:chExt cx="3538" cy="3528"/>
          </a:xfrm>
        </p:grpSpPr>
        <p:sp>
          <p:nvSpPr>
            <p:cNvPr id="6" name="椭圆 3"/>
            <p:cNvSpPr/>
            <p:nvPr>
              <p:custDataLst>
                <p:tags r:id="rId1"/>
              </p:custDataLst>
            </p:nvPr>
          </p:nvSpPr>
          <p:spPr>
            <a:xfrm>
              <a:off x="2522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018BE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>
                  <a:solidFill>
                    <a:srgbClr val="018BE9"/>
                  </a:solidFill>
                  <a:sym typeface="Arial" panose="020B0604020202020204" pitchFamily="34" charset="0"/>
                </a:rPr>
                <a:t>01</a:t>
              </a:r>
              <a:endParaRPr lang="en-US" altLang="zh-CN" sz="3600" b="1" kern="0" dirty="0">
                <a:solidFill>
                  <a:srgbClr val="018BE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"/>
              </p:custDataLst>
            </p:nvPr>
          </p:nvSpPr>
          <p:spPr>
            <a:xfrm>
              <a:off x="3050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Consultation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8735" y="3364230"/>
            <a:ext cx="2247265" cy="1718945"/>
            <a:chOff x="6061" y="5298"/>
            <a:chExt cx="3539" cy="2707"/>
          </a:xfrm>
        </p:grpSpPr>
        <p:sp>
          <p:nvSpPr>
            <p:cNvPr id="18" name="任意多边形 17"/>
            <p:cNvSpPr/>
            <p:nvPr>
              <p:custDataLst>
                <p:tags r:id="rId3"/>
              </p:custDataLst>
            </p:nvPr>
          </p:nvSpPr>
          <p:spPr>
            <a:xfrm flipH="1">
              <a:off x="6061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FFC000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>
                  <a:solidFill>
                    <a:srgbClr val="FFC000"/>
                  </a:solidFill>
                  <a:sym typeface="Arial" panose="020B0604020202020204" pitchFamily="34" charset="0"/>
                </a:rPr>
                <a:t>02</a:t>
              </a:r>
              <a:endParaRPr lang="en-US" altLang="zh-CN" sz="3600" b="1" kern="0" dirty="0">
                <a:solidFill>
                  <a:srgbClr val="FFC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6449" y="5298"/>
              <a:ext cx="2876" cy="915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Visit Wards</a:t>
              </a:r>
              <a:endParaRPr lang="zh-CN" altLang="en-US" b="1" dirty="0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43265" y="2838450"/>
            <a:ext cx="2247265" cy="2244090"/>
            <a:chOff x="13139" y="4470"/>
            <a:chExt cx="3539" cy="3534"/>
          </a:xfrm>
        </p:grpSpPr>
        <p:sp>
          <p:nvSpPr>
            <p:cNvPr id="19" name="任意多边形 18"/>
            <p:cNvSpPr/>
            <p:nvPr>
              <p:custDataLst>
                <p:tags r:id="rId5"/>
              </p:custDataLst>
            </p:nvPr>
          </p:nvSpPr>
          <p:spPr>
            <a:xfrm flipH="1">
              <a:off x="13139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A5C24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>
                  <a:solidFill>
                    <a:srgbClr val="A5C249"/>
                  </a:solidFill>
                  <a:sym typeface="Arial" panose="020B0604020202020204" pitchFamily="34" charset="0"/>
                </a:rPr>
                <a:t>04</a:t>
              </a:r>
              <a:endParaRPr lang="en-US" altLang="zh-CN" sz="3600" b="1" kern="0" dirty="0">
                <a:solidFill>
                  <a:srgbClr val="A5C24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6"/>
              </p:custDataLst>
            </p:nvPr>
          </p:nvSpPr>
          <p:spPr>
            <a:xfrm>
              <a:off x="13904" y="4470"/>
              <a:ext cx="2774" cy="1847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Other Things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96000" y="2838450"/>
            <a:ext cx="2246630" cy="2240280"/>
            <a:chOff x="9600" y="4531"/>
            <a:chExt cx="3538" cy="3528"/>
          </a:xfrm>
        </p:grpSpPr>
        <p:sp>
          <p:nvSpPr>
            <p:cNvPr id="11" name="椭圆 3"/>
            <p:cNvSpPr/>
            <p:nvPr>
              <p:custDataLst>
                <p:tags r:id="rId7"/>
              </p:custDataLst>
            </p:nvPr>
          </p:nvSpPr>
          <p:spPr>
            <a:xfrm>
              <a:off x="9600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b="1" kern="0" dirty="0">
                  <a:solidFill>
                    <a:srgbClr val="00B0F0"/>
                  </a:solidFill>
                  <a:sym typeface="Arial" panose="020B0604020202020204" pitchFamily="34" charset="0"/>
                </a:rPr>
                <a:t>03</a:t>
              </a:r>
              <a:endParaRPr lang="en-US" altLang="zh-CN" sz="3600" b="1" kern="0" dirty="0">
                <a:solidFill>
                  <a:srgbClr val="00B0F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10148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Appointment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lvl="2" algn="l">
                <a:lnSpc>
                  <a:spcPct val="130000"/>
                </a:lnSpc>
              </a:pPr>
              <a:endParaRPr lang="zh-CN" altLang="en-US" b="1" dirty="0"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56640" y="852805"/>
            <a:ext cx="3037840" cy="922020"/>
            <a:chOff x="1476" y="945"/>
            <a:chExt cx="4784" cy="1452"/>
          </a:xfrm>
        </p:grpSpPr>
        <p:sp>
          <p:nvSpPr>
            <p:cNvPr id="2050" name=" 2050"/>
            <p:cNvSpPr/>
            <p:nvPr/>
          </p:nvSpPr>
          <p:spPr bwMode="auto">
            <a:xfrm>
              <a:off x="1476" y="945"/>
              <a:ext cx="1172" cy="145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50" y="1382"/>
              <a:ext cx="32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Doctor</a:t>
              </a:r>
              <a:endParaRPr lang="en-US" altLang="zh-CN" sz="2800" b="1"/>
            </a:p>
          </p:txBody>
        </p:sp>
      </p:grpSp>
    </p:spTree>
    <p:custDataLst>
      <p:tags r:id="rId9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908425" y="200660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Hard copy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09060" y="494728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52620" y="488315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Issues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2645" y="149352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Consultation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42645" y="257619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Visit Wards 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259840" y="48831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Workflow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42645" y="365950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Appointment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842645" y="476885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Other Things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372485" y="-18415"/>
            <a:ext cx="15240" cy="67881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054215" y="1290955"/>
            <a:ext cx="2447290" cy="744220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--medical records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--test results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054215" y="4975860"/>
            <a:ext cx="2447290" cy="744220"/>
          </a:xfrm>
          <a:prstGeom prst="roundRect">
            <a:avLst/>
          </a:prstGeom>
          <a:solidFill>
            <a:srgbClr val="A5C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026525" y="488315"/>
            <a:ext cx="135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Solutions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6479540" y="-17780"/>
            <a:ext cx="15240" cy="67881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054215" y="2475230"/>
            <a:ext cx="2447925" cy="7442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--diagnosis results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</a:t>
            </a: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prescription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054215" y="3658235"/>
            <a:ext cx="2446655" cy="744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--during ward visit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9930130" y="1292225"/>
            <a:ext cx="2076450" cy="744220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 dashboard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907905" y="2237740"/>
            <a:ext cx="2076450" cy="12204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Online documentation (with templates)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07905" y="3659505"/>
            <a:ext cx="2076450" cy="744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 dashboard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907905" y="4872990"/>
            <a:ext cx="2076450" cy="952500"/>
          </a:xfrm>
          <a:prstGeom prst="roundRect">
            <a:avLst/>
          </a:prstGeom>
          <a:solidFill>
            <a:srgbClr val="A5C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Notification system (with confirmation)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cxnSp>
        <p:nvCxnSpPr>
          <p:cNvPr id="27" name="直接箭头连接符 26"/>
          <p:cNvCxnSpPr>
            <a:stCxn id="6" idx="3"/>
            <a:endCxn id="9" idx="1"/>
          </p:cNvCxnSpPr>
          <p:nvPr/>
        </p:nvCxnSpPr>
        <p:spPr>
          <a:xfrm flipV="1">
            <a:off x="5933440" y="1663065"/>
            <a:ext cx="1120775" cy="71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1" idx="1"/>
          </p:cNvCxnSpPr>
          <p:nvPr/>
        </p:nvCxnSpPr>
        <p:spPr>
          <a:xfrm>
            <a:off x="5933440" y="2378710"/>
            <a:ext cx="1120775" cy="165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0" idx="1"/>
          </p:cNvCxnSpPr>
          <p:nvPr/>
        </p:nvCxnSpPr>
        <p:spPr>
          <a:xfrm>
            <a:off x="5934075" y="5319395"/>
            <a:ext cx="112014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3"/>
            <a:endCxn id="22" idx="1"/>
          </p:cNvCxnSpPr>
          <p:nvPr/>
        </p:nvCxnSpPr>
        <p:spPr>
          <a:xfrm>
            <a:off x="9501505" y="1663065"/>
            <a:ext cx="42862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3"/>
            <a:endCxn id="23" idx="1"/>
          </p:cNvCxnSpPr>
          <p:nvPr/>
        </p:nvCxnSpPr>
        <p:spPr>
          <a:xfrm>
            <a:off x="9502140" y="2847340"/>
            <a:ext cx="40576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3"/>
            <a:endCxn id="24" idx="1"/>
          </p:cNvCxnSpPr>
          <p:nvPr/>
        </p:nvCxnSpPr>
        <p:spPr>
          <a:xfrm>
            <a:off x="9500870" y="4030345"/>
            <a:ext cx="4070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0" idx="3"/>
            <a:endCxn id="26" idx="1"/>
          </p:cNvCxnSpPr>
          <p:nvPr/>
        </p:nvCxnSpPr>
        <p:spPr>
          <a:xfrm>
            <a:off x="9501505" y="5347970"/>
            <a:ext cx="40640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3"/>
            <a:endCxn id="20" idx="1"/>
          </p:cNvCxnSpPr>
          <p:nvPr/>
        </p:nvCxnSpPr>
        <p:spPr>
          <a:xfrm>
            <a:off x="5933440" y="2378710"/>
            <a:ext cx="1120775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0985" y="115570"/>
            <a:ext cx="5932170" cy="652081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/>
              <a:t>Current Business Flow (Requirements)</a:t>
            </a:r>
            <a:endParaRPr lang="en-US" sz="370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Solution</a:t>
            </a:r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SG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SG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86983" y="1853534"/>
            <a:ext cx="6151633" cy="3011019"/>
            <a:chOff x="2586983" y="1853534"/>
            <a:chExt cx="6151633" cy="3011019"/>
          </a:xfrm>
        </p:grpSpPr>
        <p:sp>
          <p:nvSpPr>
            <p:cNvPr id="7" name="文本框 6"/>
            <p:cNvSpPr txBox="1"/>
            <p:nvPr/>
          </p:nvSpPr>
          <p:spPr>
            <a:xfrm>
              <a:off x="2586983" y="2939166"/>
              <a:ext cx="20389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Doctor</a:t>
              </a:r>
              <a:endParaRPr lang="en-US" altLang="zh-CN" sz="2800" b="1" dirty="0"/>
            </a:p>
          </p:txBody>
        </p:sp>
        <p:pic>
          <p:nvPicPr>
            <p:cNvPr id="17" name="Graphic 16" descr="User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080" y="2693289"/>
              <a:ext cx="914400" cy="914400"/>
            </a:xfrm>
            <a:prstGeom prst="rect">
              <a:avLst/>
            </a:prstGeom>
          </p:spPr>
        </p:pic>
        <p:sp>
          <p:nvSpPr>
            <p:cNvPr id="20" name="Rectangle: Rounded Corners 19"/>
            <p:cNvSpPr/>
            <p:nvPr/>
          </p:nvSpPr>
          <p:spPr>
            <a:xfrm>
              <a:off x="6096000" y="2939166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Visit wards</a:t>
              </a:r>
              <a:endParaRPr lang="en-US" b="1" dirty="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6095999" y="4024798"/>
              <a:ext cx="2639897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Handle patient’s appointment</a:t>
              </a:r>
              <a:endParaRPr lang="en-US" b="1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096000" y="1853534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Consultation</a:t>
              </a:r>
              <a:endParaRPr lang="en-US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156640" y="3412420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67430" y="2273411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567419" y="4513944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92395" y="2258074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44404" y="460907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Issues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3066415" y="63055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Workflow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5732406" y="449943"/>
            <a:ext cx="6537" cy="5457371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884823" y="998855"/>
            <a:ext cx="4886217" cy="4007902"/>
            <a:chOff x="5884823" y="998855"/>
            <a:chExt cx="4886217" cy="4007902"/>
          </a:xfrm>
        </p:grpSpPr>
        <p:sp>
          <p:nvSpPr>
            <p:cNvPr id="7" name="圆角矩形 6"/>
            <p:cNvSpPr/>
            <p:nvPr/>
          </p:nvSpPr>
          <p:spPr>
            <a:xfrm>
              <a:off x="5988654" y="4262537"/>
              <a:ext cx="202501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Conflict in appointments</a:t>
              </a:r>
              <a:endParaRPr lang="en-US" altLang="zh-CN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884823" y="998855"/>
              <a:ext cx="4886217" cy="2861945"/>
              <a:chOff x="5884823" y="998855"/>
              <a:chExt cx="4886217" cy="2861945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993946" y="2144812"/>
                <a:ext cx="202501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Hard copy</a:t>
                </a:r>
                <a:endParaRPr lang="en-US" altLang="zh-CN"/>
              </a:p>
            </p:txBody>
          </p:sp>
          <p:sp>
            <p:nvSpPr>
              <p:cNvPr id="35" name="圆角矩形 8"/>
              <p:cNvSpPr/>
              <p:nvPr/>
            </p:nvSpPr>
            <p:spPr>
              <a:xfrm>
                <a:off x="8121014" y="1279843"/>
                <a:ext cx="2447290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b="1" dirty="0">
                    <a:solidFill>
                      <a:schemeClr val="bg1"/>
                    </a:solidFill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medical records</a:t>
                </a:r>
                <a:endParaRPr lang="en-US" altLang="zh-CN" b="1" dirty="0">
                  <a:solidFill>
                    <a:schemeClr val="bg1"/>
                  </a:solidFill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endParaRPr>
              </a:p>
              <a:p>
                <a:pPr algn="l"/>
                <a:r>
                  <a:rPr lang="en-US" altLang="zh-CN" b="1" dirty="0">
                    <a:solidFill>
                      <a:schemeClr val="bg1"/>
                    </a:solidFill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-- test results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圆角矩形 19"/>
              <p:cNvSpPr/>
              <p:nvPr/>
            </p:nvSpPr>
            <p:spPr>
              <a:xfrm>
                <a:off x="8121014" y="2144812"/>
                <a:ext cx="244792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b="1" dirty="0">
                    <a:ea typeface="Arial Unicode MS" panose="020B0604020202020204" charset="-122"/>
                    <a:cs typeface="Comic Sans MS" panose="030F0702030302020204" charset="0"/>
                    <a:sym typeface="+mn-ea"/>
                  </a:rPr>
                  <a:t>-- diagnosis results</a:t>
                </a:r>
                <a:endParaRPr lang="en-US" altLang="zh-CN" b="1" dirty="0">
                  <a:ea typeface="Arial Unicode MS" panose="020B0604020202020204" charset="-122"/>
                  <a:cs typeface="Comic Sans MS" panose="030F0702030302020204" charset="0"/>
                  <a:sym typeface="+mn-ea"/>
                </a:endParaRPr>
              </a:p>
              <a:p>
                <a:pPr algn="l"/>
                <a:r>
                  <a:rPr lang="en-US" altLang="zh-CN" b="1" dirty="0"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-- </a:t>
                </a:r>
                <a:r>
                  <a:rPr lang="en-US" altLang="zh-CN" b="1" dirty="0">
                    <a:ea typeface="Arial Unicode MS" panose="020B0604020202020204" charset="-122"/>
                    <a:cs typeface="Comic Sans MS" panose="030F0702030302020204" charset="0"/>
                    <a:sym typeface="+mn-ea"/>
                  </a:rPr>
                  <a:t>prescription</a:t>
                </a:r>
                <a:endParaRPr lang="en-US" altLang="zh-CN" dirty="0"/>
              </a:p>
            </p:txBody>
          </p:sp>
          <p:sp>
            <p:nvSpPr>
              <p:cNvPr id="37" name="圆角矩形 20"/>
              <p:cNvSpPr/>
              <p:nvPr/>
            </p:nvSpPr>
            <p:spPr>
              <a:xfrm>
                <a:off x="8121649" y="2990176"/>
                <a:ext cx="244665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b="1" dirty="0"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-- during ward visit</a:t>
                </a:r>
                <a:endParaRPr lang="en-US" altLang="zh-CN" dirty="0"/>
              </a:p>
            </p:txBody>
          </p:sp>
          <p:sp>
            <p:nvSpPr>
              <p:cNvPr id="4" name="Rectangle: Rounded Corners 3"/>
              <p:cNvSpPr/>
              <p:nvPr/>
            </p:nvSpPr>
            <p:spPr>
              <a:xfrm>
                <a:off x="5884823" y="998855"/>
                <a:ext cx="4886217" cy="28619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0493" y="1803400"/>
            <a:ext cx="4338077" cy="3011019"/>
            <a:chOff x="810493" y="1803400"/>
            <a:chExt cx="4338077" cy="3011019"/>
          </a:xfrm>
        </p:grpSpPr>
        <p:pic>
          <p:nvPicPr>
            <p:cNvPr id="26" name="Graphic 25" descr="User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06" y="2643155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Rounded Corners 26"/>
            <p:cNvSpPr/>
            <p:nvPr/>
          </p:nvSpPr>
          <p:spPr>
            <a:xfrm>
              <a:off x="2853426" y="2889032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Visit wards</a:t>
              </a:r>
              <a:endParaRPr lang="en-US" b="1" dirty="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2853425" y="3974664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Handle patient’s appointment</a:t>
              </a:r>
              <a:endParaRPr lang="en-US" b="1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2853426" y="1803400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Consultation</a:t>
              </a:r>
              <a:endParaRPr lang="en-US" b="1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914066" y="3362286"/>
              <a:ext cx="43543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24856" y="2223277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24845" y="4463810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49821" y="2207940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6"/>
            <p:cNvSpPr txBox="1"/>
            <p:nvPr/>
          </p:nvSpPr>
          <p:spPr>
            <a:xfrm>
              <a:off x="810493" y="3538735"/>
              <a:ext cx="1391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Doctor</a:t>
              </a:r>
              <a:endParaRPr lang="en-US" altLang="zh-CN" sz="2000" b="1" dirty="0"/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222853" y="841103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Issues</a:t>
            </a:r>
            <a:endParaRPr lang="en-US" altLang="zh-CN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339173" y="499787"/>
            <a:ext cx="6537" cy="5457371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563272" y="1379051"/>
            <a:ext cx="4886217" cy="4007902"/>
            <a:chOff x="4563272" y="1379051"/>
            <a:chExt cx="4886217" cy="4007902"/>
          </a:xfrm>
        </p:grpSpPr>
        <p:sp>
          <p:nvSpPr>
            <p:cNvPr id="6" name="圆角矩形 5"/>
            <p:cNvSpPr/>
            <p:nvPr/>
          </p:nvSpPr>
          <p:spPr>
            <a:xfrm>
              <a:off x="4672395" y="2525008"/>
              <a:ext cx="202501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Hard copy</a:t>
              </a:r>
              <a:endParaRPr lang="en-US" altLang="zh-CN">
                <a:latin typeface="+mj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67103" y="4642733"/>
              <a:ext cx="202501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Conflict in appointments</a:t>
              </a:r>
              <a:endParaRPr lang="en-US" altLang="zh-CN" dirty="0">
                <a:latin typeface="+mj-lt"/>
              </a:endParaRPr>
            </a:p>
          </p:txBody>
        </p:sp>
        <p:sp>
          <p:nvSpPr>
            <p:cNvPr id="35" name="圆角矩形 8"/>
            <p:cNvSpPr/>
            <p:nvPr/>
          </p:nvSpPr>
          <p:spPr>
            <a:xfrm>
              <a:off x="6799463" y="1660039"/>
              <a:ext cx="2447290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--medical records</a:t>
              </a:r>
              <a:endParaRPr lang="en-US" altLang="zh-CN" b="1" dirty="0">
                <a:solidFill>
                  <a:schemeClr val="bg1"/>
                </a:solidFill>
                <a:latin typeface="+mj-lt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--test results</a:t>
              </a:r>
              <a:endParaRPr lang="en-US" altLang="zh-CN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圆角矩形 19"/>
            <p:cNvSpPr/>
            <p:nvPr/>
          </p:nvSpPr>
          <p:spPr>
            <a:xfrm>
              <a:off x="6799463" y="2525008"/>
              <a:ext cx="244792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--diagnosis results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  <a:sym typeface="+mn-ea"/>
              </a:endParaRPr>
            </a:p>
            <a:p>
              <a:pPr algn="l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</a:t>
              </a: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prescription</a:t>
              </a:r>
              <a:endParaRPr lang="en-US" altLang="zh-CN">
                <a:latin typeface="+mj-lt"/>
              </a:endParaRPr>
            </a:p>
          </p:txBody>
        </p:sp>
        <p:sp>
          <p:nvSpPr>
            <p:cNvPr id="37" name="圆角矩形 20"/>
            <p:cNvSpPr/>
            <p:nvPr/>
          </p:nvSpPr>
          <p:spPr>
            <a:xfrm>
              <a:off x="6800098" y="3370372"/>
              <a:ext cx="244665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b="1" dirty="0"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--during ward visit</a:t>
              </a:r>
              <a:endParaRPr lang="en-US" altLang="zh-CN" dirty="0">
                <a:latin typeface="+mj-lt"/>
              </a:endParaRPr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4563272" y="1379051"/>
              <a:ext cx="4886217" cy="2861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710593" y="1463720"/>
            <a:ext cx="2096324" cy="4127189"/>
            <a:chOff x="9710593" y="1463720"/>
            <a:chExt cx="2096324" cy="4127189"/>
          </a:xfrm>
        </p:grpSpPr>
        <p:sp>
          <p:nvSpPr>
            <p:cNvPr id="19" name="圆角矩形 21"/>
            <p:cNvSpPr/>
            <p:nvPr/>
          </p:nvSpPr>
          <p:spPr>
            <a:xfrm>
              <a:off x="9727402" y="1463720"/>
              <a:ext cx="2076450" cy="74422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 dashboard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  <p:sp>
          <p:nvSpPr>
            <p:cNvPr id="20" name="圆角矩形 22"/>
            <p:cNvSpPr/>
            <p:nvPr/>
          </p:nvSpPr>
          <p:spPr>
            <a:xfrm>
              <a:off x="9710593" y="2286883"/>
              <a:ext cx="2076450" cy="122047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Online documentation (with templates)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  <p:sp>
          <p:nvSpPr>
            <p:cNvPr id="21" name="圆角矩形 23"/>
            <p:cNvSpPr/>
            <p:nvPr/>
          </p:nvSpPr>
          <p:spPr>
            <a:xfrm>
              <a:off x="9730467" y="3557905"/>
              <a:ext cx="2076450" cy="74422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 dashboard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  <p:sp>
          <p:nvSpPr>
            <p:cNvPr id="22" name="圆角矩形 25"/>
            <p:cNvSpPr/>
            <p:nvPr/>
          </p:nvSpPr>
          <p:spPr>
            <a:xfrm>
              <a:off x="9727402" y="4638409"/>
              <a:ext cx="2076450" cy="95250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 dirty="0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Notification system (with confirmation)</a:t>
              </a:r>
              <a:endParaRPr lang="en-US" altLang="zh-CN" b="1" dirty="0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</p:grpSp>
      <p:cxnSp>
        <p:nvCxnSpPr>
          <p:cNvPr id="23" name="直接连接符 16"/>
          <p:cNvCxnSpPr/>
          <p:nvPr/>
        </p:nvCxnSpPr>
        <p:spPr>
          <a:xfrm>
            <a:off x="9563406" y="555056"/>
            <a:ext cx="6537" cy="5457371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2275" y="1068379"/>
            <a:ext cx="4188945" cy="5504131"/>
            <a:chOff x="22275" y="1068379"/>
            <a:chExt cx="4188945" cy="5504131"/>
          </a:xfrm>
        </p:grpSpPr>
        <p:grpSp>
          <p:nvGrpSpPr>
            <p:cNvPr id="2" name="Group 1"/>
            <p:cNvGrpSpPr/>
            <p:nvPr/>
          </p:nvGrpSpPr>
          <p:grpSpPr>
            <a:xfrm>
              <a:off x="22275" y="1803400"/>
              <a:ext cx="4153841" cy="3011019"/>
              <a:chOff x="22275" y="1803400"/>
              <a:chExt cx="4153841" cy="3011019"/>
            </a:xfrm>
          </p:grpSpPr>
          <p:pic>
            <p:nvPicPr>
              <p:cNvPr id="26" name="Graphic 25" descr="User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78" y="26431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Rectangle: Rounded Corners 26"/>
              <p:cNvSpPr/>
              <p:nvPr/>
            </p:nvSpPr>
            <p:spPr>
              <a:xfrm>
                <a:off x="1880972" y="2889032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Visit wards</a:t>
                </a:r>
                <a:endParaRPr lang="en-US" b="1" dirty="0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1880971" y="3974664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Handle patient’s appointment</a:t>
                </a:r>
                <a:endParaRPr lang="en-US" b="1" dirty="0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1880972" y="1803400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Consultation</a:t>
                </a:r>
                <a:endParaRPr lang="en-US" b="1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072238" y="3362286"/>
                <a:ext cx="27432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52402" y="2223277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52391" y="4463810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7367" y="2207940"/>
                <a:ext cx="0" cy="225587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6"/>
              <p:cNvSpPr txBox="1"/>
              <p:nvPr/>
            </p:nvSpPr>
            <p:spPr>
              <a:xfrm>
                <a:off x="22275" y="3429000"/>
                <a:ext cx="1136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Doctor</a:t>
                </a:r>
                <a:endParaRPr lang="en-US" altLang="zh-CN" sz="2000" b="1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17802" y="1068379"/>
              <a:ext cx="4093418" cy="5504131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09" y="2825659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6489587" y="1778023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Coordinate appointment</a:t>
            </a:r>
            <a:endParaRPr lang="en-US" b="1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6489587" y="2863655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Registration of patients</a:t>
            </a:r>
            <a:endParaRPr lang="en-US" b="1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489587" y="692391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Administrational duties</a:t>
            </a:r>
            <a:endParaRPr lang="en-US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6489587" y="3949287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File medical records and etc.</a:t>
            </a:r>
            <a:endParaRPr lang="en-US" b="1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6489587" y="5034918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Booking ward</a:t>
            </a:r>
            <a:r>
              <a:rPr lang="en-GB" altLang="zh-CN" b="1" dirty="0"/>
              <a:t> bed/surgery </a:t>
            </a:r>
            <a:endParaRPr lang="en-GB" altLang="zh-CN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525569" y="3283532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61017" y="1112268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1017" y="5454795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85982" y="1096931"/>
            <a:ext cx="0" cy="435786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34217" y="3006533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Receptionist</a:t>
            </a:r>
            <a:endParaRPr lang="en-US" sz="3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6746" y="72694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Issues</a:t>
            </a:r>
            <a:endParaRPr lang="en-US" dirty="0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69" y="3316957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50547" y="2269321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Coordinate appointment</a:t>
            </a:r>
            <a:endParaRPr lang="en-US" b="1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3550547" y="3354953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Registration of patients</a:t>
            </a:r>
            <a:endParaRPr lang="en-US" b="1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3550547" y="1183689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Administrational duties</a:t>
            </a:r>
            <a:endParaRPr lang="en-US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550547" y="4440585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File medical records and etc.</a:t>
            </a:r>
            <a:endParaRPr lang="en-US" b="1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550547" y="5526216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Booking ward</a:t>
            </a:r>
            <a:r>
              <a:rPr lang="en-GB" altLang="zh-CN" b="1" dirty="0"/>
              <a:t> bed/surgery </a:t>
            </a:r>
            <a:endParaRPr lang="en-GB" altLang="zh-CN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586529" y="3774830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21977" y="1603566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21977" y="5946093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6942" y="1588229"/>
            <a:ext cx="0" cy="435786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7244294" y="1699181"/>
            <a:ext cx="229514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Conflict in appointments</a:t>
            </a:r>
            <a:endParaRPr lang="en-US" b="1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7244294" y="4472561"/>
            <a:ext cx="229514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Hard copy</a:t>
            </a:r>
            <a:endParaRPr lang="en-US" b="1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7244294" y="3085871"/>
            <a:ext cx="229514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Inconvenient with current workflow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16215" y="564853"/>
            <a:ext cx="15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scope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584725" y="564314"/>
            <a:ext cx="0" cy="602329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069" y="166857"/>
            <a:ext cx="2406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Requirements</a:t>
            </a:r>
            <a:endParaRPr lang="en-US" sz="3000" dirty="0"/>
          </a:p>
        </p:txBody>
      </p:sp>
      <p:sp>
        <p:nvSpPr>
          <p:cNvPr id="19" name="文本框 6"/>
          <p:cNvSpPr txBox="1"/>
          <p:nvPr/>
        </p:nvSpPr>
        <p:spPr>
          <a:xfrm>
            <a:off x="1127680" y="4194708"/>
            <a:ext cx="178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Receptionist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0080" y="58191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Issues</a:t>
            </a:r>
            <a:endParaRPr lang="en-US" dirty="0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6" y="3397674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553884" y="2350038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Coordinate appointment</a:t>
            </a:r>
            <a:endParaRPr lang="en-US" b="1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553884" y="3435670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Registration of patients</a:t>
            </a:r>
            <a:endParaRPr lang="en-US" b="1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553884" y="1264406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Administrational duties</a:t>
            </a:r>
            <a:endParaRPr lang="en-US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2553884" y="4521302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File medical records and etc.</a:t>
            </a:r>
            <a:endParaRPr lang="en-US" b="1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553884" y="5606933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Booking ward</a:t>
            </a:r>
            <a:r>
              <a:rPr lang="en-GB" altLang="zh-CN" b="1" dirty="0"/>
              <a:t> bed/surgery </a:t>
            </a:r>
            <a:endParaRPr lang="en-GB" altLang="zh-CN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89866" y="3855547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5314" y="1684283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25314" y="6026810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0279" y="1668946"/>
            <a:ext cx="0" cy="435786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5558294" y="1538694"/>
            <a:ext cx="2295144" cy="839755"/>
          </a:xfrm>
          <a:prstGeom prst="roundRect">
            <a:avLst/>
          </a:prstGeom>
          <a:solidFill>
            <a:srgbClr val="018BE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Conflict in appointments</a:t>
            </a:r>
            <a:endParaRPr lang="en-US" b="1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5558294" y="4312074"/>
            <a:ext cx="2295144" cy="839755"/>
          </a:xfrm>
          <a:prstGeom prst="roundRect">
            <a:avLst/>
          </a:prstGeom>
          <a:solidFill>
            <a:srgbClr val="018BE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Hard copy</a:t>
            </a:r>
            <a:endParaRPr lang="en-US" b="1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5558294" y="2925384"/>
            <a:ext cx="2295144" cy="839755"/>
          </a:xfrm>
          <a:prstGeom prst="roundRect">
            <a:avLst/>
          </a:prstGeom>
          <a:solidFill>
            <a:srgbClr val="018BE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Inconvenient with current workflow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87544" y="581919"/>
            <a:ext cx="12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 scope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184396" y="494950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07514" y="464492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8728598" y="1175324"/>
            <a:ext cx="2295144" cy="1344514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Online appointment system(update automatically)</a:t>
            </a:r>
            <a:endParaRPr lang="en-US" b="1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728598" y="2831096"/>
            <a:ext cx="2295144" cy="1344514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System access to available ward bed /…</a:t>
            </a:r>
            <a:endParaRPr lang="en-US" b="1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8728598" y="4486868"/>
            <a:ext cx="2295144" cy="1344514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/>
              <a:t>Online documentation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18952" y="58191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  <a:endParaRPr lang="en-US" dirty="0"/>
          </a:p>
        </p:txBody>
      </p:sp>
      <p:sp>
        <p:nvSpPr>
          <p:cNvPr id="25" name="文本框 6"/>
          <p:cNvSpPr txBox="1"/>
          <p:nvPr/>
        </p:nvSpPr>
        <p:spPr>
          <a:xfrm>
            <a:off x="158699" y="4185620"/>
            <a:ext cx="178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Receptionist</a:t>
            </a:r>
            <a:endParaRPr lang="en-US" altLang="zh-CN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28069" y="314587"/>
            <a:ext cx="4615227" cy="654341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068" y="166857"/>
            <a:ext cx="3900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XXXXX(Solutions?)</a:t>
            </a:r>
            <a:endParaRPr lang="en-US" sz="3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3018</Words>
  <Application>WPS 演示</Application>
  <PresentationFormat>Widescreen</PresentationFormat>
  <Paragraphs>311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黑体</vt:lpstr>
      <vt:lpstr>Wingdings 3</vt:lpstr>
      <vt:lpstr>Arial</vt:lpstr>
      <vt:lpstr>Calibri</vt:lpstr>
      <vt:lpstr>微软雅黑</vt:lpstr>
      <vt:lpstr>Arial Unicode MS</vt:lpstr>
      <vt:lpstr>Comic Sans MS</vt:lpstr>
      <vt:lpstr>Century Gothic</vt:lpstr>
      <vt:lpstr>幼圆</vt:lpstr>
      <vt:lpstr>Calibri Light</vt:lpstr>
      <vt:lpstr>等线</vt:lpstr>
      <vt:lpstr>Office 主题</vt:lpstr>
      <vt:lpstr>Office Theme</vt:lpstr>
      <vt:lpstr>Wisp</vt:lpstr>
      <vt:lpstr>1_Wisp</vt:lpstr>
      <vt:lpstr>Singapore Regional Hospital IT Project (SRHIT)  - User Requirements</vt:lpstr>
      <vt:lpstr>Outline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  <vt:lpstr>PowerPoint 演示文稿</vt:lpstr>
      <vt:lpstr>PowerPoint 演示文稿</vt:lpstr>
      <vt:lpstr>Current Business Flow (Requirements)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Singapore Regional Hospital IT Project (SRHIT)  - User Requirements</dc:title>
  <dc:creator/>
  <cp:lastModifiedBy>ヅ天使ぺ嫙嵂</cp:lastModifiedBy>
  <cp:revision>38</cp:revision>
  <dcterms:created xsi:type="dcterms:W3CDTF">2018-03-01T02:03:00Z</dcterms:created>
  <dcterms:modified xsi:type="dcterms:W3CDTF">2018-05-04T07:25:03Z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ContentTypeId">
    <vt:lpwstr>0x01010069D13A8F859A014EA07C60533E110C08</vt:lpwstr>
  </property>
</Properties>
</file>