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261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417"/>
    <a:srgbClr val="E6B07A"/>
    <a:srgbClr val="F3B47A"/>
    <a:srgbClr val="E7ABB1"/>
    <a:srgbClr val="B2BD29"/>
    <a:srgbClr val="C00000"/>
    <a:srgbClr val="FFC000"/>
    <a:srgbClr val="92D050"/>
    <a:srgbClr val="2BC3B5"/>
    <a:srgbClr val="628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45.xml"/><Relationship Id="rId27" Type="http://schemas.openxmlformats.org/officeDocument/2006/relationships/tags" Target="../tags/tag44.xml"/><Relationship Id="rId26" Type="http://schemas.openxmlformats.org/officeDocument/2006/relationships/tags" Target="../tags/tag43.xml"/><Relationship Id="rId25" Type="http://schemas.openxmlformats.org/officeDocument/2006/relationships/tags" Target="../tags/tag42.xml"/><Relationship Id="rId24" Type="http://schemas.openxmlformats.org/officeDocument/2006/relationships/tags" Target="../tags/tag41.xml"/><Relationship Id="rId23" Type="http://schemas.openxmlformats.org/officeDocument/2006/relationships/tags" Target="../tags/tag40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19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76.xml"/><Relationship Id="rId30" Type="http://schemas.openxmlformats.org/officeDocument/2006/relationships/tags" Target="../tags/tag75.xml"/><Relationship Id="rId3" Type="http://schemas.openxmlformats.org/officeDocument/2006/relationships/tags" Target="../tags/tag48.xml"/><Relationship Id="rId29" Type="http://schemas.openxmlformats.org/officeDocument/2006/relationships/tags" Target="../tags/tag74.xml"/><Relationship Id="rId28" Type="http://schemas.openxmlformats.org/officeDocument/2006/relationships/tags" Target="../tags/tag73.xml"/><Relationship Id="rId27" Type="http://schemas.openxmlformats.org/officeDocument/2006/relationships/tags" Target="../tags/tag72.xml"/><Relationship Id="rId26" Type="http://schemas.openxmlformats.org/officeDocument/2006/relationships/tags" Target="../tags/tag71.xml"/><Relationship Id="rId25" Type="http://schemas.openxmlformats.org/officeDocument/2006/relationships/tags" Target="../tags/tag70.xml"/><Relationship Id="rId24" Type="http://schemas.openxmlformats.org/officeDocument/2006/relationships/tags" Target="../tags/tag69.xml"/><Relationship Id="rId23" Type="http://schemas.openxmlformats.org/officeDocument/2006/relationships/tags" Target="../tags/tag68.xml"/><Relationship Id="rId22" Type="http://schemas.openxmlformats.org/officeDocument/2006/relationships/tags" Target="../tags/tag67.xml"/><Relationship Id="rId21" Type="http://schemas.openxmlformats.org/officeDocument/2006/relationships/tags" Target="../tags/tag66.xml"/><Relationship Id="rId20" Type="http://schemas.openxmlformats.org/officeDocument/2006/relationships/tags" Target="../tags/tag65.xml"/><Relationship Id="rId2" Type="http://schemas.openxmlformats.org/officeDocument/2006/relationships/tags" Target="../tags/tag47.xml"/><Relationship Id="rId19" Type="http://schemas.openxmlformats.org/officeDocument/2006/relationships/tags" Target="../tags/tag64.xml"/><Relationship Id="rId18" Type="http://schemas.openxmlformats.org/officeDocument/2006/relationships/tags" Target="../tags/tag63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2212340"/>
            <a:ext cx="9144000" cy="1453515"/>
          </a:xfrm>
        </p:spPr>
        <p:txBody>
          <a:bodyPr/>
          <a:lstStyle/>
          <a:p>
            <a:r>
              <a:rPr lang="en-US" altLang="zh-CN" dirty="0"/>
              <a:t>A specialist doctor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601470" y="2877185"/>
            <a:ext cx="2246630" cy="2240280"/>
            <a:chOff x="2522" y="4531"/>
            <a:chExt cx="3538" cy="3528"/>
          </a:xfrm>
        </p:grpSpPr>
        <p:sp>
          <p:nvSpPr>
            <p:cNvPr id="6" name="椭圆 3"/>
            <p:cNvSpPr/>
            <p:nvPr>
              <p:custDataLst>
                <p:tags r:id="rId1"/>
              </p:custDataLst>
            </p:nvPr>
          </p:nvSpPr>
          <p:spPr>
            <a:xfrm>
              <a:off x="2522" y="4531"/>
              <a:ext cx="3539" cy="1737"/>
            </a:xfrm>
            <a:custGeom>
              <a:avLst/>
              <a:gdLst>
                <a:gd name="connsiteX0" fmla="*/ 1638525 w 3277050"/>
                <a:gd name="connsiteY0" fmla="*/ 0 h 1631707"/>
                <a:gd name="connsiteX1" fmla="*/ 3277050 w 3277050"/>
                <a:gd name="connsiteY1" fmla="*/ 1608620 h 1631707"/>
                <a:gd name="connsiteX2" fmla="*/ 1497848 w 3277050"/>
                <a:gd name="connsiteY2" fmla="*/ 1631323 h 1631707"/>
                <a:gd name="connsiteX3" fmla="*/ 0 w 3277050"/>
                <a:gd name="connsiteY3" fmla="*/ 1608620 h 1631707"/>
                <a:gd name="connsiteX4" fmla="*/ 1638525 w 3277050"/>
                <a:gd name="connsiteY4" fmla="*/ 0 h 1631707"/>
                <a:gd name="connsiteX0-1" fmla="*/ 1497848 w 3277050"/>
                <a:gd name="connsiteY0-2" fmla="*/ 1631323 h 1722763"/>
                <a:gd name="connsiteX1-3" fmla="*/ 0 w 3277050"/>
                <a:gd name="connsiteY1-4" fmla="*/ 1608620 h 1722763"/>
                <a:gd name="connsiteX2-5" fmla="*/ 1638525 w 3277050"/>
                <a:gd name="connsiteY2-6" fmla="*/ 0 h 1722763"/>
                <a:gd name="connsiteX3-7" fmla="*/ 3277050 w 3277050"/>
                <a:gd name="connsiteY3-8" fmla="*/ 1608620 h 1722763"/>
                <a:gd name="connsiteX4-9" fmla="*/ 1589288 w 3277050"/>
                <a:gd name="connsiteY4-10" fmla="*/ 1722763 h 1722763"/>
                <a:gd name="connsiteX0-11" fmla="*/ 1497848 w 3277050"/>
                <a:gd name="connsiteY0-12" fmla="*/ 1631323 h 1631707"/>
                <a:gd name="connsiteX1-13" fmla="*/ 0 w 3277050"/>
                <a:gd name="connsiteY1-14" fmla="*/ 1608620 h 1631707"/>
                <a:gd name="connsiteX2-15" fmla="*/ 1638525 w 3277050"/>
                <a:gd name="connsiteY2-16" fmla="*/ 0 h 1631707"/>
                <a:gd name="connsiteX3-17" fmla="*/ 3277050 w 3277050"/>
                <a:gd name="connsiteY3-18" fmla="*/ 1608620 h 1631707"/>
                <a:gd name="connsiteX0-19" fmla="*/ 0 w 3277050"/>
                <a:gd name="connsiteY0-20" fmla="*/ 1608620 h 1608620"/>
                <a:gd name="connsiteX1-21" fmla="*/ 1638525 w 3277050"/>
                <a:gd name="connsiteY1-22" fmla="*/ 0 h 1608620"/>
                <a:gd name="connsiteX2-23" fmla="*/ 3277050 w 3277050"/>
                <a:gd name="connsiteY2-24" fmla="*/ 1608620 h 1608620"/>
              </a:gdLst>
              <a:ahLst/>
              <a:cxnLst>
                <a:cxn ang="0">
                  <a:pos x="connsiteX0-19" y="connsiteY0-20"/>
                </a:cxn>
                <a:cxn ang="0">
                  <a:pos x="connsiteX1-21" y="connsiteY1-22"/>
                </a:cxn>
                <a:cxn ang="0">
                  <a:pos x="connsiteX2-23" y="connsiteY2-24"/>
                </a:cxn>
              </a:cxnLst>
              <a:rect l="l" t="t" r="r" b="b"/>
              <a:pathLst>
                <a:path w="3277050" h="1608620">
                  <a:moveTo>
                    <a:pt x="0" y="1608620"/>
                  </a:moveTo>
                  <a:cubicBezTo>
                    <a:pt x="15506" y="717331"/>
                    <a:pt x="743244" y="0"/>
                    <a:pt x="1638525" y="0"/>
                  </a:cubicBezTo>
                  <a:cubicBezTo>
                    <a:pt x="2533806" y="0"/>
                    <a:pt x="3261545" y="717331"/>
                    <a:pt x="3277050" y="1608620"/>
                  </a:cubicBezTo>
                </a:path>
              </a:pathLst>
            </a:custGeom>
            <a:noFill/>
            <a:ln w="127000">
              <a:solidFill>
                <a:srgbClr val="B2BD29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 dirty="0" smtClean="0">
                  <a:solidFill>
                    <a:srgbClr val="B2BD29"/>
                  </a:solidFill>
                  <a:sym typeface="Arial" panose="020B0604020202020204" pitchFamily="34" charset="0"/>
                </a:rPr>
                <a:t>01</a:t>
              </a:r>
              <a:endParaRPr lang="zh-CN" altLang="en-US" sz="3600" b="1" kern="0" dirty="0">
                <a:solidFill>
                  <a:srgbClr val="B2BD2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"/>
              </p:custDataLst>
            </p:nvPr>
          </p:nvSpPr>
          <p:spPr>
            <a:xfrm>
              <a:off x="3050" y="6213"/>
              <a:ext cx="2774" cy="1847"/>
            </a:xfrm>
            <a:prstGeom prst="rect">
              <a:avLst/>
            </a:prstGeom>
          </p:spPr>
          <p:txBody>
            <a:bodyPr wrap="square" anchor="t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Consultation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8735" y="3364230"/>
            <a:ext cx="2466975" cy="1718310"/>
            <a:chOff x="6061" y="5298"/>
            <a:chExt cx="3885" cy="2706"/>
          </a:xfrm>
        </p:grpSpPr>
        <p:sp>
          <p:nvSpPr>
            <p:cNvPr id="18" name="任意多边形 17"/>
            <p:cNvSpPr/>
            <p:nvPr>
              <p:custDataLst>
                <p:tags r:id="rId3"/>
              </p:custDataLst>
            </p:nvPr>
          </p:nvSpPr>
          <p:spPr>
            <a:xfrm flipH="1">
              <a:off x="6061" y="6268"/>
              <a:ext cx="3539" cy="1737"/>
            </a:xfrm>
            <a:custGeom>
              <a:avLst/>
              <a:gdLst>
                <a:gd name="connsiteX0" fmla="*/ 0 w 1713361"/>
                <a:gd name="connsiteY0" fmla="*/ 0 h 841045"/>
                <a:gd name="connsiteX1" fmla="*/ 1713361 w 1713361"/>
                <a:gd name="connsiteY1" fmla="*/ 0 h 841045"/>
                <a:gd name="connsiteX2" fmla="*/ 856681 w 1713361"/>
                <a:gd name="connsiteY2" fmla="*/ 841045 h 841045"/>
                <a:gd name="connsiteX3" fmla="*/ 0 w 1713361"/>
                <a:gd name="connsiteY3" fmla="*/ 0 h 841045"/>
                <a:gd name="connsiteX0-1" fmla="*/ 0 w 1713361"/>
                <a:gd name="connsiteY0-2" fmla="*/ 218474 h 1059519"/>
                <a:gd name="connsiteX1-3" fmla="*/ 847889 w 1713361"/>
                <a:gd name="connsiteY1-4" fmla="*/ 0 h 1059519"/>
                <a:gd name="connsiteX2-5" fmla="*/ 1713361 w 1713361"/>
                <a:gd name="connsiteY2-6" fmla="*/ 218474 h 1059519"/>
                <a:gd name="connsiteX3-7" fmla="*/ 856681 w 1713361"/>
                <a:gd name="connsiteY3-8" fmla="*/ 1059519 h 1059519"/>
                <a:gd name="connsiteX4" fmla="*/ 0 w 1713361"/>
                <a:gd name="connsiteY4" fmla="*/ 218474 h 1059519"/>
                <a:gd name="connsiteX0-9" fmla="*/ 847889 w 1713361"/>
                <a:gd name="connsiteY0-10" fmla="*/ 0 h 1059519"/>
                <a:gd name="connsiteX1-11" fmla="*/ 1713361 w 1713361"/>
                <a:gd name="connsiteY1-12" fmla="*/ 218474 h 1059519"/>
                <a:gd name="connsiteX2-13" fmla="*/ 856681 w 1713361"/>
                <a:gd name="connsiteY2-14" fmla="*/ 1059519 h 1059519"/>
                <a:gd name="connsiteX3-15" fmla="*/ 0 w 1713361"/>
                <a:gd name="connsiteY3-16" fmla="*/ 218474 h 1059519"/>
                <a:gd name="connsiteX4-17" fmla="*/ 939329 w 1713361"/>
                <a:gd name="connsiteY4-18" fmla="*/ 91440 h 1059519"/>
                <a:gd name="connsiteX0-19" fmla="*/ 847889 w 1713361"/>
                <a:gd name="connsiteY0-20" fmla="*/ 0 h 1059519"/>
                <a:gd name="connsiteX1-21" fmla="*/ 1713361 w 1713361"/>
                <a:gd name="connsiteY1-22" fmla="*/ 218474 h 1059519"/>
                <a:gd name="connsiteX2-23" fmla="*/ 856681 w 1713361"/>
                <a:gd name="connsiteY2-24" fmla="*/ 1059519 h 1059519"/>
                <a:gd name="connsiteX3-25" fmla="*/ 0 w 1713361"/>
                <a:gd name="connsiteY3-26" fmla="*/ 218474 h 1059519"/>
                <a:gd name="connsiteX0-27" fmla="*/ 1713361 w 1713361"/>
                <a:gd name="connsiteY0-28" fmla="*/ 0 h 841045"/>
                <a:gd name="connsiteX1-29" fmla="*/ 856681 w 1713361"/>
                <a:gd name="connsiteY1-30" fmla="*/ 841045 h 841045"/>
                <a:gd name="connsiteX2-31" fmla="*/ 0 w 1713361"/>
                <a:gd name="connsiteY2-32" fmla="*/ 0 h 841045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</a:cxnLst>
              <a:rect l="l" t="t" r="r" b="b"/>
              <a:pathLst>
                <a:path w="1713361" h="841045">
                  <a:moveTo>
                    <a:pt x="1713361" y="0"/>
                  </a:moveTo>
                  <a:cubicBezTo>
                    <a:pt x="1705255" y="465998"/>
                    <a:pt x="1324766" y="841045"/>
                    <a:pt x="856681" y="841045"/>
                  </a:cubicBezTo>
                  <a:cubicBezTo>
                    <a:pt x="388595" y="841045"/>
                    <a:pt x="8107" y="465998"/>
                    <a:pt x="0" y="0"/>
                  </a:cubicBezTo>
                </a:path>
              </a:pathLst>
            </a:custGeom>
            <a:noFill/>
            <a:ln w="127000">
              <a:solidFill>
                <a:srgbClr val="E7ABB1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 dirty="0" smtClean="0">
                  <a:solidFill>
                    <a:srgbClr val="E7ABB1"/>
                  </a:solidFill>
                  <a:sym typeface="Arial" panose="020B0604020202020204" pitchFamily="34" charset="0"/>
                </a:rPr>
                <a:t>02</a:t>
              </a:r>
              <a:endParaRPr lang="zh-CN" altLang="en-US" sz="3600" b="1" kern="0" dirty="0">
                <a:solidFill>
                  <a:srgbClr val="E7ABB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4"/>
              </p:custDataLst>
            </p:nvPr>
          </p:nvSpPr>
          <p:spPr>
            <a:xfrm>
              <a:off x="6262" y="5298"/>
              <a:ext cx="3685" cy="915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Warding System</a:t>
              </a:r>
              <a:endParaRPr lang="zh-CN" altLang="en-US" b="1" dirty="0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43265" y="2838450"/>
            <a:ext cx="2247265" cy="2244090"/>
            <a:chOff x="13139" y="4470"/>
            <a:chExt cx="3539" cy="3534"/>
          </a:xfrm>
        </p:grpSpPr>
        <p:sp>
          <p:nvSpPr>
            <p:cNvPr id="19" name="任意多边形 18"/>
            <p:cNvSpPr/>
            <p:nvPr>
              <p:custDataLst>
                <p:tags r:id="rId5"/>
              </p:custDataLst>
            </p:nvPr>
          </p:nvSpPr>
          <p:spPr>
            <a:xfrm flipH="1">
              <a:off x="13139" y="6268"/>
              <a:ext cx="3539" cy="1737"/>
            </a:xfrm>
            <a:custGeom>
              <a:avLst/>
              <a:gdLst>
                <a:gd name="connsiteX0" fmla="*/ 0 w 1713361"/>
                <a:gd name="connsiteY0" fmla="*/ 0 h 841045"/>
                <a:gd name="connsiteX1" fmla="*/ 1713361 w 1713361"/>
                <a:gd name="connsiteY1" fmla="*/ 0 h 841045"/>
                <a:gd name="connsiteX2" fmla="*/ 856681 w 1713361"/>
                <a:gd name="connsiteY2" fmla="*/ 841045 h 841045"/>
                <a:gd name="connsiteX3" fmla="*/ 0 w 1713361"/>
                <a:gd name="connsiteY3" fmla="*/ 0 h 841045"/>
                <a:gd name="connsiteX0-1" fmla="*/ 0 w 1713361"/>
                <a:gd name="connsiteY0-2" fmla="*/ 218474 h 1059519"/>
                <a:gd name="connsiteX1-3" fmla="*/ 847889 w 1713361"/>
                <a:gd name="connsiteY1-4" fmla="*/ 0 h 1059519"/>
                <a:gd name="connsiteX2-5" fmla="*/ 1713361 w 1713361"/>
                <a:gd name="connsiteY2-6" fmla="*/ 218474 h 1059519"/>
                <a:gd name="connsiteX3-7" fmla="*/ 856681 w 1713361"/>
                <a:gd name="connsiteY3-8" fmla="*/ 1059519 h 1059519"/>
                <a:gd name="connsiteX4" fmla="*/ 0 w 1713361"/>
                <a:gd name="connsiteY4" fmla="*/ 218474 h 1059519"/>
                <a:gd name="connsiteX0-9" fmla="*/ 847889 w 1713361"/>
                <a:gd name="connsiteY0-10" fmla="*/ 0 h 1059519"/>
                <a:gd name="connsiteX1-11" fmla="*/ 1713361 w 1713361"/>
                <a:gd name="connsiteY1-12" fmla="*/ 218474 h 1059519"/>
                <a:gd name="connsiteX2-13" fmla="*/ 856681 w 1713361"/>
                <a:gd name="connsiteY2-14" fmla="*/ 1059519 h 1059519"/>
                <a:gd name="connsiteX3-15" fmla="*/ 0 w 1713361"/>
                <a:gd name="connsiteY3-16" fmla="*/ 218474 h 1059519"/>
                <a:gd name="connsiteX4-17" fmla="*/ 939329 w 1713361"/>
                <a:gd name="connsiteY4-18" fmla="*/ 91440 h 1059519"/>
                <a:gd name="connsiteX0-19" fmla="*/ 847889 w 1713361"/>
                <a:gd name="connsiteY0-20" fmla="*/ 0 h 1059519"/>
                <a:gd name="connsiteX1-21" fmla="*/ 1713361 w 1713361"/>
                <a:gd name="connsiteY1-22" fmla="*/ 218474 h 1059519"/>
                <a:gd name="connsiteX2-23" fmla="*/ 856681 w 1713361"/>
                <a:gd name="connsiteY2-24" fmla="*/ 1059519 h 1059519"/>
                <a:gd name="connsiteX3-25" fmla="*/ 0 w 1713361"/>
                <a:gd name="connsiteY3-26" fmla="*/ 218474 h 1059519"/>
                <a:gd name="connsiteX0-27" fmla="*/ 1713361 w 1713361"/>
                <a:gd name="connsiteY0-28" fmla="*/ 0 h 841045"/>
                <a:gd name="connsiteX1-29" fmla="*/ 856681 w 1713361"/>
                <a:gd name="connsiteY1-30" fmla="*/ 841045 h 841045"/>
                <a:gd name="connsiteX2-31" fmla="*/ 0 w 1713361"/>
                <a:gd name="connsiteY2-32" fmla="*/ 0 h 841045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</a:cxnLst>
              <a:rect l="l" t="t" r="r" b="b"/>
              <a:pathLst>
                <a:path w="1713361" h="841045">
                  <a:moveTo>
                    <a:pt x="1713361" y="0"/>
                  </a:moveTo>
                  <a:cubicBezTo>
                    <a:pt x="1705255" y="465998"/>
                    <a:pt x="1324766" y="841045"/>
                    <a:pt x="856681" y="841045"/>
                  </a:cubicBezTo>
                  <a:cubicBezTo>
                    <a:pt x="388595" y="841045"/>
                    <a:pt x="8107" y="465998"/>
                    <a:pt x="0" y="0"/>
                  </a:cubicBezTo>
                </a:path>
              </a:pathLst>
            </a:custGeom>
            <a:noFill/>
            <a:ln w="127000">
              <a:solidFill>
                <a:srgbClr val="E3D417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 dirty="0" smtClean="0">
                  <a:solidFill>
                    <a:srgbClr val="E3D417"/>
                  </a:solidFill>
                  <a:sym typeface="Arial" panose="020B0604020202020204" pitchFamily="34" charset="0"/>
                </a:rPr>
                <a:t>04</a:t>
              </a:r>
              <a:endParaRPr lang="zh-CN" altLang="en-US" sz="3600" b="1" kern="0" dirty="0">
                <a:solidFill>
                  <a:srgbClr val="E3D417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6"/>
              </p:custDataLst>
            </p:nvPr>
          </p:nvSpPr>
          <p:spPr>
            <a:xfrm>
              <a:off x="13904" y="4470"/>
              <a:ext cx="2774" cy="1847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/>
            <a:p>
              <a:pPr marL="0" lvl="2"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Other things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96000" y="2838450"/>
            <a:ext cx="2246630" cy="2240280"/>
            <a:chOff x="9600" y="4531"/>
            <a:chExt cx="3538" cy="3528"/>
          </a:xfrm>
        </p:grpSpPr>
        <p:sp>
          <p:nvSpPr>
            <p:cNvPr id="11" name="椭圆 3"/>
            <p:cNvSpPr/>
            <p:nvPr>
              <p:custDataLst>
                <p:tags r:id="rId7"/>
              </p:custDataLst>
            </p:nvPr>
          </p:nvSpPr>
          <p:spPr>
            <a:xfrm>
              <a:off x="9600" y="4531"/>
              <a:ext cx="3539" cy="1737"/>
            </a:xfrm>
            <a:custGeom>
              <a:avLst/>
              <a:gdLst>
                <a:gd name="connsiteX0" fmla="*/ 1638525 w 3277050"/>
                <a:gd name="connsiteY0" fmla="*/ 0 h 1631707"/>
                <a:gd name="connsiteX1" fmla="*/ 3277050 w 3277050"/>
                <a:gd name="connsiteY1" fmla="*/ 1608620 h 1631707"/>
                <a:gd name="connsiteX2" fmla="*/ 1497848 w 3277050"/>
                <a:gd name="connsiteY2" fmla="*/ 1631323 h 1631707"/>
                <a:gd name="connsiteX3" fmla="*/ 0 w 3277050"/>
                <a:gd name="connsiteY3" fmla="*/ 1608620 h 1631707"/>
                <a:gd name="connsiteX4" fmla="*/ 1638525 w 3277050"/>
                <a:gd name="connsiteY4" fmla="*/ 0 h 1631707"/>
                <a:gd name="connsiteX0-1" fmla="*/ 1497848 w 3277050"/>
                <a:gd name="connsiteY0-2" fmla="*/ 1631323 h 1722763"/>
                <a:gd name="connsiteX1-3" fmla="*/ 0 w 3277050"/>
                <a:gd name="connsiteY1-4" fmla="*/ 1608620 h 1722763"/>
                <a:gd name="connsiteX2-5" fmla="*/ 1638525 w 3277050"/>
                <a:gd name="connsiteY2-6" fmla="*/ 0 h 1722763"/>
                <a:gd name="connsiteX3-7" fmla="*/ 3277050 w 3277050"/>
                <a:gd name="connsiteY3-8" fmla="*/ 1608620 h 1722763"/>
                <a:gd name="connsiteX4-9" fmla="*/ 1589288 w 3277050"/>
                <a:gd name="connsiteY4-10" fmla="*/ 1722763 h 1722763"/>
                <a:gd name="connsiteX0-11" fmla="*/ 1497848 w 3277050"/>
                <a:gd name="connsiteY0-12" fmla="*/ 1631323 h 1631707"/>
                <a:gd name="connsiteX1-13" fmla="*/ 0 w 3277050"/>
                <a:gd name="connsiteY1-14" fmla="*/ 1608620 h 1631707"/>
                <a:gd name="connsiteX2-15" fmla="*/ 1638525 w 3277050"/>
                <a:gd name="connsiteY2-16" fmla="*/ 0 h 1631707"/>
                <a:gd name="connsiteX3-17" fmla="*/ 3277050 w 3277050"/>
                <a:gd name="connsiteY3-18" fmla="*/ 1608620 h 1631707"/>
                <a:gd name="connsiteX0-19" fmla="*/ 0 w 3277050"/>
                <a:gd name="connsiteY0-20" fmla="*/ 1608620 h 1608620"/>
                <a:gd name="connsiteX1-21" fmla="*/ 1638525 w 3277050"/>
                <a:gd name="connsiteY1-22" fmla="*/ 0 h 1608620"/>
                <a:gd name="connsiteX2-23" fmla="*/ 3277050 w 3277050"/>
                <a:gd name="connsiteY2-24" fmla="*/ 1608620 h 1608620"/>
              </a:gdLst>
              <a:ahLst/>
              <a:cxnLst>
                <a:cxn ang="0">
                  <a:pos x="connsiteX0-19" y="connsiteY0-20"/>
                </a:cxn>
                <a:cxn ang="0">
                  <a:pos x="connsiteX1-21" y="connsiteY1-22"/>
                </a:cxn>
                <a:cxn ang="0">
                  <a:pos x="connsiteX2-23" y="connsiteY2-24"/>
                </a:cxn>
              </a:cxnLst>
              <a:rect l="l" t="t" r="r" b="b"/>
              <a:pathLst>
                <a:path w="3277050" h="1608620">
                  <a:moveTo>
                    <a:pt x="0" y="1608620"/>
                  </a:moveTo>
                  <a:cubicBezTo>
                    <a:pt x="15506" y="717331"/>
                    <a:pt x="743244" y="0"/>
                    <a:pt x="1638525" y="0"/>
                  </a:cubicBezTo>
                  <a:cubicBezTo>
                    <a:pt x="2533806" y="0"/>
                    <a:pt x="3261545" y="717331"/>
                    <a:pt x="3277050" y="1608620"/>
                  </a:cubicBezTo>
                </a:path>
              </a:pathLst>
            </a:custGeom>
            <a:noFill/>
            <a:ln w="127000">
              <a:solidFill>
                <a:srgbClr val="E6B07A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3600" b="1" kern="0" dirty="0" smtClean="0">
                  <a:solidFill>
                    <a:srgbClr val="E6B07A"/>
                  </a:solidFill>
                  <a:sym typeface="Arial" panose="020B0604020202020204" pitchFamily="34" charset="0"/>
                </a:rPr>
                <a:t>03</a:t>
              </a:r>
              <a:endParaRPr lang="zh-CN" altLang="en-US" sz="3600" b="1" kern="0" dirty="0">
                <a:solidFill>
                  <a:srgbClr val="E6B07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8"/>
              </p:custDataLst>
            </p:nvPr>
          </p:nvSpPr>
          <p:spPr>
            <a:xfrm>
              <a:off x="10148" y="6213"/>
              <a:ext cx="2774" cy="1847"/>
            </a:xfrm>
            <a:prstGeom prst="rect">
              <a:avLst/>
            </a:prstGeom>
          </p:spPr>
          <p:txBody>
            <a:bodyPr wrap="square" anchor="t">
              <a:normAutofit/>
            </a:bodyPr>
            <a:p>
              <a:pPr marL="0" lvl="2"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Appointment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  <a:p>
              <a:pPr lvl="2" algn="l">
                <a:lnSpc>
                  <a:spcPct val="130000"/>
                </a:lnSpc>
              </a:pPr>
              <a:endParaRPr lang="zh-CN" altLang="en-US" b="1" dirty="0"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56640" y="852805"/>
            <a:ext cx="3037840" cy="922020"/>
            <a:chOff x="1476" y="945"/>
            <a:chExt cx="4784" cy="1452"/>
          </a:xfrm>
        </p:grpSpPr>
        <p:sp>
          <p:nvSpPr>
            <p:cNvPr id="2050" name=" 2050"/>
            <p:cNvSpPr/>
            <p:nvPr/>
          </p:nvSpPr>
          <p:spPr bwMode="auto">
            <a:xfrm>
              <a:off x="1476" y="945"/>
              <a:ext cx="1172" cy="145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50" y="1382"/>
              <a:ext cx="321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Doctor</a:t>
              </a:r>
              <a:endParaRPr lang="en-US" altLang="zh-CN" sz="2800" b="1"/>
            </a:p>
          </p:txBody>
        </p:sp>
      </p:grpSp>
    </p:spTree>
    <p:custDataLst>
      <p:tags r:id="rId9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4" name="直接连接符 33"/>
          <p:cNvCxnSpPr/>
          <p:nvPr>
            <p:custDataLst>
              <p:tags r:id="rId1"/>
            </p:custDataLst>
          </p:nvPr>
        </p:nvCxnSpPr>
        <p:spPr>
          <a:xfrm>
            <a:off x="1776871" y="1905637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35" name="矩形 34"/>
          <p:cNvSpPr/>
          <p:nvPr>
            <p:custDataLst>
              <p:tags r:id="rId2"/>
            </p:custDataLst>
          </p:nvPr>
        </p:nvSpPr>
        <p:spPr>
          <a:xfrm>
            <a:off x="942451" y="1827426"/>
            <a:ext cx="1460314" cy="87757"/>
          </a:xfrm>
          <a:prstGeom prst="rect">
            <a:avLst/>
          </a:prstGeom>
          <a:solidFill>
            <a:srgbClr val="B2BD29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6" name="标题 1"/>
          <p:cNvSpPr txBox="1"/>
          <p:nvPr>
            <p:custDataLst>
              <p:tags r:id="rId3"/>
            </p:custDataLst>
          </p:nvPr>
        </p:nvSpPr>
        <p:spPr>
          <a:xfrm>
            <a:off x="861060" y="2050415"/>
            <a:ext cx="3162300" cy="108204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Review historical medical records--inconvenient to integrate all important info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37" name="标题 1"/>
          <p:cNvSpPr txBox="1"/>
          <p:nvPr>
            <p:custDataLst>
              <p:tags r:id="rId4"/>
            </p:custDataLst>
          </p:nvPr>
        </p:nvSpPr>
        <p:spPr>
          <a:xfrm>
            <a:off x="400980" y="1677985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B2BD29"/>
                </a:solidFill>
                <a:sym typeface="Arial" panose="020B0604020202020204" pitchFamily="34" charset="0"/>
              </a:rPr>
              <a:t>1</a:t>
            </a:r>
            <a:endParaRPr lang="en-US" altLang="zh-CN" sz="4000" i="1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5"/>
            </p:custDataLst>
          </p:nvPr>
        </p:nvCxnSpPr>
        <p:spPr>
          <a:xfrm>
            <a:off x="5345601" y="1905637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39" name="矩形 38"/>
          <p:cNvSpPr/>
          <p:nvPr>
            <p:custDataLst>
              <p:tags r:id="rId6"/>
            </p:custDataLst>
          </p:nvPr>
        </p:nvSpPr>
        <p:spPr>
          <a:xfrm>
            <a:off x="4511181" y="1827426"/>
            <a:ext cx="1460314" cy="87757"/>
          </a:xfrm>
          <a:prstGeom prst="rect">
            <a:avLst/>
          </a:prstGeom>
          <a:solidFill>
            <a:srgbClr val="B2BD29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sp>
        <p:nvSpPr>
          <p:cNvPr id="40" name="标题 1"/>
          <p:cNvSpPr txBox="1"/>
          <p:nvPr>
            <p:custDataLst>
              <p:tags r:id="rId7"/>
            </p:custDataLst>
          </p:nvPr>
        </p:nvSpPr>
        <p:spPr>
          <a:xfrm>
            <a:off x="4429438" y="2050709"/>
            <a:ext cx="3048379" cy="84863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Record the diagnosis results--hard copy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41" name="标题 1"/>
          <p:cNvSpPr txBox="1"/>
          <p:nvPr>
            <p:custDataLst>
              <p:tags r:id="rId8"/>
            </p:custDataLst>
          </p:nvPr>
        </p:nvSpPr>
        <p:spPr>
          <a:xfrm>
            <a:off x="3969710" y="1677985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B2BD29"/>
                </a:solidFill>
                <a:sym typeface="Arial" panose="020B0604020202020204" pitchFamily="34" charset="0"/>
              </a:rPr>
              <a:t>2</a:t>
            </a:r>
            <a:endParaRPr lang="en-US" altLang="zh-CN" sz="4000" i="1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>
            <p:custDataLst>
              <p:tags r:id="rId9"/>
            </p:custDataLst>
          </p:nvPr>
        </p:nvGrpSpPr>
        <p:grpSpPr>
          <a:xfrm>
            <a:off x="7997778" y="1826791"/>
            <a:ext cx="3048635" cy="1071880"/>
            <a:chOff x="6364372" y="2215125"/>
            <a:chExt cx="2376193" cy="835454"/>
          </a:xfrm>
        </p:grpSpPr>
        <p:cxnSp>
          <p:nvCxnSpPr>
            <p:cNvPr id="43" name="直接连接符 42"/>
            <p:cNvCxnSpPr/>
            <p:nvPr>
              <p:custDataLst>
                <p:tags r:id="rId10"/>
              </p:custDataLst>
            </p:nvPr>
          </p:nvCxnSpPr>
          <p:spPr>
            <a:xfrm>
              <a:off x="7078265" y="2276084"/>
              <a:ext cx="1437074" cy="0"/>
            </a:xfrm>
            <a:prstGeom prst="line">
              <a:avLst/>
            </a:prstGeom>
            <a:ln>
              <a:solidFill>
                <a:srgbClr val="FFFFFF">
                  <a:lumMod val="65000"/>
                </a:srgbClr>
              </a:solidFill>
              <a:prstDash val="sysDash"/>
            </a:ln>
          </p:spPr>
          <p:style>
            <a:lnRef idx="1">
              <a:srgbClr val="47B6E7"/>
            </a:lnRef>
            <a:fillRef idx="0">
              <a:srgbClr val="47B6E7"/>
            </a:fillRef>
            <a:effectRef idx="0">
              <a:srgbClr val="47B6E7"/>
            </a:effectRef>
            <a:fontRef idx="minor">
              <a:srgbClr val="5F5F5F"/>
            </a:fontRef>
          </p:style>
        </p:cxnSp>
        <p:sp>
          <p:nvSpPr>
            <p:cNvPr id="44" name="矩形 43"/>
            <p:cNvSpPr/>
            <p:nvPr>
              <p:custDataLst>
                <p:tags r:id="rId11"/>
              </p:custDataLst>
            </p:nvPr>
          </p:nvSpPr>
          <p:spPr>
            <a:xfrm>
              <a:off x="6427894" y="2215125"/>
              <a:ext cx="1138210" cy="68400"/>
            </a:xfrm>
            <a:prstGeom prst="rect">
              <a:avLst/>
            </a:prstGeom>
            <a:solidFill>
              <a:srgbClr val="B2BD29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5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6364372" y="2389343"/>
              <a:ext cx="2376193" cy="66123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l"/>
              <a:r>
                <a:rPr lang="en-US" altLang="zh-CN" sz="1800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Make the prescription--hard copy</a:t>
              </a:r>
              <a:endPara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sp>
        <p:nvSpPr>
          <p:cNvPr id="46" name="标题 1"/>
          <p:cNvSpPr txBox="1"/>
          <p:nvPr>
            <p:custDataLst>
              <p:tags r:id="rId13"/>
            </p:custDataLst>
          </p:nvPr>
        </p:nvSpPr>
        <p:spPr>
          <a:xfrm>
            <a:off x="7538441" y="1677985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B2BD29"/>
                </a:solidFill>
                <a:sym typeface="Arial" panose="020B0604020202020204" pitchFamily="34" charset="0"/>
              </a:rPr>
              <a:t>3</a:t>
            </a:r>
            <a:endParaRPr lang="en-US" altLang="zh-CN" sz="4000" i="1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cxnSp>
        <p:nvCxnSpPr>
          <p:cNvPr id="47" name="直接连接符 46"/>
          <p:cNvCxnSpPr/>
          <p:nvPr>
            <p:custDataLst>
              <p:tags r:id="rId14"/>
            </p:custDataLst>
          </p:nvPr>
        </p:nvCxnSpPr>
        <p:spPr>
          <a:xfrm>
            <a:off x="1776236" y="4522848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48" name="矩形 47"/>
          <p:cNvSpPr/>
          <p:nvPr>
            <p:custDataLst>
              <p:tags r:id="rId15"/>
            </p:custDataLst>
          </p:nvPr>
        </p:nvSpPr>
        <p:spPr>
          <a:xfrm>
            <a:off x="941816" y="4444638"/>
            <a:ext cx="1460314" cy="87757"/>
          </a:xfrm>
          <a:prstGeom prst="rect">
            <a:avLst/>
          </a:prstGeom>
          <a:solidFill>
            <a:srgbClr val="B2BD29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49" name="标题 1"/>
          <p:cNvSpPr txBox="1"/>
          <p:nvPr>
            <p:custDataLst>
              <p:tags r:id="rId16"/>
            </p:custDataLst>
          </p:nvPr>
        </p:nvSpPr>
        <p:spPr>
          <a:xfrm>
            <a:off x="861060" y="4667885"/>
            <a:ext cx="3108960" cy="7912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Schedule medical lab test--need to give introduction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50" name="标题 1"/>
          <p:cNvSpPr txBox="1"/>
          <p:nvPr>
            <p:custDataLst>
              <p:tags r:id="rId17"/>
            </p:custDataLst>
          </p:nvPr>
        </p:nvSpPr>
        <p:spPr>
          <a:xfrm>
            <a:off x="400345" y="3818946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B2BD29"/>
                </a:solidFill>
                <a:sym typeface="Arial" panose="020B0604020202020204" pitchFamily="34" charset="0"/>
              </a:rPr>
              <a:t>4</a:t>
            </a:r>
            <a:endParaRPr lang="en-US" altLang="zh-CN" sz="4000" i="1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cxnSp>
        <p:nvCxnSpPr>
          <p:cNvPr id="51" name="直接连接符 50"/>
          <p:cNvCxnSpPr/>
          <p:nvPr>
            <p:custDataLst>
              <p:tags r:id="rId18"/>
            </p:custDataLst>
          </p:nvPr>
        </p:nvCxnSpPr>
        <p:spPr>
          <a:xfrm>
            <a:off x="5344966" y="4522848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52" name="矩形 51"/>
          <p:cNvSpPr/>
          <p:nvPr>
            <p:custDataLst>
              <p:tags r:id="rId19"/>
            </p:custDataLst>
          </p:nvPr>
        </p:nvSpPr>
        <p:spPr>
          <a:xfrm>
            <a:off x="4510546" y="4444638"/>
            <a:ext cx="1460314" cy="87757"/>
          </a:xfrm>
          <a:prstGeom prst="rect">
            <a:avLst/>
          </a:prstGeom>
          <a:solidFill>
            <a:srgbClr val="B2BD29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53" name="标题 1"/>
          <p:cNvSpPr txBox="1"/>
          <p:nvPr>
            <p:custDataLst>
              <p:tags r:id="rId20"/>
            </p:custDataLst>
          </p:nvPr>
        </p:nvSpPr>
        <p:spPr>
          <a:xfrm>
            <a:off x="4429125" y="4667885"/>
            <a:ext cx="3048635" cy="79057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>
              <a:buNone/>
            </a:pPr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View patient’s medical test results--hard copy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54" name="标题 1"/>
          <p:cNvSpPr txBox="1"/>
          <p:nvPr>
            <p:custDataLst>
              <p:tags r:id="rId21"/>
            </p:custDataLst>
          </p:nvPr>
        </p:nvSpPr>
        <p:spPr>
          <a:xfrm>
            <a:off x="3969075" y="3818946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B2BD29"/>
                </a:solidFill>
                <a:sym typeface="Arial" panose="020B0604020202020204" pitchFamily="34" charset="0"/>
              </a:rPr>
              <a:t>5</a:t>
            </a:r>
            <a:endParaRPr lang="en-US" altLang="zh-CN" sz="4000" i="1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>
            <p:custDataLst>
              <p:tags r:id="rId22"/>
            </p:custDataLst>
          </p:nvPr>
        </p:nvCxnSpPr>
        <p:spPr>
          <a:xfrm>
            <a:off x="8913696" y="4522848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56" name="矩形 55"/>
          <p:cNvSpPr/>
          <p:nvPr>
            <p:custDataLst>
              <p:tags r:id="rId23"/>
            </p:custDataLst>
          </p:nvPr>
        </p:nvSpPr>
        <p:spPr>
          <a:xfrm>
            <a:off x="8079276" y="4444638"/>
            <a:ext cx="1460314" cy="87757"/>
          </a:xfrm>
          <a:prstGeom prst="rect">
            <a:avLst/>
          </a:prstGeom>
          <a:solidFill>
            <a:srgbClr val="B2BD29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dirty="0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57" name="标题 1"/>
          <p:cNvSpPr txBox="1"/>
          <p:nvPr>
            <p:custDataLst>
              <p:tags r:id="rId24"/>
            </p:custDataLst>
          </p:nvPr>
        </p:nvSpPr>
        <p:spPr>
          <a:xfrm>
            <a:off x="7997825" y="4667885"/>
            <a:ext cx="3048635" cy="79057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Triage and treat emergency patients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58" name="标题 1"/>
          <p:cNvSpPr txBox="1"/>
          <p:nvPr>
            <p:custDataLst>
              <p:tags r:id="rId25"/>
            </p:custDataLst>
          </p:nvPr>
        </p:nvSpPr>
        <p:spPr>
          <a:xfrm>
            <a:off x="7537805" y="3818946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B2BD29"/>
                </a:solidFill>
                <a:sym typeface="Arial" panose="020B0604020202020204" pitchFamily="34" charset="0"/>
              </a:rPr>
              <a:t>6</a:t>
            </a:r>
            <a:endParaRPr lang="en-US" altLang="zh-CN" sz="4000" i="1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sp>
        <p:nvSpPr>
          <p:cNvPr id="59" name="椭圆 3"/>
          <p:cNvSpPr/>
          <p:nvPr>
            <p:custDataLst>
              <p:tags r:id="rId26"/>
            </p:custDataLst>
          </p:nvPr>
        </p:nvSpPr>
        <p:spPr>
          <a:xfrm>
            <a:off x="440055" y="259080"/>
            <a:ext cx="1313180" cy="474980"/>
          </a:xfrm>
          <a:custGeom>
            <a:avLst/>
            <a:gdLst>
              <a:gd name="connsiteX0" fmla="*/ 1638525 w 3277050"/>
              <a:gd name="connsiteY0" fmla="*/ 0 h 1631707"/>
              <a:gd name="connsiteX1" fmla="*/ 3277050 w 3277050"/>
              <a:gd name="connsiteY1" fmla="*/ 1608620 h 1631707"/>
              <a:gd name="connsiteX2" fmla="*/ 1497848 w 3277050"/>
              <a:gd name="connsiteY2" fmla="*/ 1631323 h 1631707"/>
              <a:gd name="connsiteX3" fmla="*/ 0 w 3277050"/>
              <a:gd name="connsiteY3" fmla="*/ 1608620 h 1631707"/>
              <a:gd name="connsiteX4" fmla="*/ 1638525 w 3277050"/>
              <a:gd name="connsiteY4" fmla="*/ 0 h 1631707"/>
              <a:gd name="connsiteX0-1" fmla="*/ 1497848 w 3277050"/>
              <a:gd name="connsiteY0-2" fmla="*/ 1631323 h 1722763"/>
              <a:gd name="connsiteX1-3" fmla="*/ 0 w 3277050"/>
              <a:gd name="connsiteY1-4" fmla="*/ 1608620 h 1722763"/>
              <a:gd name="connsiteX2-5" fmla="*/ 1638525 w 3277050"/>
              <a:gd name="connsiteY2-6" fmla="*/ 0 h 1722763"/>
              <a:gd name="connsiteX3-7" fmla="*/ 3277050 w 3277050"/>
              <a:gd name="connsiteY3-8" fmla="*/ 1608620 h 1722763"/>
              <a:gd name="connsiteX4-9" fmla="*/ 1589288 w 3277050"/>
              <a:gd name="connsiteY4-10" fmla="*/ 1722763 h 1722763"/>
              <a:gd name="connsiteX0-11" fmla="*/ 1497848 w 3277050"/>
              <a:gd name="connsiteY0-12" fmla="*/ 1631323 h 1631707"/>
              <a:gd name="connsiteX1-13" fmla="*/ 0 w 3277050"/>
              <a:gd name="connsiteY1-14" fmla="*/ 1608620 h 1631707"/>
              <a:gd name="connsiteX2-15" fmla="*/ 1638525 w 3277050"/>
              <a:gd name="connsiteY2-16" fmla="*/ 0 h 1631707"/>
              <a:gd name="connsiteX3-17" fmla="*/ 3277050 w 3277050"/>
              <a:gd name="connsiteY3-18" fmla="*/ 1608620 h 1631707"/>
              <a:gd name="connsiteX0-19" fmla="*/ 0 w 3277050"/>
              <a:gd name="connsiteY0-20" fmla="*/ 1608620 h 1608620"/>
              <a:gd name="connsiteX1-21" fmla="*/ 1638525 w 3277050"/>
              <a:gd name="connsiteY1-22" fmla="*/ 0 h 1608620"/>
              <a:gd name="connsiteX2-23" fmla="*/ 3277050 w 3277050"/>
              <a:gd name="connsiteY2-24" fmla="*/ 1608620 h 1608620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</a:cxnLst>
            <a:rect l="l" t="t" r="r" b="b"/>
            <a:pathLst>
              <a:path w="3277050" h="1608620">
                <a:moveTo>
                  <a:pt x="0" y="1608620"/>
                </a:moveTo>
                <a:cubicBezTo>
                  <a:pt x="15506" y="717331"/>
                  <a:pt x="743244" y="0"/>
                  <a:pt x="1638525" y="0"/>
                </a:cubicBezTo>
                <a:cubicBezTo>
                  <a:pt x="2533806" y="0"/>
                  <a:pt x="3261545" y="717331"/>
                  <a:pt x="3277050" y="1608620"/>
                </a:cubicBezTo>
              </a:path>
            </a:pathLst>
          </a:custGeom>
          <a:noFill/>
          <a:ln w="127000">
            <a:solidFill>
              <a:srgbClr val="B2BD29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kern="0" dirty="0" smtClean="0">
                <a:solidFill>
                  <a:srgbClr val="B2BD29"/>
                </a:solidFill>
                <a:sym typeface="Arial" panose="020B0604020202020204" pitchFamily="34" charset="0"/>
              </a:rPr>
              <a:t>01</a:t>
            </a:r>
            <a:endParaRPr lang="zh-CN" altLang="en-US" sz="3600" b="1" kern="0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>
            <p:custDataLst>
              <p:tags r:id="rId27"/>
            </p:custDataLst>
          </p:nvPr>
        </p:nvSpPr>
        <p:spPr>
          <a:xfrm>
            <a:off x="670560" y="734060"/>
            <a:ext cx="3456940" cy="794385"/>
          </a:xfrm>
          <a:prstGeom prst="rect">
            <a:avLst/>
          </a:prstGeom>
        </p:spPr>
        <p:txBody>
          <a:bodyPr wrap="square" anchor="t">
            <a:normAutofit fontScale="900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Consultation </a:t>
            </a:r>
            <a:endParaRPr lang="en-US" altLang="zh-CN" sz="16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Issues &amp; Requirement</a:t>
            </a:r>
            <a:endParaRPr lang="en-US" altLang="zh-CN" sz="16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Solutions</a:t>
            </a:r>
            <a:endParaRPr lang="en-US" altLang="zh-CN" sz="16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05815" y="3132455"/>
            <a:ext cx="3088640" cy="1076325"/>
          </a:xfrm>
          <a:prstGeom prst="rect">
            <a:avLst/>
          </a:prstGeom>
          <a:noFill/>
          <a:ln w="12700">
            <a:solidFill>
              <a:srgbClr val="47B6E7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A dashboard to show integrated information in one screen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with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 graphs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or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 charts</a:t>
            </a:r>
            <a:endParaRPr lang="en-US" altLang="zh-CN" sz="1600">
              <a:solidFill>
                <a:schemeClr val="bg2">
                  <a:lumMod val="50000"/>
                </a:schemeClr>
              </a:solidFill>
              <a:cs typeface="Calibri" panose="020F0502020204030204" pitchFamily="34" charset="0"/>
              <a:sym typeface="+mn-ea"/>
            </a:endParaRP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Patient's memory chip card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429125" y="3132455"/>
            <a:ext cx="2977515" cy="645160"/>
          </a:xfrm>
          <a:prstGeom prst="rect">
            <a:avLst/>
          </a:prstGeom>
          <a:noFill/>
          <a:ln w="12700">
            <a:solidFill>
              <a:srgbClr val="628EE3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Online documentation (with templates)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8068945" y="3106420"/>
            <a:ext cx="2977515" cy="1198880"/>
          </a:xfrm>
          <a:prstGeom prst="rect">
            <a:avLst/>
          </a:prstGeom>
          <a:noFill/>
          <a:ln w="12700">
            <a:solidFill>
              <a:srgbClr val="2BC3B5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Online documentation (with templates)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Send to pharmacy automatically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805815" y="5458460"/>
            <a:ext cx="3088640" cy="583565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Pharmacy system(application)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298315" y="5459095"/>
            <a:ext cx="3088640" cy="645160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A dashboard to show the test results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7997825" y="5458460"/>
            <a:ext cx="3088640" cy="36830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A&amp;E department system</a:t>
            </a:r>
            <a:endParaRPr lang="en-US" altLang="zh-CN"/>
          </a:p>
        </p:txBody>
      </p:sp>
    </p:spTree>
    <p:custDataLst>
      <p:tags r:id="rId28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  <p:bldP spid="39" grpId="0" animBg="1"/>
      <p:bldP spid="40" grpId="0"/>
      <p:bldP spid="41" grpId="0"/>
      <p:bldP spid="46" grpId="0"/>
      <p:bldP spid="48" grpId="0" animBg="1"/>
      <p:bldP spid="49" grpId="0"/>
      <p:bldP spid="50" grpId="0"/>
      <p:bldP spid="52" grpId="0" animBg="1"/>
      <p:bldP spid="53" grpId="0"/>
      <p:bldP spid="54" grpId="0"/>
      <p:bldP spid="56" grpId="0" animBg="1"/>
      <p:bldP spid="57" grpId="0"/>
      <p:bldP spid="58" grpId="0"/>
      <p:bldP spid="35" grpId="1" animBg="1"/>
      <p:bldP spid="36" grpId="1"/>
      <p:bldP spid="37" grpId="1"/>
      <p:bldP spid="39" grpId="1" animBg="1"/>
      <p:bldP spid="40" grpId="1"/>
      <p:bldP spid="41" grpId="1"/>
      <p:bldP spid="46" grpId="1"/>
      <p:bldP spid="48" grpId="1" animBg="1"/>
      <p:bldP spid="49" grpId="1"/>
      <p:bldP spid="50" grpId="1"/>
      <p:bldP spid="52" grpId="1" animBg="1"/>
      <p:bldP spid="53" grpId="1"/>
      <p:bldP spid="54" grpId="1"/>
      <p:bldP spid="56" grpId="1" animBg="1"/>
      <p:bldP spid="57" grpId="1"/>
      <p:bldP spid="58" grpId="1"/>
      <p:bldP spid="35" grpId="2" bldLvl="0" animBg="1"/>
      <p:bldP spid="36" grpId="2"/>
      <p:bldP spid="37" grpId="2"/>
      <p:bldP spid="39" grpId="2" bldLvl="0" animBg="1"/>
      <p:bldP spid="40" grpId="2"/>
      <p:bldP spid="41" grpId="2"/>
      <p:bldP spid="46" grpId="2"/>
      <p:bldP spid="48" grpId="2" bldLvl="0" animBg="1"/>
      <p:bldP spid="49" grpId="2"/>
      <p:bldP spid="50" grpId="2"/>
      <p:bldP spid="52" grpId="2" bldLvl="0" animBg="1"/>
      <p:bldP spid="53" grpId="2"/>
      <p:bldP spid="54" grpId="2"/>
      <p:bldP spid="56" grpId="2" bldLvl="0" animBg="1"/>
      <p:bldP spid="57" grpId="2"/>
      <p:bldP spid="58" grpId="2"/>
      <p:bldP spid="66" grpId="0" animBg="1"/>
      <p:bldP spid="65" grpId="0" animBg="1"/>
      <p:bldP spid="64" grpId="0" animBg="1"/>
      <p:bldP spid="61" grpId="0" animBg="1"/>
      <p:bldP spid="62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4" name="直接连接符 33"/>
          <p:cNvCxnSpPr/>
          <p:nvPr>
            <p:custDataLst>
              <p:tags r:id="rId1"/>
            </p:custDataLst>
          </p:nvPr>
        </p:nvCxnSpPr>
        <p:spPr>
          <a:xfrm>
            <a:off x="1776236" y="1901192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35" name="矩形 34"/>
          <p:cNvSpPr/>
          <p:nvPr>
            <p:custDataLst>
              <p:tags r:id="rId2"/>
            </p:custDataLst>
          </p:nvPr>
        </p:nvSpPr>
        <p:spPr>
          <a:xfrm>
            <a:off x="922131" y="1817901"/>
            <a:ext cx="1460314" cy="87757"/>
          </a:xfrm>
          <a:prstGeom prst="rect">
            <a:avLst/>
          </a:prstGeom>
          <a:solidFill>
            <a:srgbClr val="E7ABB1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6" name="标题 1"/>
          <p:cNvSpPr txBox="1"/>
          <p:nvPr>
            <p:custDataLst>
              <p:tags r:id="rId3"/>
            </p:custDataLst>
          </p:nvPr>
        </p:nvSpPr>
        <p:spPr>
          <a:xfrm>
            <a:off x="861060" y="2050415"/>
            <a:ext cx="3162300" cy="108204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Give introdution when booking a ward for the patient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37" name="标题 1"/>
          <p:cNvSpPr txBox="1"/>
          <p:nvPr>
            <p:custDataLst>
              <p:tags r:id="rId4"/>
            </p:custDataLst>
          </p:nvPr>
        </p:nvSpPr>
        <p:spPr>
          <a:xfrm>
            <a:off x="531155" y="1458910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E7ABB1"/>
                </a:solidFill>
                <a:sym typeface="Arial" panose="020B0604020202020204" pitchFamily="34" charset="0"/>
              </a:rPr>
              <a:t>1</a:t>
            </a:r>
            <a:endParaRPr lang="en-US" altLang="zh-CN" sz="4000" i="1" dirty="0">
              <a:solidFill>
                <a:srgbClr val="E7ABB1"/>
              </a:solidFill>
              <a:sym typeface="Arial" panose="020B0604020202020204" pitchFamily="34" charset="0"/>
            </a:endParaRPr>
          </a:p>
        </p:txBody>
      </p:sp>
      <p:sp>
        <p:nvSpPr>
          <p:cNvPr id="58" name="标题 1"/>
          <p:cNvSpPr txBox="1"/>
          <p:nvPr>
            <p:custDataLst>
              <p:tags r:id="rId5"/>
            </p:custDataLst>
          </p:nvPr>
        </p:nvSpPr>
        <p:spPr>
          <a:xfrm>
            <a:off x="8027390" y="4222806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E3D417"/>
                </a:solidFill>
                <a:sym typeface="Arial" panose="020B0604020202020204" pitchFamily="34" charset="0"/>
              </a:rPr>
              <a:t>6</a:t>
            </a:r>
            <a:endParaRPr lang="en-US" altLang="zh-CN" sz="4000" i="1" dirty="0">
              <a:solidFill>
                <a:srgbClr val="E3D417"/>
              </a:solidFill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>
            <a:off x="1776095" y="4622800"/>
            <a:ext cx="1844040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39" name="矩形 38"/>
          <p:cNvSpPr/>
          <p:nvPr>
            <p:custDataLst>
              <p:tags r:id="rId7"/>
            </p:custDataLst>
          </p:nvPr>
        </p:nvSpPr>
        <p:spPr>
          <a:xfrm>
            <a:off x="941705" y="4544695"/>
            <a:ext cx="1460500" cy="87630"/>
          </a:xfrm>
          <a:prstGeom prst="rect">
            <a:avLst/>
          </a:prstGeom>
          <a:solidFill>
            <a:srgbClr val="E7ABB1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40" name="标题 1"/>
          <p:cNvSpPr txBox="1"/>
          <p:nvPr>
            <p:custDataLst>
              <p:tags r:id="rId8"/>
            </p:custDataLst>
          </p:nvPr>
        </p:nvSpPr>
        <p:spPr>
          <a:xfrm>
            <a:off x="859790" y="4767580"/>
            <a:ext cx="3039745" cy="1193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Tedious to take all patients records in hard copy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41" name="标题 1"/>
          <p:cNvSpPr txBox="1"/>
          <p:nvPr>
            <p:custDataLst>
              <p:tags r:id="rId9"/>
            </p:custDataLst>
          </p:nvPr>
        </p:nvSpPr>
        <p:spPr>
          <a:xfrm>
            <a:off x="530860" y="4121150"/>
            <a:ext cx="328930" cy="103822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E7ABB1"/>
                </a:solidFill>
                <a:sym typeface="Arial" panose="020B0604020202020204" pitchFamily="34" charset="0"/>
              </a:rPr>
              <a:t>2</a:t>
            </a:r>
            <a:endParaRPr lang="en-US" altLang="zh-CN" sz="4000" i="1" dirty="0">
              <a:solidFill>
                <a:srgbClr val="E7ABB1"/>
              </a:solidFill>
              <a:sym typeface="Arial" panose="020B0604020202020204" pitchFamily="34" charset="0"/>
            </a:endParaRPr>
          </a:p>
        </p:txBody>
      </p:sp>
      <p:cxnSp>
        <p:nvCxnSpPr>
          <p:cNvPr id="43" name="直接连接符 42"/>
          <p:cNvCxnSpPr/>
          <p:nvPr>
            <p:custDataLst>
              <p:tags r:id="rId10"/>
            </p:custDataLst>
          </p:nvPr>
        </p:nvCxnSpPr>
        <p:spPr>
          <a:xfrm>
            <a:off x="5436870" y="1983105"/>
            <a:ext cx="1844040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44" name="矩形 43"/>
          <p:cNvSpPr/>
          <p:nvPr>
            <p:custDataLst>
              <p:tags r:id="rId11"/>
            </p:custDataLst>
          </p:nvPr>
        </p:nvSpPr>
        <p:spPr>
          <a:xfrm>
            <a:off x="4602480" y="1905000"/>
            <a:ext cx="1460500" cy="87630"/>
          </a:xfrm>
          <a:prstGeom prst="rect">
            <a:avLst/>
          </a:prstGeom>
          <a:solidFill>
            <a:srgbClr val="E6B07A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5" name="标题 1"/>
          <p:cNvSpPr txBox="1"/>
          <p:nvPr>
            <p:custDataLst>
              <p:tags r:id="rId12"/>
            </p:custDataLst>
          </p:nvPr>
        </p:nvSpPr>
        <p:spPr>
          <a:xfrm>
            <a:off x="4521200" y="2128520"/>
            <a:ext cx="3170555" cy="176847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-Make/cancel an appointment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-To be informed when the patient needs to make/cancel an appointment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46" name="标题 1"/>
          <p:cNvSpPr txBox="1"/>
          <p:nvPr>
            <p:custDataLst>
              <p:tags r:id="rId13"/>
            </p:custDataLst>
          </p:nvPr>
        </p:nvSpPr>
        <p:spPr>
          <a:xfrm>
            <a:off x="4208780" y="1463675"/>
            <a:ext cx="328930" cy="103822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E6B07A"/>
                </a:solidFill>
                <a:sym typeface="Arial" panose="020B0604020202020204" pitchFamily="34" charset="0"/>
              </a:rPr>
              <a:t>3</a:t>
            </a:r>
            <a:endParaRPr lang="en-US" altLang="zh-CN" sz="4000" i="1" dirty="0">
              <a:solidFill>
                <a:srgbClr val="E6B07A"/>
              </a:solidFill>
              <a:sym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2320" y="3544570"/>
            <a:ext cx="2977515" cy="645160"/>
          </a:xfrm>
          <a:prstGeom prst="rect">
            <a:avLst/>
          </a:prstGeom>
          <a:noFill/>
          <a:ln w="12700">
            <a:solidFill>
              <a:srgbClr val="2BC3B5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Notification system (with confirmation)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任意多边形 66"/>
          <p:cNvSpPr/>
          <p:nvPr>
            <p:custDataLst>
              <p:tags r:id="rId14"/>
            </p:custDataLst>
          </p:nvPr>
        </p:nvSpPr>
        <p:spPr>
          <a:xfrm flipH="1">
            <a:off x="1306830" y="1031875"/>
            <a:ext cx="1470025" cy="523240"/>
          </a:xfrm>
          <a:custGeom>
            <a:avLst/>
            <a:gdLst>
              <a:gd name="connsiteX0" fmla="*/ 0 w 1713361"/>
              <a:gd name="connsiteY0" fmla="*/ 0 h 841045"/>
              <a:gd name="connsiteX1" fmla="*/ 1713361 w 1713361"/>
              <a:gd name="connsiteY1" fmla="*/ 0 h 841045"/>
              <a:gd name="connsiteX2" fmla="*/ 856681 w 1713361"/>
              <a:gd name="connsiteY2" fmla="*/ 841045 h 841045"/>
              <a:gd name="connsiteX3" fmla="*/ 0 w 1713361"/>
              <a:gd name="connsiteY3" fmla="*/ 0 h 841045"/>
              <a:gd name="connsiteX0-1" fmla="*/ 0 w 1713361"/>
              <a:gd name="connsiteY0-2" fmla="*/ 218474 h 1059519"/>
              <a:gd name="connsiteX1-3" fmla="*/ 847889 w 1713361"/>
              <a:gd name="connsiteY1-4" fmla="*/ 0 h 1059519"/>
              <a:gd name="connsiteX2-5" fmla="*/ 1713361 w 1713361"/>
              <a:gd name="connsiteY2-6" fmla="*/ 218474 h 1059519"/>
              <a:gd name="connsiteX3-7" fmla="*/ 856681 w 1713361"/>
              <a:gd name="connsiteY3-8" fmla="*/ 1059519 h 1059519"/>
              <a:gd name="connsiteX4" fmla="*/ 0 w 1713361"/>
              <a:gd name="connsiteY4" fmla="*/ 218474 h 1059519"/>
              <a:gd name="connsiteX0-9" fmla="*/ 847889 w 1713361"/>
              <a:gd name="connsiteY0-10" fmla="*/ 0 h 1059519"/>
              <a:gd name="connsiteX1-11" fmla="*/ 1713361 w 1713361"/>
              <a:gd name="connsiteY1-12" fmla="*/ 218474 h 1059519"/>
              <a:gd name="connsiteX2-13" fmla="*/ 856681 w 1713361"/>
              <a:gd name="connsiteY2-14" fmla="*/ 1059519 h 1059519"/>
              <a:gd name="connsiteX3-15" fmla="*/ 0 w 1713361"/>
              <a:gd name="connsiteY3-16" fmla="*/ 218474 h 1059519"/>
              <a:gd name="connsiteX4-17" fmla="*/ 939329 w 1713361"/>
              <a:gd name="connsiteY4-18" fmla="*/ 91440 h 1059519"/>
              <a:gd name="connsiteX0-19" fmla="*/ 847889 w 1713361"/>
              <a:gd name="connsiteY0-20" fmla="*/ 0 h 1059519"/>
              <a:gd name="connsiteX1-21" fmla="*/ 1713361 w 1713361"/>
              <a:gd name="connsiteY1-22" fmla="*/ 218474 h 1059519"/>
              <a:gd name="connsiteX2-23" fmla="*/ 856681 w 1713361"/>
              <a:gd name="connsiteY2-24" fmla="*/ 1059519 h 1059519"/>
              <a:gd name="connsiteX3-25" fmla="*/ 0 w 1713361"/>
              <a:gd name="connsiteY3-26" fmla="*/ 218474 h 1059519"/>
              <a:gd name="connsiteX0-27" fmla="*/ 1713361 w 1713361"/>
              <a:gd name="connsiteY0-28" fmla="*/ 0 h 841045"/>
              <a:gd name="connsiteX1-29" fmla="*/ 856681 w 1713361"/>
              <a:gd name="connsiteY1-30" fmla="*/ 841045 h 841045"/>
              <a:gd name="connsiteX2-31" fmla="*/ 0 w 1713361"/>
              <a:gd name="connsiteY2-32" fmla="*/ 0 h 841045"/>
            </a:gdLst>
            <a:ahLst/>
            <a:cxnLst>
              <a:cxn ang="0">
                <a:pos x="connsiteX0-27" y="connsiteY0-28"/>
              </a:cxn>
              <a:cxn ang="0">
                <a:pos x="connsiteX1-29" y="connsiteY1-30"/>
              </a:cxn>
              <a:cxn ang="0">
                <a:pos x="connsiteX2-31" y="connsiteY2-32"/>
              </a:cxn>
            </a:cxnLst>
            <a:rect l="l" t="t" r="r" b="b"/>
            <a:pathLst>
              <a:path w="1713361" h="841045">
                <a:moveTo>
                  <a:pt x="1713361" y="0"/>
                </a:moveTo>
                <a:cubicBezTo>
                  <a:pt x="1705255" y="465998"/>
                  <a:pt x="1324766" y="841045"/>
                  <a:pt x="856681" y="841045"/>
                </a:cubicBezTo>
                <a:cubicBezTo>
                  <a:pt x="388595" y="841045"/>
                  <a:pt x="8107" y="465998"/>
                  <a:pt x="0" y="0"/>
                </a:cubicBezTo>
              </a:path>
            </a:pathLst>
          </a:custGeom>
          <a:noFill/>
          <a:ln w="127000">
            <a:solidFill>
              <a:srgbClr val="E7ABB1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kern="0" dirty="0" smtClean="0">
                <a:solidFill>
                  <a:srgbClr val="E7ABB1"/>
                </a:solidFill>
                <a:sym typeface="Arial" panose="020B0604020202020204" pitchFamily="34" charset="0"/>
              </a:rPr>
              <a:t>02</a:t>
            </a:r>
            <a:endParaRPr lang="zh-CN" altLang="en-US" sz="3600" b="1" kern="0" dirty="0">
              <a:solidFill>
                <a:srgbClr val="E7ABB1"/>
              </a:solidFill>
              <a:sym typeface="Arial" panose="020B0604020202020204" pitchFamily="34" charset="0"/>
            </a:endParaRPr>
          </a:p>
        </p:txBody>
      </p:sp>
      <p:sp>
        <p:nvSpPr>
          <p:cNvPr id="68" name="矩形 67"/>
          <p:cNvSpPr/>
          <p:nvPr>
            <p:custDataLst>
              <p:tags r:id="rId15"/>
            </p:custDataLst>
          </p:nvPr>
        </p:nvSpPr>
        <p:spPr>
          <a:xfrm>
            <a:off x="1058545" y="-108585"/>
            <a:ext cx="2561590" cy="1140460"/>
          </a:xfrm>
          <a:prstGeom prst="rect">
            <a:avLst/>
          </a:prstGeom>
        </p:spPr>
        <p:txBody>
          <a:bodyPr wrap="square" anchor="b">
            <a:normAutofit fontScale="85000"/>
          </a:bodyPr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Warding System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Issues &amp; Requirement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Solutions</a:t>
            </a:r>
            <a:endParaRPr lang="zh-CN" altLang="en-US" b="1" dirty="0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cxnSp>
        <p:nvCxnSpPr>
          <p:cNvPr id="47" name="直接连接符 46"/>
          <p:cNvCxnSpPr/>
          <p:nvPr>
            <p:custDataLst>
              <p:tags r:id="rId16"/>
            </p:custDataLst>
          </p:nvPr>
        </p:nvCxnSpPr>
        <p:spPr>
          <a:xfrm>
            <a:off x="5492115" y="4681220"/>
            <a:ext cx="1844040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48" name="矩形 47"/>
          <p:cNvSpPr/>
          <p:nvPr>
            <p:custDataLst>
              <p:tags r:id="rId17"/>
            </p:custDataLst>
          </p:nvPr>
        </p:nvSpPr>
        <p:spPr>
          <a:xfrm>
            <a:off x="4657725" y="4602480"/>
            <a:ext cx="1460500" cy="87630"/>
          </a:xfrm>
          <a:prstGeom prst="rect">
            <a:avLst/>
          </a:prstGeom>
          <a:solidFill>
            <a:srgbClr val="F3B47A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49" name="标题 1"/>
          <p:cNvSpPr txBox="1"/>
          <p:nvPr>
            <p:custDataLst>
              <p:tags r:id="rId18"/>
            </p:custDataLst>
          </p:nvPr>
        </p:nvSpPr>
        <p:spPr>
          <a:xfrm>
            <a:off x="4445000" y="4825365"/>
            <a:ext cx="3108960" cy="7912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>
              <a:buNone/>
            </a:pPr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Maintain doctor’s diary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50" name="标题 1"/>
          <p:cNvSpPr txBox="1"/>
          <p:nvPr>
            <p:custDataLst>
              <p:tags r:id="rId19"/>
            </p:custDataLst>
          </p:nvPr>
        </p:nvSpPr>
        <p:spPr>
          <a:xfrm>
            <a:off x="4192270" y="4189730"/>
            <a:ext cx="328930" cy="103822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E6B07A"/>
                </a:solidFill>
                <a:sym typeface="Arial" panose="020B0604020202020204" pitchFamily="34" charset="0"/>
              </a:rPr>
              <a:t>4</a:t>
            </a:r>
            <a:endParaRPr lang="en-US" altLang="zh-CN" sz="4000" i="1" dirty="0">
              <a:solidFill>
                <a:srgbClr val="E6B07A"/>
              </a:solidFill>
              <a:sym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603115" y="5771515"/>
            <a:ext cx="3088640" cy="583565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Pharmacy system(application)</a:t>
            </a:r>
            <a:endParaRPr lang="en-US" altLang="zh-CN"/>
          </a:p>
        </p:txBody>
      </p:sp>
      <p:cxnSp>
        <p:nvCxnSpPr>
          <p:cNvPr id="51" name="直接连接符 50"/>
          <p:cNvCxnSpPr/>
          <p:nvPr>
            <p:custDataLst>
              <p:tags r:id="rId20"/>
            </p:custDataLst>
          </p:nvPr>
        </p:nvCxnSpPr>
        <p:spPr>
          <a:xfrm>
            <a:off x="9101455" y="1960880"/>
            <a:ext cx="1844040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52" name="矩形 51"/>
          <p:cNvSpPr/>
          <p:nvPr>
            <p:custDataLst>
              <p:tags r:id="rId21"/>
            </p:custDataLst>
          </p:nvPr>
        </p:nvSpPr>
        <p:spPr>
          <a:xfrm>
            <a:off x="8479155" y="1873250"/>
            <a:ext cx="1460500" cy="87630"/>
          </a:xfrm>
          <a:prstGeom prst="rect">
            <a:avLst/>
          </a:prstGeom>
          <a:solidFill>
            <a:srgbClr val="E3D417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53" name="标题 1"/>
          <p:cNvSpPr txBox="1"/>
          <p:nvPr>
            <p:custDataLst>
              <p:tags r:id="rId22"/>
            </p:custDataLst>
          </p:nvPr>
        </p:nvSpPr>
        <p:spPr>
          <a:xfrm>
            <a:off x="8356600" y="2105660"/>
            <a:ext cx="3048635" cy="79057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>
              <a:buNone/>
            </a:pPr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Hard to make contact with 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54" name="标题 1"/>
          <p:cNvSpPr txBox="1"/>
          <p:nvPr>
            <p:custDataLst>
              <p:tags r:id="rId23"/>
            </p:custDataLst>
          </p:nvPr>
        </p:nvSpPr>
        <p:spPr>
          <a:xfrm>
            <a:off x="8027670" y="1484630"/>
            <a:ext cx="328930" cy="103822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E3D417"/>
                </a:solidFill>
                <a:sym typeface="Arial" panose="020B0604020202020204" pitchFamily="34" charset="0"/>
              </a:rPr>
              <a:t>5</a:t>
            </a:r>
            <a:endParaRPr lang="en-US" altLang="zh-CN" sz="4000" i="1" dirty="0">
              <a:solidFill>
                <a:srgbClr val="E3D417"/>
              </a:solidFill>
              <a:sym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479155" y="3051175"/>
            <a:ext cx="3088640" cy="645160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A dashboard to show the test results</a:t>
            </a:r>
            <a:endParaRPr lang="en-US" altLang="zh-CN"/>
          </a:p>
        </p:txBody>
      </p:sp>
      <p:cxnSp>
        <p:nvCxnSpPr>
          <p:cNvPr id="55" name="直接连接符 54"/>
          <p:cNvCxnSpPr/>
          <p:nvPr>
            <p:custDataLst>
              <p:tags r:id="rId24"/>
            </p:custDataLst>
          </p:nvPr>
        </p:nvCxnSpPr>
        <p:spPr>
          <a:xfrm>
            <a:off x="9394825" y="4777105"/>
            <a:ext cx="1844040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56" name="矩形 55"/>
          <p:cNvSpPr/>
          <p:nvPr>
            <p:custDataLst>
              <p:tags r:id="rId25"/>
            </p:custDataLst>
          </p:nvPr>
        </p:nvSpPr>
        <p:spPr>
          <a:xfrm>
            <a:off x="8560435" y="4698365"/>
            <a:ext cx="1460500" cy="87630"/>
          </a:xfrm>
          <a:prstGeom prst="rect">
            <a:avLst/>
          </a:prstGeom>
          <a:solidFill>
            <a:srgbClr val="E3D417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dirty="0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57" name="标题 1"/>
          <p:cNvSpPr txBox="1"/>
          <p:nvPr>
            <p:custDataLst>
              <p:tags r:id="rId26"/>
            </p:custDataLst>
          </p:nvPr>
        </p:nvSpPr>
        <p:spPr>
          <a:xfrm>
            <a:off x="8479155" y="4921885"/>
            <a:ext cx="3048635" cy="79057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Triage and treat emergency patients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560435" y="5867400"/>
            <a:ext cx="3088640" cy="36830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A&amp;E department system</a:t>
            </a:r>
            <a:endParaRPr lang="en-US" altLang="zh-CN"/>
          </a:p>
        </p:txBody>
      </p:sp>
      <p:sp>
        <p:nvSpPr>
          <p:cNvPr id="73" name="椭圆 3"/>
          <p:cNvSpPr/>
          <p:nvPr>
            <p:custDataLst>
              <p:tags r:id="rId27"/>
            </p:custDataLst>
          </p:nvPr>
        </p:nvSpPr>
        <p:spPr>
          <a:xfrm>
            <a:off x="4820285" y="360680"/>
            <a:ext cx="1459865" cy="479425"/>
          </a:xfrm>
          <a:custGeom>
            <a:avLst/>
            <a:gdLst>
              <a:gd name="connsiteX0" fmla="*/ 1638525 w 3277050"/>
              <a:gd name="connsiteY0" fmla="*/ 0 h 1631707"/>
              <a:gd name="connsiteX1" fmla="*/ 3277050 w 3277050"/>
              <a:gd name="connsiteY1" fmla="*/ 1608620 h 1631707"/>
              <a:gd name="connsiteX2" fmla="*/ 1497848 w 3277050"/>
              <a:gd name="connsiteY2" fmla="*/ 1631323 h 1631707"/>
              <a:gd name="connsiteX3" fmla="*/ 0 w 3277050"/>
              <a:gd name="connsiteY3" fmla="*/ 1608620 h 1631707"/>
              <a:gd name="connsiteX4" fmla="*/ 1638525 w 3277050"/>
              <a:gd name="connsiteY4" fmla="*/ 0 h 1631707"/>
              <a:gd name="connsiteX0-1" fmla="*/ 1497848 w 3277050"/>
              <a:gd name="connsiteY0-2" fmla="*/ 1631323 h 1722763"/>
              <a:gd name="connsiteX1-3" fmla="*/ 0 w 3277050"/>
              <a:gd name="connsiteY1-4" fmla="*/ 1608620 h 1722763"/>
              <a:gd name="connsiteX2-5" fmla="*/ 1638525 w 3277050"/>
              <a:gd name="connsiteY2-6" fmla="*/ 0 h 1722763"/>
              <a:gd name="connsiteX3-7" fmla="*/ 3277050 w 3277050"/>
              <a:gd name="connsiteY3-8" fmla="*/ 1608620 h 1722763"/>
              <a:gd name="connsiteX4-9" fmla="*/ 1589288 w 3277050"/>
              <a:gd name="connsiteY4-10" fmla="*/ 1722763 h 1722763"/>
              <a:gd name="connsiteX0-11" fmla="*/ 1497848 w 3277050"/>
              <a:gd name="connsiteY0-12" fmla="*/ 1631323 h 1631707"/>
              <a:gd name="connsiteX1-13" fmla="*/ 0 w 3277050"/>
              <a:gd name="connsiteY1-14" fmla="*/ 1608620 h 1631707"/>
              <a:gd name="connsiteX2-15" fmla="*/ 1638525 w 3277050"/>
              <a:gd name="connsiteY2-16" fmla="*/ 0 h 1631707"/>
              <a:gd name="connsiteX3-17" fmla="*/ 3277050 w 3277050"/>
              <a:gd name="connsiteY3-18" fmla="*/ 1608620 h 1631707"/>
              <a:gd name="connsiteX0-19" fmla="*/ 0 w 3277050"/>
              <a:gd name="connsiteY0-20" fmla="*/ 1608620 h 1608620"/>
              <a:gd name="connsiteX1-21" fmla="*/ 1638525 w 3277050"/>
              <a:gd name="connsiteY1-22" fmla="*/ 0 h 1608620"/>
              <a:gd name="connsiteX2-23" fmla="*/ 3277050 w 3277050"/>
              <a:gd name="connsiteY2-24" fmla="*/ 1608620 h 1608620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</a:cxnLst>
            <a:rect l="l" t="t" r="r" b="b"/>
            <a:pathLst>
              <a:path w="3277050" h="1608620">
                <a:moveTo>
                  <a:pt x="0" y="1608620"/>
                </a:moveTo>
                <a:cubicBezTo>
                  <a:pt x="15506" y="717331"/>
                  <a:pt x="743244" y="0"/>
                  <a:pt x="1638525" y="0"/>
                </a:cubicBezTo>
                <a:cubicBezTo>
                  <a:pt x="2533806" y="0"/>
                  <a:pt x="3261545" y="717331"/>
                  <a:pt x="3277050" y="1608620"/>
                </a:cubicBezTo>
              </a:path>
            </a:pathLst>
          </a:custGeom>
          <a:noFill/>
          <a:ln w="127000">
            <a:solidFill>
              <a:srgbClr val="E6B07A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0000"/>
          </a:bodyPr>
          <a:p>
            <a:pPr algn="ctr">
              <a:lnSpc>
                <a:spcPct val="130000"/>
              </a:lnSpc>
            </a:pPr>
            <a:r>
              <a:rPr lang="en-US" altLang="zh-CN" sz="3600" b="1" kern="0" dirty="0" smtClean="0">
                <a:solidFill>
                  <a:srgbClr val="E6B07A"/>
                </a:solidFill>
                <a:sym typeface="Arial" panose="020B0604020202020204" pitchFamily="34" charset="0"/>
              </a:rPr>
              <a:t>03</a:t>
            </a:r>
            <a:endParaRPr lang="zh-CN" altLang="en-US" sz="3600" b="1" kern="0" dirty="0">
              <a:solidFill>
                <a:srgbClr val="E6B07A"/>
              </a:solidFill>
              <a:sym typeface="Arial" panose="020B0604020202020204" pitchFamily="34" charset="0"/>
            </a:endParaRPr>
          </a:p>
        </p:txBody>
      </p:sp>
      <p:sp>
        <p:nvSpPr>
          <p:cNvPr id="74" name="矩形 73"/>
          <p:cNvSpPr/>
          <p:nvPr>
            <p:custDataLst>
              <p:tags r:id="rId28"/>
            </p:custDataLst>
          </p:nvPr>
        </p:nvSpPr>
        <p:spPr>
          <a:xfrm>
            <a:off x="4740275" y="840105"/>
            <a:ext cx="2540000" cy="1302385"/>
          </a:xfrm>
          <a:prstGeom prst="rect">
            <a:avLst/>
          </a:prstGeom>
        </p:spPr>
        <p:txBody>
          <a:bodyPr wrap="square" anchor="t">
            <a:normAutofit fontScale="85000"/>
          </a:bodyPr>
          <a:p>
            <a:pPr marL="0" lvl="2"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Appointment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Issues &amp; Requirement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Solutions</a:t>
            </a:r>
            <a:endParaRPr lang="zh-CN" altLang="en-US" b="1" dirty="0">
              <a:sym typeface="Arial" panose="020B0604020202020204" pitchFamily="34" charset="0"/>
            </a:endParaRPr>
          </a:p>
        </p:txBody>
      </p:sp>
      <p:sp>
        <p:nvSpPr>
          <p:cNvPr id="75" name="任意多边形 74"/>
          <p:cNvSpPr/>
          <p:nvPr>
            <p:custDataLst>
              <p:tags r:id="rId29"/>
            </p:custDataLst>
          </p:nvPr>
        </p:nvSpPr>
        <p:spPr>
          <a:xfrm flipH="1">
            <a:off x="8981440" y="1031875"/>
            <a:ext cx="1262380" cy="528955"/>
          </a:xfrm>
          <a:custGeom>
            <a:avLst/>
            <a:gdLst>
              <a:gd name="connsiteX0" fmla="*/ 0 w 1713361"/>
              <a:gd name="connsiteY0" fmla="*/ 0 h 841045"/>
              <a:gd name="connsiteX1" fmla="*/ 1713361 w 1713361"/>
              <a:gd name="connsiteY1" fmla="*/ 0 h 841045"/>
              <a:gd name="connsiteX2" fmla="*/ 856681 w 1713361"/>
              <a:gd name="connsiteY2" fmla="*/ 841045 h 841045"/>
              <a:gd name="connsiteX3" fmla="*/ 0 w 1713361"/>
              <a:gd name="connsiteY3" fmla="*/ 0 h 841045"/>
              <a:gd name="connsiteX0-1" fmla="*/ 0 w 1713361"/>
              <a:gd name="connsiteY0-2" fmla="*/ 218474 h 1059519"/>
              <a:gd name="connsiteX1-3" fmla="*/ 847889 w 1713361"/>
              <a:gd name="connsiteY1-4" fmla="*/ 0 h 1059519"/>
              <a:gd name="connsiteX2-5" fmla="*/ 1713361 w 1713361"/>
              <a:gd name="connsiteY2-6" fmla="*/ 218474 h 1059519"/>
              <a:gd name="connsiteX3-7" fmla="*/ 856681 w 1713361"/>
              <a:gd name="connsiteY3-8" fmla="*/ 1059519 h 1059519"/>
              <a:gd name="connsiteX4" fmla="*/ 0 w 1713361"/>
              <a:gd name="connsiteY4" fmla="*/ 218474 h 1059519"/>
              <a:gd name="connsiteX0-9" fmla="*/ 847889 w 1713361"/>
              <a:gd name="connsiteY0-10" fmla="*/ 0 h 1059519"/>
              <a:gd name="connsiteX1-11" fmla="*/ 1713361 w 1713361"/>
              <a:gd name="connsiteY1-12" fmla="*/ 218474 h 1059519"/>
              <a:gd name="connsiteX2-13" fmla="*/ 856681 w 1713361"/>
              <a:gd name="connsiteY2-14" fmla="*/ 1059519 h 1059519"/>
              <a:gd name="connsiteX3-15" fmla="*/ 0 w 1713361"/>
              <a:gd name="connsiteY3-16" fmla="*/ 218474 h 1059519"/>
              <a:gd name="connsiteX4-17" fmla="*/ 939329 w 1713361"/>
              <a:gd name="connsiteY4-18" fmla="*/ 91440 h 1059519"/>
              <a:gd name="connsiteX0-19" fmla="*/ 847889 w 1713361"/>
              <a:gd name="connsiteY0-20" fmla="*/ 0 h 1059519"/>
              <a:gd name="connsiteX1-21" fmla="*/ 1713361 w 1713361"/>
              <a:gd name="connsiteY1-22" fmla="*/ 218474 h 1059519"/>
              <a:gd name="connsiteX2-23" fmla="*/ 856681 w 1713361"/>
              <a:gd name="connsiteY2-24" fmla="*/ 1059519 h 1059519"/>
              <a:gd name="connsiteX3-25" fmla="*/ 0 w 1713361"/>
              <a:gd name="connsiteY3-26" fmla="*/ 218474 h 1059519"/>
              <a:gd name="connsiteX0-27" fmla="*/ 1713361 w 1713361"/>
              <a:gd name="connsiteY0-28" fmla="*/ 0 h 841045"/>
              <a:gd name="connsiteX1-29" fmla="*/ 856681 w 1713361"/>
              <a:gd name="connsiteY1-30" fmla="*/ 841045 h 841045"/>
              <a:gd name="connsiteX2-31" fmla="*/ 0 w 1713361"/>
              <a:gd name="connsiteY2-32" fmla="*/ 0 h 841045"/>
            </a:gdLst>
            <a:ahLst/>
            <a:cxnLst>
              <a:cxn ang="0">
                <a:pos x="connsiteX0-27" y="connsiteY0-28"/>
              </a:cxn>
              <a:cxn ang="0">
                <a:pos x="connsiteX1-29" y="connsiteY1-30"/>
              </a:cxn>
              <a:cxn ang="0">
                <a:pos x="connsiteX2-31" y="connsiteY2-32"/>
              </a:cxn>
            </a:cxnLst>
            <a:rect l="l" t="t" r="r" b="b"/>
            <a:pathLst>
              <a:path w="1713361" h="841045">
                <a:moveTo>
                  <a:pt x="1713361" y="0"/>
                </a:moveTo>
                <a:cubicBezTo>
                  <a:pt x="1705255" y="465998"/>
                  <a:pt x="1324766" y="841045"/>
                  <a:pt x="856681" y="841045"/>
                </a:cubicBezTo>
                <a:cubicBezTo>
                  <a:pt x="388595" y="841045"/>
                  <a:pt x="8107" y="465998"/>
                  <a:pt x="0" y="0"/>
                </a:cubicBezTo>
              </a:path>
            </a:pathLst>
          </a:custGeom>
          <a:noFill/>
          <a:ln w="127000">
            <a:solidFill>
              <a:srgbClr val="E3D417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kern="0" dirty="0" smtClean="0">
                <a:solidFill>
                  <a:srgbClr val="E3D417"/>
                </a:solidFill>
                <a:sym typeface="Arial" panose="020B0604020202020204" pitchFamily="34" charset="0"/>
              </a:rPr>
              <a:t>04</a:t>
            </a:r>
            <a:endParaRPr lang="zh-CN" altLang="en-US" sz="3600" b="1" kern="0" dirty="0">
              <a:solidFill>
                <a:srgbClr val="E3D417"/>
              </a:solidFill>
              <a:sym typeface="Arial" panose="020B0604020202020204" pitchFamily="34" charset="0"/>
            </a:endParaRPr>
          </a:p>
        </p:txBody>
      </p:sp>
      <p:sp>
        <p:nvSpPr>
          <p:cNvPr id="76" name="矩形 75"/>
          <p:cNvSpPr/>
          <p:nvPr>
            <p:custDataLst>
              <p:tags r:id="rId30"/>
            </p:custDataLst>
          </p:nvPr>
        </p:nvSpPr>
        <p:spPr>
          <a:xfrm>
            <a:off x="8745220" y="95885"/>
            <a:ext cx="2604135" cy="935990"/>
          </a:xfrm>
          <a:prstGeom prst="rect">
            <a:avLst/>
          </a:prstGeom>
        </p:spPr>
        <p:txBody>
          <a:bodyPr wrap="square" anchor="b">
            <a:normAutofit fontScale="80000"/>
          </a:bodyPr>
          <a:lstStyle/>
          <a:p>
            <a:pPr marL="0" lvl="2"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Other things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Issues &amp; Requirement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Solutions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48690" y="3341370"/>
            <a:ext cx="2864485" cy="583565"/>
          </a:xfrm>
          <a:prstGeom prst="rect">
            <a:avLst/>
          </a:prstGeom>
          <a:noFill/>
          <a:ln w="12700">
            <a:solidFill>
              <a:srgbClr val="47B6E7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Warding system (application)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922020" y="5961380"/>
            <a:ext cx="2977515" cy="583565"/>
          </a:xfrm>
          <a:prstGeom prst="rect">
            <a:avLst/>
          </a:prstGeom>
          <a:noFill/>
          <a:ln w="12700">
            <a:solidFill>
              <a:srgbClr val="628EE3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A portable device with a dashboard</a:t>
            </a:r>
            <a:endParaRPr lang="en-US" altLang="zh-CN" sz="1600">
              <a:solidFill>
                <a:schemeClr val="bg2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</p:spTree>
    <p:custDataLst>
      <p:tags r:id="rId3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ldLvl="0" animBg="1"/>
      <p:bldP spid="90" grpId="0" bldLvl="0" animBg="1"/>
      <p:bldP spid="39" grpId="0" bldLvl="0" animBg="1"/>
      <p:bldP spid="40" grpId="0"/>
      <p:bldP spid="41" grpId="0"/>
      <p:bldP spid="35" grpId="0" bldLvl="0" animBg="1"/>
      <p:bldP spid="36" grpId="0"/>
      <p:bldP spid="37" grpId="0"/>
      <p:bldP spid="73" grpId="0" bldLvl="0" animBg="1"/>
      <p:bldP spid="74" grpId="0"/>
      <p:bldP spid="44" grpId="0" bldLvl="0" animBg="1"/>
      <p:bldP spid="45" grpId="0"/>
      <p:bldP spid="46" grpId="0"/>
      <p:bldP spid="48" grpId="0" bldLvl="0" animBg="1"/>
      <p:bldP spid="50" grpId="0"/>
      <p:bldP spid="49" grpId="0"/>
      <p:bldP spid="63" grpId="0" bldLvl="0" animBg="1"/>
      <p:bldP spid="69" grpId="0" bldLvl="0" animBg="1"/>
      <p:bldP spid="76" grpId="0"/>
      <p:bldP spid="75" grpId="0" bldLvl="0" animBg="1"/>
      <p:bldP spid="54" grpId="0"/>
      <p:bldP spid="52" grpId="0" bldLvl="0" animBg="1"/>
      <p:bldP spid="53" grpId="0"/>
      <p:bldP spid="56" grpId="0" bldLvl="0" animBg="1"/>
      <p:bldP spid="58" grpId="0"/>
      <p:bldP spid="57" grpId="0"/>
      <p:bldP spid="70" grpId="0" bldLvl="0" animBg="1"/>
      <p:bldP spid="71" grpId="0" bldLvl="0" animBg="1"/>
      <p:bldP spid="67" grpId="0" animBg="1"/>
      <p:bldP spid="68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1_1"/>
  <p:tag name="KSO_WM_UNIT_ID" val="diagram682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2"/>
  <p:tag name="KSO_WM_UNIT_ID" val="diagram682_3*m_i*1_2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2_1"/>
  <p:tag name="KSO_WM_UNIT_ID" val="diagram682_3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1"/>
  <p:tag name="KSO_WM_UNIT_ID" val="diagram682_3*m_i*1_1"/>
  <p:tag name="KSO_WM_UNIT_CLEAR" val="1"/>
  <p:tag name="KSO_WM_UNIT_LAYERLEVEL" val="1_1"/>
  <p:tag name="KSO_WM_DIAGRAM_GROUP_CODE" val="m1-1"/>
  <p:tag name="KSO_WM_UNIT_LINE_FORE_SCHEMECOLOR_INDEX" val="8"/>
  <p:tag name="KSO_WM_UNIT_LINE_FILL_TYPE" val="2"/>
  <p:tag name="KSO_WM_UNIT_TEXT_FILL_FORE_SCHEMECOLOR_INDEX" val="8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4_1"/>
  <p:tag name="KSO_WM_UNIT_ID" val="diagram682_3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4"/>
  <p:tag name="KSO_WM_UNIT_ID" val="diagram682_3*m_i*1_4"/>
  <p:tag name="KSO_WM_UNIT_CLEAR" val="1"/>
  <p:tag name="KSO_WM_UNIT_LAYERLEVEL" val="1_1"/>
  <p:tag name="KSO_WM_DIAGRAM_GROUP_CODE" val="m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3_1"/>
  <p:tag name="KSO_WM_UNIT_ID" val="diagram682_3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1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1"/>
  <p:tag name="KSO_WM_UNIT_ID" val="diagram160048_6*l_h_i*1_1_1"/>
  <p:tag name="KSO_WM_UNIT_LAYERLEVEL" val="1_1_1"/>
  <p:tag name="KSO_WM_DIAGRAM_GROUP_CODE" val="l1-1"/>
  <p:tag name="KSO_WM_UNIT_LINE_FORE_SCHEMECOLOR_INDEX" val="14"/>
  <p:tag name="KSO_WM_UNIT_LINE_FILL_TYPE" val="2"/>
</p:tagLst>
</file>

<file path=ppt/tags/tag19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2"/>
  <p:tag name="KSO_WM_UNIT_ID" val="diagram160048_6*l_h_i*1_1_2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1_1"/>
  <p:tag name="KSO_WM_UNIT_ID" val="diagram160048_6*l_h_f*1_1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3"/>
  <p:tag name="KSO_WM_UNIT_ID" val="diagram160048_6*l_h_i*1_1_3"/>
  <p:tag name="KSO_WM_UNIT_LAYERLEVEL" val="1_1_1"/>
  <p:tag name="KSO_WM_DIAGRAM_GROUP_CODE" val="l1-1"/>
  <p:tag name="KSO_WM_UNIT_TEXT_FILL_FORE_SCHEMECOLOR_INDEX" val="5"/>
  <p:tag name="KSO_WM_UNIT_TEXT_FILL_TYPE" val="1"/>
</p:tagLst>
</file>

<file path=ppt/tags/tag22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2"/>
  <p:tag name="KSO_WM_UNIT_ID" val="diagram160048_6*l_h_i*1_2_2"/>
  <p:tag name="KSO_WM_UNIT_LAYERLEVEL" val="1_1_1"/>
  <p:tag name="KSO_WM_DIAGRAM_GROUP_CODE" val="l1-1"/>
  <p:tag name="KSO_WM_UNIT_LINE_FORE_SCHEMECOLOR_INDEX" val="14"/>
  <p:tag name="KSO_WM_UNIT_LINE_FILL_TYPE" val="2"/>
</p:tagLst>
</file>

<file path=ppt/tags/tag23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1"/>
  <p:tag name="KSO_WM_UNIT_ID" val="diagram160048_6*l_h_i*1_2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24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2_1"/>
  <p:tag name="KSO_WM_UNIT_ID" val="diagram160048_6*l_h_f*1_2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3"/>
  <p:tag name="KSO_WM_UNIT_ID" val="diagram160048_6*l_h_i*1_2_3"/>
  <p:tag name="KSO_WM_UNIT_LAYERLEVEL" val="1_1_1"/>
  <p:tag name="KSO_WM_DIAGRAM_GROUP_CODE" val="l1-1"/>
  <p:tag name="KSO_WM_UNIT_TEXT_FILL_FORE_SCHEMECOLOR_INDEX" val="6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48_6*i*8"/>
  <p:tag name="KSO_WM_TEMPLATE_CATEGORY" val="diagram"/>
  <p:tag name="KSO_WM_TEMPLATE_INDEX" val="160048"/>
  <p:tag name="KSO_WM_UNIT_INDEX" val="8"/>
</p:tagLst>
</file>

<file path=ppt/tags/tag27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1"/>
  <p:tag name="KSO_WM_UNIT_ID" val="diagram160048_6*l_h_i*1_3_1"/>
  <p:tag name="KSO_WM_UNIT_LAYERLEVEL" val="1_1_1"/>
  <p:tag name="KSO_WM_DIAGRAM_GROUP_CODE" val="l1-1"/>
  <p:tag name="KSO_WM_UNIT_LINE_FORE_SCHEMECOLOR_INDEX" val="14"/>
  <p:tag name="KSO_WM_UNIT_LINE_FILL_TYPE" val="2"/>
</p:tagLst>
</file>

<file path=ppt/tags/tag2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2"/>
  <p:tag name="KSO_WM_UNIT_ID" val="diagram160048_6*l_h_i*1_3_2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3_1"/>
  <p:tag name="KSO_WM_UNIT_ID" val="diagram160048_6*l_h_f*1_3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0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3"/>
  <p:tag name="KSO_WM_UNIT_ID" val="diagram160048_6*l_h_i*1_3_3"/>
  <p:tag name="KSO_WM_UNIT_LAYERLEVEL" val="1_1_1"/>
  <p:tag name="KSO_WM_DIAGRAM_GROUP_CODE" val="l1-1"/>
  <p:tag name="KSO_WM_UNIT_TEXT_FILL_FORE_SCHEMECOLOR_INDEX" val="7"/>
  <p:tag name="KSO_WM_UNIT_TEXT_FILL_TYPE" val="1"/>
</p:tagLst>
</file>

<file path=ppt/tags/tag31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1"/>
  <p:tag name="KSO_WM_UNIT_ID" val="diagram160048_6*l_h_i*1_4_1"/>
  <p:tag name="KSO_WM_UNIT_LAYERLEVEL" val="1_1_1"/>
  <p:tag name="KSO_WM_DIAGRAM_GROUP_CODE" val="l1-1"/>
  <p:tag name="KSO_WM_UNIT_LINE_FORE_SCHEMECOLOR_INDEX" val="14"/>
  <p:tag name="KSO_WM_UNIT_LINE_FILL_TYPE" val="2"/>
</p:tagLst>
</file>

<file path=ppt/tags/tag32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2"/>
  <p:tag name="KSO_WM_UNIT_ID" val="diagram160048_6*l_h_i*1_4_2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6"/>
  <p:tag name="KSO_WM_UNIT_TEXT_FILL_TYPE" val="1"/>
</p:tagLst>
</file>

<file path=ppt/tags/tag33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4_1"/>
  <p:tag name="KSO_WM_UNIT_ID" val="diagram160048_6*l_h_f*1_4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3"/>
  <p:tag name="KSO_WM_UNIT_ID" val="diagram160048_6*l_h_i*1_4_3"/>
  <p:tag name="KSO_WM_UNIT_LAYERLEVEL" val="1_1_1"/>
  <p:tag name="KSO_WM_DIAGRAM_GROUP_CODE" val="l1-1"/>
  <p:tag name="KSO_WM_UNIT_TEXT_FILL_FORE_SCHEMECOLOR_INDEX" val="8"/>
  <p:tag name="KSO_WM_UNIT_TEXT_FILL_TYPE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1"/>
  <p:tag name="KSO_WM_UNIT_ID" val="diagram160048_6*l_h_i*1_5_1"/>
  <p:tag name="KSO_WM_UNIT_LAYERLEVEL" val="1_1_1"/>
  <p:tag name="KSO_WM_DIAGRAM_GROUP_CODE" val="l1-1"/>
  <p:tag name="KSO_WM_UNIT_LINE_FORE_SCHEMECOLOR_INDEX" val="14"/>
  <p:tag name="KSO_WM_UNIT_LINE_FILL_TYPE" val="2"/>
</p:tagLst>
</file>

<file path=ppt/tags/tag36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2"/>
  <p:tag name="KSO_WM_UNIT_ID" val="diagram160048_6*l_h_i*1_5_2"/>
  <p:tag name="KSO_WM_UNIT_LAYERLEVEL" val="1_1_1"/>
  <p:tag name="KSO_WM_DIAGRAM_GROUP_CODE" val="l1-1"/>
  <p:tag name="KSO_WM_UNIT_FILL_FORE_SCHEMECOLOR_INDEX" val="10"/>
  <p:tag name="KSO_WM_UNIT_FILL_TYPE" val="1"/>
  <p:tag name="KSO_WM_UNIT_TEXT_FILL_FORE_SCHEMECOLOR_INDEX" val="6"/>
  <p:tag name="KSO_WM_UNIT_TEXT_FILL_TYPE" val="1"/>
</p:tagLst>
</file>

<file path=ppt/tags/tag37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5_1"/>
  <p:tag name="KSO_WM_UNIT_ID" val="diagram160048_6*l_h_f*1_5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3"/>
  <p:tag name="KSO_WM_UNIT_ID" val="diagram160048_6*l_h_i*1_5_3"/>
  <p:tag name="KSO_WM_UNIT_LAYERLEVEL" val="1_1_1"/>
  <p:tag name="KSO_WM_DIAGRAM_GROUP_CODE" val="l1-1"/>
  <p:tag name="KSO_WM_UNIT_TEXT_FILL_FORE_SCHEMECOLOR_INDEX" val="10"/>
  <p:tag name="KSO_WM_UNIT_TEXT_FILL_TYPE" val="1"/>
</p:tagLst>
</file>

<file path=ppt/tags/tag39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6_2"/>
  <p:tag name="KSO_WM_UNIT_ID" val="diagram160048_6*l_h_i*1_6_2"/>
  <p:tag name="KSO_WM_UNIT_LAYERLEVEL" val="1_1_1"/>
  <p:tag name="KSO_WM_DIAGRAM_GROUP_CODE" val="l1-1"/>
  <p:tag name="KSO_WM_UNIT_LINE_FORE_SCHEMECOLOR_INDEX" val="14"/>
  <p:tag name="KSO_WM_UNIT_LINE_FILL_TYPE" val="2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40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6_1"/>
  <p:tag name="KSO_WM_UNIT_ID" val="diagram160048_6*l_h_i*1_6_1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6"/>
  <p:tag name="KSO_WM_UNIT_TEXT_FILL_TYPE" val="1"/>
</p:tagLst>
</file>

<file path=ppt/tags/tag41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6_1"/>
  <p:tag name="KSO_WM_UNIT_ID" val="diagram160048_6*l_h_f*1_6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6_3"/>
  <p:tag name="KSO_WM_UNIT_ID" val="diagram160048_6*l_h_i*1_6_3"/>
  <p:tag name="KSO_WM_UNIT_LAYERLEVEL" val="1_1_1"/>
  <p:tag name="KSO_WM_DIAGRAM_GROUP_CODE" val="l1-1"/>
  <p:tag name="KSO_WM_UNIT_TEXT_FILL_FORE_SCHEMECOLOR_INDEX" val="9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3"/>
  <p:tag name="KSO_WM_UNIT_ID" val="diagram682_3*m_i*1_3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1_1"/>
  <p:tag name="KSO_WM_UNIT_ID" val="diagram682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6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1"/>
  <p:tag name="KSO_WM_UNIT_ID" val="diagram160048_6*l_h_i*1_1_1"/>
  <p:tag name="KSO_WM_UNIT_LAYERLEVEL" val="1_1_1"/>
  <p:tag name="KSO_WM_DIAGRAM_GROUP_CODE" val="l1-1"/>
  <p:tag name="KSO_WM_UNIT_LINE_FORE_SCHEMECOLOR_INDEX" val="14"/>
  <p:tag name="KSO_WM_UNIT_LINE_FILL_TYPE" val="2"/>
</p:tagLst>
</file>

<file path=ppt/tags/tag47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2"/>
  <p:tag name="KSO_WM_UNIT_ID" val="diagram160048_6*l_h_i*1_1_2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1_1"/>
  <p:tag name="KSO_WM_UNIT_ID" val="diagram160048_6*l_h_f*1_1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3"/>
  <p:tag name="KSO_WM_UNIT_ID" val="diagram160048_6*l_h_i*1_1_3"/>
  <p:tag name="KSO_WM_UNIT_LAYERLEVEL" val="1_1_1"/>
  <p:tag name="KSO_WM_DIAGRAM_GROUP_CODE" val="l1-1"/>
  <p:tag name="KSO_WM_UNIT_TEXT_FILL_FORE_SCHEMECOLOR_INDEX" val="5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50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6_3"/>
  <p:tag name="KSO_WM_UNIT_ID" val="diagram160048_6*l_h_i*1_6_3"/>
  <p:tag name="KSO_WM_UNIT_LAYERLEVEL" val="1_1_1"/>
  <p:tag name="KSO_WM_DIAGRAM_GROUP_CODE" val="l1-1"/>
  <p:tag name="KSO_WM_UNIT_TEXT_FILL_FORE_SCHEMECOLOR_INDEX" val="9"/>
  <p:tag name="KSO_WM_UNIT_TEXT_FILL_TYPE" val="1"/>
</p:tagLst>
</file>

<file path=ppt/tags/tag51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2"/>
  <p:tag name="KSO_WM_UNIT_ID" val="diagram160048_6*l_h_i*1_2_2"/>
  <p:tag name="KSO_WM_UNIT_LAYERLEVEL" val="1_1_1"/>
  <p:tag name="KSO_WM_DIAGRAM_GROUP_CODE" val="l1-1"/>
  <p:tag name="KSO_WM_UNIT_LINE_FORE_SCHEMECOLOR_INDEX" val="14"/>
  <p:tag name="KSO_WM_UNIT_LINE_FILL_TYPE" val="2"/>
</p:tagLst>
</file>

<file path=ppt/tags/tag52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1"/>
  <p:tag name="KSO_WM_UNIT_ID" val="diagram160048_6*l_h_i*1_2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53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2_1"/>
  <p:tag name="KSO_WM_UNIT_ID" val="diagram160048_6*l_h_f*1_2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3"/>
  <p:tag name="KSO_WM_UNIT_ID" val="diagram160048_6*l_h_i*1_2_3"/>
  <p:tag name="KSO_WM_UNIT_LAYERLEVEL" val="1_1_1"/>
  <p:tag name="KSO_WM_DIAGRAM_GROUP_CODE" val="l1-1"/>
  <p:tag name="KSO_WM_UNIT_TEXT_FILL_FORE_SCHEMECOLOR_INDEX" val="6"/>
  <p:tag name="KSO_WM_UNIT_TEXT_FILL_TYPE" val="1"/>
</p:tagLst>
</file>

<file path=ppt/tags/tag55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1"/>
  <p:tag name="KSO_WM_UNIT_ID" val="diagram160048_6*l_h_i*1_3_1"/>
  <p:tag name="KSO_WM_UNIT_LAYERLEVEL" val="1_1_1"/>
  <p:tag name="KSO_WM_DIAGRAM_GROUP_CODE" val="l1-1"/>
  <p:tag name="KSO_WM_UNIT_LINE_FORE_SCHEMECOLOR_INDEX" val="14"/>
  <p:tag name="KSO_WM_UNIT_LINE_FILL_TYPE" val="2"/>
</p:tagLst>
</file>

<file path=ppt/tags/tag56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2"/>
  <p:tag name="KSO_WM_UNIT_ID" val="diagram160048_6*l_h_i*1_3_2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57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3_1"/>
  <p:tag name="KSO_WM_UNIT_ID" val="diagram160048_6*l_h_f*1_3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3"/>
  <p:tag name="KSO_WM_UNIT_ID" val="diagram160048_6*l_h_i*1_3_3"/>
  <p:tag name="KSO_WM_UNIT_LAYERLEVEL" val="1_1_1"/>
  <p:tag name="KSO_WM_DIAGRAM_GROUP_CODE" val="l1-1"/>
  <p:tag name="KSO_WM_UNIT_TEXT_FILL_FORE_SCHEMECOLOR_INDEX" val="7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2"/>
  <p:tag name="KSO_WM_UNIT_ID" val="diagram682_3*m_i*1_2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6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2_1"/>
  <p:tag name="KSO_WM_UNIT_ID" val="diagram682_3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1"/>
  <p:tag name="KSO_WM_UNIT_ID" val="diagram160048_6*l_h_i*1_4_1"/>
  <p:tag name="KSO_WM_UNIT_LAYERLEVEL" val="1_1_1"/>
  <p:tag name="KSO_WM_DIAGRAM_GROUP_CODE" val="l1-1"/>
  <p:tag name="KSO_WM_UNIT_LINE_FORE_SCHEMECOLOR_INDEX" val="14"/>
  <p:tag name="KSO_WM_UNIT_LINE_FILL_TYPE" val="2"/>
</p:tagLst>
</file>

<file path=ppt/tags/tag62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2"/>
  <p:tag name="KSO_WM_UNIT_ID" val="diagram160048_6*l_h_i*1_4_2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6"/>
  <p:tag name="KSO_WM_UNIT_TEXT_FILL_TYPE" val="1"/>
</p:tagLst>
</file>

<file path=ppt/tags/tag63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4_1"/>
  <p:tag name="KSO_WM_UNIT_ID" val="diagram160048_6*l_h_f*1_4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3"/>
  <p:tag name="KSO_WM_UNIT_ID" val="diagram160048_6*l_h_i*1_4_3"/>
  <p:tag name="KSO_WM_UNIT_LAYERLEVEL" val="1_1_1"/>
  <p:tag name="KSO_WM_DIAGRAM_GROUP_CODE" val="l1-1"/>
  <p:tag name="KSO_WM_UNIT_TEXT_FILL_FORE_SCHEMECOLOR_INDEX" val="8"/>
  <p:tag name="KSO_WM_UNIT_TEXT_FILL_TYPE" val="1"/>
</p:tagLst>
</file>

<file path=ppt/tags/tag65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1"/>
  <p:tag name="KSO_WM_UNIT_ID" val="diagram160048_6*l_h_i*1_5_1"/>
  <p:tag name="KSO_WM_UNIT_LAYERLEVEL" val="1_1_1"/>
  <p:tag name="KSO_WM_DIAGRAM_GROUP_CODE" val="l1-1"/>
  <p:tag name="KSO_WM_UNIT_LINE_FORE_SCHEMECOLOR_INDEX" val="14"/>
  <p:tag name="KSO_WM_UNIT_LINE_FILL_TYPE" val="2"/>
</p:tagLst>
</file>

<file path=ppt/tags/tag66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2"/>
  <p:tag name="KSO_WM_UNIT_ID" val="diagram160048_6*l_h_i*1_5_2"/>
  <p:tag name="KSO_WM_UNIT_LAYERLEVEL" val="1_1_1"/>
  <p:tag name="KSO_WM_DIAGRAM_GROUP_CODE" val="l1-1"/>
  <p:tag name="KSO_WM_UNIT_FILL_FORE_SCHEMECOLOR_INDEX" val="10"/>
  <p:tag name="KSO_WM_UNIT_FILL_TYPE" val="1"/>
  <p:tag name="KSO_WM_UNIT_TEXT_FILL_FORE_SCHEMECOLOR_INDEX" val="6"/>
  <p:tag name="KSO_WM_UNIT_TEXT_FILL_TYPE" val="1"/>
</p:tagLst>
</file>

<file path=ppt/tags/tag67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5_1"/>
  <p:tag name="KSO_WM_UNIT_ID" val="diagram160048_6*l_h_f*1_5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3"/>
  <p:tag name="KSO_WM_UNIT_ID" val="diagram160048_6*l_h_i*1_5_3"/>
  <p:tag name="KSO_WM_UNIT_LAYERLEVEL" val="1_1_1"/>
  <p:tag name="KSO_WM_DIAGRAM_GROUP_CODE" val="l1-1"/>
  <p:tag name="KSO_WM_UNIT_TEXT_FILL_FORE_SCHEMECOLOR_INDEX" val="10"/>
  <p:tag name="KSO_WM_UNIT_TEXT_FILL_TYPE" val="1"/>
</p:tagLst>
</file>

<file path=ppt/tags/tag69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6_2"/>
  <p:tag name="KSO_WM_UNIT_ID" val="diagram160048_6*l_h_i*1_6_2"/>
  <p:tag name="KSO_WM_UNIT_LAYERLEVEL" val="1_1_1"/>
  <p:tag name="KSO_WM_DIAGRAM_GROUP_CODE" val="l1-1"/>
  <p:tag name="KSO_WM_UNIT_LINE_FORE_SCHEMECOLOR_INDEX" val="14"/>
  <p:tag name="KSO_WM_UNIT_LINE_FILL_TYPE" val="2"/>
</p:tagLst>
</file>

<file path=ppt/tags/tag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3_1*a*1"/>
  <p:tag name="KSO_WM_UNIT_TYPE" val="a"/>
  <p:tag name="KSO_WM_BEAUTIFY_FLAG" val="#wm#"/>
  <p:tag name="KSO_WM_TAG_VERSION" val="1.0"/>
  <p:tag name="KSO_WM_UNIT_PRESET_TEXT" val="白色通用"/>
</p:tagLst>
</file>

<file path=ppt/tags/tag70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6_1"/>
  <p:tag name="KSO_WM_UNIT_ID" val="diagram160048_6*l_h_i*1_6_1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6"/>
  <p:tag name="KSO_WM_UNIT_TEXT_FILL_TYPE" val="1"/>
</p:tagLst>
</file>

<file path=ppt/tags/tag71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6_1"/>
  <p:tag name="KSO_WM_UNIT_ID" val="diagram160048_6*l_h_f*1_6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4"/>
  <p:tag name="KSO_WM_UNIT_ID" val="diagram682_3*m_i*1_4"/>
  <p:tag name="KSO_WM_UNIT_CLEAR" val="1"/>
  <p:tag name="KSO_WM_UNIT_LAYERLEVEL" val="1_1"/>
  <p:tag name="KSO_WM_DIAGRAM_GROUP_CODE" val="m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3_1"/>
  <p:tag name="KSO_WM_UNIT_ID" val="diagram682_3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1"/>
  <p:tag name="KSO_WM_UNIT_ID" val="diagram682_3*m_i*1_1"/>
  <p:tag name="KSO_WM_UNIT_CLEAR" val="1"/>
  <p:tag name="KSO_WM_UNIT_LAYERLEVEL" val="1_1"/>
  <p:tag name="KSO_WM_DIAGRAM_GROUP_CODE" val="m1-1"/>
  <p:tag name="KSO_WM_UNIT_LINE_FORE_SCHEMECOLOR_INDEX" val="8"/>
  <p:tag name="KSO_WM_UNIT_LINE_FILL_TYPE" val="2"/>
  <p:tag name="KSO_WM_UNIT_TEXT_FILL_FORE_SCHEMECOLOR_INDEX" val="8"/>
  <p:tag name="KSO_WM_UNIT_TEXT_FILL_TYPE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4_1"/>
  <p:tag name="KSO_WM_UNIT_ID" val="diagram682_3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3"/>
  <p:tag name="KSO_WM_UNIT_ID" val="diagram682_3*m_i*1_3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1334</Words>
  <Application>WPS 演示</Application>
  <PresentationFormat>宽屏</PresentationFormat>
  <Paragraphs>120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黑体</vt:lpstr>
      <vt:lpstr>Calibri</vt:lpstr>
      <vt:lpstr>微软雅黑</vt:lpstr>
      <vt:lpstr>Comic Sans MS</vt:lpstr>
      <vt:lpstr>Arial Unicode MS</vt:lpstr>
      <vt:lpstr>Office 主题</vt:lpstr>
      <vt:lpstr>1_Office 主题</vt:lpstr>
      <vt:lpstr>A specialist doctor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zhaoTT</cp:lastModifiedBy>
  <cp:revision>21</cp:revision>
  <dcterms:created xsi:type="dcterms:W3CDTF">2018-03-01T02:03:00Z</dcterms:created>
  <dcterms:modified xsi:type="dcterms:W3CDTF">2018-05-01T13:23:51Z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