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62" r:id="rId3"/>
    <p:sldMasterId id="2147483674" r:id="rId4"/>
    <p:sldMasterId id="2147483691" r:id="rId5"/>
  </p:sldMasterIdLst>
  <p:notesMasterIdLst>
    <p:notesMasterId r:id="rId9"/>
  </p:notesMasterIdLst>
  <p:sldIdLst>
    <p:sldId id="284" r:id="rId6"/>
    <p:sldId id="296" r:id="rId7"/>
    <p:sldId id="290" r:id="rId8"/>
    <p:sldId id="274" r:id="rId10"/>
    <p:sldId id="265" r:id="rId11"/>
    <p:sldId id="282" r:id="rId12"/>
    <p:sldId id="267" r:id="rId13"/>
    <p:sldId id="268" r:id="rId14"/>
    <p:sldId id="269" r:id="rId15"/>
    <p:sldId id="277" r:id="rId16"/>
    <p:sldId id="280" r:id="rId17"/>
    <p:sldId id="281" r:id="rId18"/>
    <p:sldId id="273" r:id="rId19"/>
    <p:sldId id="295" r:id="rId20"/>
    <p:sldId id="29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7FD5A-CEF3-46D7-82B6-238DDEAA186A}">
          <p14:sldIdLst>
            <p14:sldId id="284"/>
            <p14:sldId id="296"/>
          </p14:sldIdLst>
        </p14:section>
        <p14:section name="Content" id="{BC599B5E-7548-4BAF-BBA2-95B191FBADDA}">
          <p14:sldIdLst>
            <p14:sldId id="290"/>
            <p14:sldId id="274"/>
            <p14:sldId id="265"/>
            <p14:sldId id="282"/>
            <p14:sldId id="267"/>
            <p14:sldId id="268"/>
            <p14:sldId id="269"/>
            <p14:sldId id="277"/>
            <p14:sldId id="280"/>
            <p14:sldId id="281"/>
            <p14:sldId id="273"/>
            <p14:sldId id="295"/>
          </p14:sldIdLst>
        </p14:section>
        <p14:section name="default section" id="{E5609527-5A22-47F4-99DC-6C41F7F68D95}">
          <p14:sldIdLst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40867F"/>
    <a:srgbClr val="A3F4FF"/>
    <a:srgbClr val="A4FEE4"/>
    <a:srgbClr val="D5B8EA"/>
    <a:srgbClr val="00B0F0"/>
    <a:srgbClr val="6EFCEB"/>
    <a:srgbClr val="7ECAFE"/>
    <a:srgbClr val="01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9" autoAdjust="0"/>
    <p:restoredTop sz="73607" autoAdjust="0"/>
  </p:normalViewPr>
  <p:slideViewPr>
    <p:cSldViewPr snapToGrid="0">
      <p:cViewPr varScale="1">
        <p:scale>
          <a:sx n="47" d="100"/>
          <a:sy n="47" d="100"/>
        </p:scale>
        <p:origin x="1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412927031685875"/>
          <c:y val="0.03301420022745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70103596808529"/>
          <c:y val="0.27461046003039"/>
          <c:w val="0.360294724654617"/>
          <c:h val="0.54501856740680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(inSGD)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da251ed-bb8f-422b-b0b6-6adafadc2f5d}" type="VALUE">
                      <a:t>[VALUE]</a:t>
                    </a:fld>
                    <a:endParaRPr lang="en-US"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389453465325334"/>
                  <c:y val="0.015601126175595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0635bf3-1843-47ae-b99c-77fbced45985}" type="VALUE">
                      <a:t>[VALUE]</a:t>
                    </a:fld>
                    <a:endParaRPr lang="en-US" b="0" i="0" u="none" strike="noStrike" baseline="0" dirty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704994596263702"/>
                  <c:y val="0.0044153875618136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b0d3a72-dd27-4e41-aab7-0d665539a813}" type="VALUE">
                      <a:t>[VALUE]</a:t>
                    </a:fld>
                    <a:endParaRPr lang="en-US" b="0" i="0" u="none" strike="noStrike" baseline="0" dirty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688370981923591"/>
                  <c:y val="-0.03399812304067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f37fda1-74b6-4bb4-a2e3-38bb64ded014}" type="VALUE">
                      <a:t>[VALUE]</a:t>
                    </a:fld>
                    <a:endParaRPr lang="en-US" b="0" i="0" u="none" strike="noStrike" baseline="0" dirty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Requirement Gathering 
</c:v>
                </c:pt>
                <c:pt idx="1">
                  <c:v>Analysis Workflow
</c:v>
                </c:pt>
                <c:pt idx="2">
                  <c:v> Design Workflow and Coding 
</c:v>
                </c:pt>
                <c:pt idx="3">
                  <c:v>Testing and Maintenance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28000</c:v>
                </c:pt>
                <c:pt idx="1">
                  <c:v>96000</c:v>
                </c:pt>
                <c:pt idx="2">
                  <c:v>208000</c:v>
                </c:pt>
                <c:pt idx="3">
                  <c:v>118000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7909812601751"/>
          <c:y val="0.14755271462743"/>
          <c:w val="0.40159805499093"/>
          <c:h val="0.824559287623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cs typeface="Times New Roman" panose="02020603050405020304" pitchFamily="18" charset="0"/>
              </a:rPr>
              <a:t>A team of consultants  from Whitestar Computers Pte Ltd have been employed to integrate the working system of the Singapore Regional Hospital. </a:t>
            </a:r>
            <a:endParaRPr lang="en-IN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Times New Roman" panose="02020603050405020304" pitchFamily="18" charset="0"/>
              </a:rPr>
              <a:t>Implementation of Specialist Clinic Management Information System(SCMIS).</a:t>
            </a:r>
            <a:endParaRPr lang="en-US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information on the current working system was gathered from the users by conducting an interview from the below users: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The Doctor,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ii) The Receptionist,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iii) An Accountant.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 will be working on enhancing the below processes of the clinics: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Patient registration, capturing and maintaining the medical records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ii) Patient billing   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iii) Appointments / Warding workflow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Booking system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Centralized electronic booking system 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Customizable to notify patients  or send reminder automatedly by SMS</a:t>
            </a: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- Physical diaries – separated for receptionist and doctors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Registration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Patient information to be stored in database with incorporation of medical records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Queue system which will notify patient by SMS when the queue number is to be called in advanced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Medical Consultation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Electronic patient records will include integration of history medical records 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Dashboard feature for doctor’s case note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Medical Test</a:t>
            </a:r>
            <a:endParaRPr lang="en-US" b="0" dirty="0">
              <a:solidFill>
                <a:srgbClr val="00B050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b="0" dirty="0">
                <a:solidFill>
                  <a:srgbClr val="00B050"/>
                </a:solidFill>
              </a:rPr>
              <a:t>Patient records customized to integrate test results from other clinics</a:t>
            </a: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dirty="0">
                <a:solidFill>
                  <a:srgbClr val="00B050"/>
                </a:solidFill>
              </a:rPr>
              <a:t>Ward booking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Proposed system interfaces with existing warding system 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Assigned ward will be stored in patient records for doctor’s reference during ward visit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00B050"/>
                </a:solidFill>
              </a:rPr>
              <a:t>Billing process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Billing system will include features such as automated calculation of bill and report generation</a:t>
            </a:r>
            <a:endParaRPr lang="en-US" b="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B050"/>
                </a:solidFill>
              </a:rPr>
              <a:t>Proposed billing system to be interfaced with proposed patient records system and existing pharmacy system </a:t>
            </a:r>
            <a:endParaRPr lang="en-US" b="0" dirty="0">
              <a:solidFill>
                <a:srgbClr val="00B05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Disputes such as the patient claims that he/she didn’t go for certain test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Billing records include consultation fees, medical test fees, medication dispensed </a:t>
            </a:r>
            <a:endParaRPr lang="en-SG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>
              <a:solidFill>
                <a:srgbClr val="00B050"/>
              </a:solidFill>
            </a:endParaRP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8B474-F9CD-4072-A4CA-618D51BED214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Times New Roman" panose="02020603050405020304" pitchFamily="18" charset="0"/>
              </a:rPr>
              <a:t>The charging rate for all staff working on the project will be SGD 7,000 per month per person.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Times New Roman" panose="02020603050405020304" pitchFamily="18" charset="0"/>
              </a:rPr>
              <a:t>This fixed expense covers the overhead per person, staff training costs, the management overhead and support equipment costs.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cs typeface="Times New Roman" panose="02020603050405020304" pitchFamily="18" charset="0"/>
              </a:rPr>
              <a:t>The estimated cost for the of Specialist Clinic Management Information System project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SGD 450,000 </a:t>
            </a:r>
            <a:r>
              <a:rPr lang="en-US" dirty="0">
                <a:cs typeface="Times New Roman" panose="02020603050405020304" pitchFamily="18" charset="0"/>
              </a:rPr>
              <a:t>and the estimated duration for completion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270 days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Consider 8 technical staffs and the wages for them is SGD 7000 per month per person</a:t>
            </a:r>
            <a:endParaRPr lang="en-US" dirty="0"/>
          </a:p>
          <a:p>
            <a:r>
              <a:rPr lang="en-US" dirty="0"/>
              <a:t>Requirement gathering – 15 days – SGD 28,000</a:t>
            </a:r>
            <a:endParaRPr lang="en-US" dirty="0"/>
          </a:p>
          <a:p>
            <a:r>
              <a:rPr lang="en-US" dirty="0"/>
              <a:t>Analysis Workflow – 80 days – SGD 96,000</a:t>
            </a:r>
            <a:endParaRPr lang="en-US" dirty="0"/>
          </a:p>
          <a:p>
            <a:r>
              <a:rPr lang="en-US" dirty="0"/>
              <a:t>Design Workflow and Coding – 110 days – SGD 208,000</a:t>
            </a:r>
            <a:endParaRPr lang="en-US" dirty="0"/>
          </a:p>
          <a:p>
            <a:r>
              <a:rPr lang="en-US" dirty="0"/>
              <a:t>Testing and Maintenance – 65 days – SGD 118,000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Work scope of receptionist:</a:t>
            </a:r>
            <a:endParaRPr lang="en-US" b="1" dirty="0"/>
          </a:p>
          <a:p>
            <a:r>
              <a:rPr lang="en-US" dirty="0"/>
              <a:t>1. Administrational duty(not related to new system): check equipment for each doctor</a:t>
            </a:r>
            <a:endParaRPr lang="en-US" dirty="0"/>
          </a:p>
          <a:p>
            <a:r>
              <a:rPr lang="en-US" b="1" dirty="0"/>
              <a:t>2. Coordinate appointment: </a:t>
            </a:r>
            <a:endParaRPr lang="en-US" b="1" dirty="0"/>
          </a:p>
          <a:p>
            <a:r>
              <a:rPr lang="en-US" dirty="0"/>
              <a:t>(1) receptionist and doctors all have own diary. Check diary to fill in the slots with patients who made appointment</a:t>
            </a:r>
            <a:endParaRPr lang="en-US" dirty="0"/>
          </a:p>
          <a:p>
            <a:r>
              <a:rPr lang="en-US" dirty="0"/>
              <a:t>(2) Handle with appointment cancellation.</a:t>
            </a:r>
            <a:endParaRPr lang="en-US" dirty="0"/>
          </a:p>
          <a:p>
            <a:r>
              <a:rPr lang="en-US" dirty="0"/>
              <a:t>(3) Call patients 1 day before their appointments</a:t>
            </a:r>
            <a:endParaRPr lang="en-US" dirty="0"/>
          </a:p>
          <a:p>
            <a:r>
              <a:rPr lang="en-US" b="1" dirty="0"/>
              <a:t>3. Registration of patients: </a:t>
            </a:r>
            <a:endParaRPr lang="en-US" b="1" dirty="0"/>
          </a:p>
          <a:p>
            <a:pPr marL="228600" indent="-228600">
              <a:buAutoNum type="arabicParenBoth"/>
            </a:pPr>
            <a:r>
              <a:rPr lang="en-US" dirty="0"/>
              <a:t>First visit: get patient’s personal info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Queue patients under appointment list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Prior appointment will have queuing priority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File medical records and etc.: handle with medical records and test reports</a:t>
            </a:r>
            <a:endParaRPr lang="en-US" b="1" dirty="0"/>
          </a:p>
          <a:p>
            <a:pPr marL="228600" indent="-228600">
              <a:buAutoNum type="arabicParenBoth"/>
            </a:pPr>
            <a:r>
              <a:rPr lang="en-US" dirty="0"/>
              <a:t>Have to keep ready the next day patients medical record 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Have to retrieve the medical records from the store room and warehouse.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if the patient has not visited the clinic in a long time otherwise have to fill a new form.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Time consuming.</a:t>
            </a:r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Space constraint.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Booking Ward bed /Surgery:</a:t>
            </a:r>
            <a:endParaRPr lang="en-US" b="1" dirty="0"/>
          </a:p>
          <a:p>
            <a:pPr marL="0" indent="0">
              <a:buNone/>
            </a:pPr>
            <a:r>
              <a:rPr lang="en-US" b="0" dirty="0"/>
              <a:t>(1) Not able to view the ward and operation theatre availability.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1)Conflict in Appointments: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i) Misunderstandings occur when the doctor books an appointment and doesn’t inform the receptionist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as they both have separate diaries.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Hard Copy</a:t>
            </a:r>
            <a:endParaRPr lang="en-US" b="1" dirty="0"/>
          </a:p>
          <a:p>
            <a:pPr marL="285750" indent="-285750">
              <a:buAutoNum type="romanLcParenR"/>
            </a:pPr>
            <a:r>
              <a:rPr lang="en-US" dirty="0"/>
              <a:t>Medical records are stored as hardcopy in 3 locations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1) Cabinet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2) Store room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3) Ware house </a:t>
            </a:r>
            <a:endParaRPr lang="en-US" dirty="0"/>
          </a:p>
          <a:p>
            <a:r>
              <a:rPr lang="en-US" dirty="0"/>
              <a:t>ii) As the patients details are stored in a hard copy it is hard to find the details about them and sometimes the patients are required fill in the registration form again.</a:t>
            </a:r>
            <a:endParaRPr lang="en-US" dirty="0"/>
          </a:p>
          <a:p>
            <a:r>
              <a:rPr lang="en-US" dirty="0"/>
              <a:t>iii) Going through pile loads of the patients info for finding a particular patient info is hectic.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3) Inconvenient Workflow</a:t>
            </a:r>
            <a:endParaRPr lang="en-US" b="1" dirty="0"/>
          </a:p>
          <a:p>
            <a:r>
              <a:rPr lang="en-US" b="0" dirty="0" err="1"/>
              <a:t>i</a:t>
            </a:r>
            <a:r>
              <a:rPr lang="en-US" b="0" dirty="0"/>
              <a:t>) XXXXXX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 Online Appointment System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Accessible by both the doctor and the receptionists.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Both of them will be able to book the appointment slots.</a:t>
            </a:r>
            <a:endParaRPr lang="en-US" sz="1200" u="none" strike="noStrike" dirty="0">
              <a:effectLst/>
            </a:endParaRPr>
          </a:p>
          <a:p>
            <a:pPr marL="171450" marR="0" lvl="0" indent="-1714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u="none" strike="noStrike" dirty="0">
                <a:effectLst/>
              </a:rPr>
              <a:t>Appointment slots availability and non-availability will be visible to both of them.</a:t>
            </a:r>
            <a:endParaRPr lang="en-US" sz="1200" u="none" strike="noStrike" dirty="0">
              <a:effectLst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Warding System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Receptionist and doctors will be able to see the availability of the wards and the Operation theatres.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doctors will be able to block the ward or operation theatre and pass the details to the receptionists.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receptionist will get the info and directs the patient to the respective receptionists.</a:t>
            </a:r>
            <a:endParaRPr lang="en-US" sz="1200" u="none" strike="noStrike" dirty="0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Online Documentation 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we'll be able to do Create , Update , Modify and Delete patient information</a:t>
            </a:r>
            <a:endParaRPr lang="en-US" sz="1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Patient test results ,Doctor prescription, ward booked, OT booked all those details will be displayed.</a:t>
            </a:r>
            <a:endParaRPr lang="en-US" sz="1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Graphical representation of patients data test wise will be displayed</a:t>
            </a:r>
            <a:endParaRPr lang="en-US" sz="12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br>
              <a:rPr lang="en-US" sz="1200" u="none" strike="noStrike" dirty="0">
                <a:effectLst/>
              </a:rPr>
            </a:br>
            <a:r>
              <a:rPr lang="en-US" sz="1200" u="none" strike="noStrike" dirty="0">
                <a:effectLst/>
              </a:rPr>
              <a:t>  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27FF-F475-4224-A301-78991031B01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1B4-9D26-4530-AAFC-5D5461647BF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08A-5970-49ED-B8E6-85645904AC2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4031-7520-422B-9E46-B1B17976D2B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99E5-A9BD-4873-BCFE-3AA1A90C68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E6B9-1811-49F6-8ED1-C368CD5E04B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211E-09F2-443F-AF4F-2BBBBE7F728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D76E-4C6D-4AFC-8A9D-F619EDBA60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8B4-541C-40EA-B13B-FC184D8B7B2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DD07-C0C2-41A0-9704-DD08E1D6A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ADFD-E84F-4624-B85A-36BA7AEE94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11F8-9BA9-4B34-9CB7-81DA2A2BE9D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68F4-4B4C-47F2-95B2-246E60B3EE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813-15E1-4AD8-A3A8-6F54F6BB46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4BB5-3AA2-4A0B-9DE7-CD8C65CC6F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CAD-465D-42D1-957C-C9435F771B3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6CF4-370C-4363-B269-165763D352E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3462-BC15-4681-B5EC-6928970173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1F6-2F75-4E4A-8C26-768467665B9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12AA-A16A-480B-9415-ED4D5E6BD28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07B6-7108-4416-9D78-CE5064E8755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8964-2335-4D0F-873A-1DC9F0BF66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DCEA-E4AE-44A6-8127-66BE030708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F104-D9D9-4D3E-874E-CEE52CE439B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A678-FB42-49B9-89C5-D011E462C3E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932-6C68-42FF-BAE1-27943722D16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5FA5-0030-4ADE-91CD-E0CA3AD7A99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C772-4CAE-4097-BC22-0459F4EDFDC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590-BCD5-4DB6-A82F-0136BD5D56A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6CAE-9C70-4CD6-AA3A-D5CAF07F986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BA56-999A-4A12-B5D4-4F35370BD7F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A310-3997-41D3-8E4A-67506400DC6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844-7108-42AD-AC8A-EC2026DD41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C400-70D4-40E3-9EAE-643ABCB7DC5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516F-D764-45F4-923D-5402EF0C53F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B64B-8310-48DE-AAAF-D0E6200060A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B1F-4DAC-4576-9759-05344DEAD93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844-1AB3-49C9-99B8-EE266BA460D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98B3-C33F-4B4E-99DE-E432BAA2698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5A5C-B262-4484-A933-83376B1ED29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B550-182D-447A-ABD1-4C153C1BDA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394-A9B7-4706-93AD-479B39860C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96C4-A8CF-4D71-AB2A-B14A22CA08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E6DA-A4C4-4A01-8728-D0CA7EFE039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1351-25AD-4A19-B41F-76E7359A2F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CF6C-812F-441E-820C-A4828F9AED9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2C8D-C5BB-4760-B415-DAB47C5A2B5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FD24-84C4-41EB-A609-35F5E5F49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6A38-6CEC-4D30-9DB6-77AD79A3776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77-B315-4045-8D90-CB5C6344664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4E40-AA9D-4001-ABFE-4EDD5EDEAA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E4D6-A2EC-46FE-B0A3-C4A1B6AEE93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7D6-A70C-4E82-ADA5-8D92F7B6B12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FFE4-8915-49B9-95E2-A41D33FB80E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6F4-D009-4882-A23E-B98DE01580F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115-BAB3-4CD2-AA80-E6C22152DE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tags" Target="../tags/tag5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8" Type="http://schemas.openxmlformats.org/officeDocument/2006/relationships/theme" Target="../theme/theme4.xml"/><Relationship Id="rId17" Type="http://schemas.openxmlformats.org/officeDocument/2006/relationships/tags" Target="../tags/tag6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85CF1-A908-47DD-B5EF-9A558060B2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6613-5288-450B-BB9F-231A4E50BE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E4F8-1F8F-4A31-B8F0-D0F9DAD10D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1794-EE43-4AE2-B7F4-2C7A7FC00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.GIF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064" y="485678"/>
            <a:ext cx="9084624" cy="11571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 Regional Hospital IT Project (SRHIT) </a:t>
            </a:r>
            <a:b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User Requirements</a:t>
            </a:r>
            <a:endParaRPr lang="en-SG" sz="32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26030" y="2276085"/>
            <a:ext cx="8112282" cy="3231654"/>
            <a:chOff x="2777490" y="2225506"/>
            <a:chExt cx="8112282" cy="3231654"/>
          </a:xfrm>
        </p:grpSpPr>
        <p:sp>
          <p:nvSpPr>
            <p:cNvPr id="3" name="TextBox 2"/>
            <p:cNvSpPr txBox="1"/>
            <p:nvPr/>
          </p:nvSpPr>
          <p:spPr>
            <a:xfrm>
              <a:off x="8129080" y="2225506"/>
              <a:ext cx="2760692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 2</a:t>
              </a:r>
              <a:endParaRPr lang="en-US" sz="24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0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Khin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Yadanna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Phyo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Padmashri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Wint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Yadanar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Htet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Zhao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Tongtong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Zhu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Zhiji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Sundarababu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Xiaochuan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Ko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Yah Wen</a:t>
              </a:r>
              <a:endParaRPr lang="en-SG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21466" b="74346" l="33879" r="653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9" t="21843" r="30906" b="23505"/>
            <a:stretch>
              <a:fillRect/>
            </a:stretch>
          </p:blipFill>
          <p:spPr>
            <a:xfrm>
              <a:off x="2777490" y="2354580"/>
              <a:ext cx="4526280" cy="2973507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34" y="5875387"/>
            <a:ext cx="2911966" cy="982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6068" y="199148"/>
            <a:ext cx="9139660" cy="5119339"/>
            <a:chOff x="316068" y="199148"/>
            <a:chExt cx="9139660" cy="5119339"/>
          </a:xfrm>
        </p:grpSpPr>
        <p:grpSp>
          <p:nvGrpSpPr>
            <p:cNvPr id="8" name="Group 7"/>
            <p:cNvGrpSpPr/>
            <p:nvPr/>
          </p:nvGrpSpPr>
          <p:grpSpPr>
            <a:xfrm>
              <a:off x="2545204" y="1221836"/>
              <a:ext cx="6910524" cy="4096651"/>
              <a:chOff x="2640738" y="1331017"/>
              <a:chExt cx="6910524" cy="4096651"/>
            </a:xfrm>
          </p:grpSpPr>
          <p:pic>
            <p:nvPicPr>
              <p:cNvPr id="3" name="Graphic 2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220" y="265148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/>
              <p:cNvSpPr/>
              <p:nvPr/>
            </p:nvSpPr>
            <p:spPr>
              <a:xfrm>
                <a:off x="6981798" y="2416649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Manage payment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6981798" y="3502281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Consolidate financial report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6981798" y="1331017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 bill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6981796" y="4587913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 outstanding payment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017780" y="3370616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453228" y="1750894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453217" y="4985201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8193" y="1735557"/>
                <a:ext cx="0" cy="327504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640738" y="2948283"/>
                <a:ext cx="23006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Accountant</a:t>
                </a:r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6068" y="199148"/>
              <a:ext cx="42682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Accountant – Work Scope</a:t>
              </a:r>
              <a:endParaRPr lang="en-US" sz="3000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29911" y="326679"/>
            <a:ext cx="10167295" cy="5555506"/>
            <a:chOff x="329911" y="326679"/>
            <a:chExt cx="10167295" cy="5555506"/>
          </a:xfrm>
        </p:grpSpPr>
        <p:grpSp>
          <p:nvGrpSpPr>
            <p:cNvPr id="20" name="Group 19"/>
            <p:cNvGrpSpPr/>
            <p:nvPr/>
          </p:nvGrpSpPr>
          <p:grpSpPr>
            <a:xfrm>
              <a:off x="1678287" y="941696"/>
              <a:ext cx="8818919" cy="4940489"/>
              <a:chOff x="886714" y="941696"/>
              <a:chExt cx="8818919" cy="4940489"/>
            </a:xfrm>
          </p:grpSpPr>
          <p:pic>
            <p:nvPicPr>
              <p:cNvPr id="3" name="Graphic 2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4825" y="29018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/>
              <p:cNvSpPr/>
              <p:nvPr/>
            </p:nvSpPr>
            <p:spPr>
              <a:xfrm>
                <a:off x="3297973" y="2667015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Manage payment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3296431" y="4815689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Consolidate financial report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3297973" y="1581383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 bill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3296430" y="3752647"/>
                <a:ext cx="256946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Handle outstanding payment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333955" y="3620982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69403" y="2001260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769392" y="5235567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94368" y="1985923"/>
                <a:ext cx="0" cy="327504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923775" y="969665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Issues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7044729" y="1622432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Limited payment method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: Rounded Corners 15"/>
              <p:cNvSpPr/>
              <p:nvPr/>
            </p:nvSpPr>
            <p:spPr>
              <a:xfrm>
                <a:off x="7044729" y="3752647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Hardcopy billing records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: Rounded Corners 16"/>
              <p:cNvSpPr/>
              <p:nvPr/>
            </p:nvSpPr>
            <p:spPr>
              <a:xfrm>
                <a:off x="7044729" y="2715354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 calculation of bill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462717" y="941696"/>
                <a:ext cx="0" cy="4940489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/>
              <p:cNvSpPr/>
              <p:nvPr/>
            </p:nvSpPr>
            <p:spPr>
              <a:xfrm>
                <a:off x="7044729" y="4838279"/>
                <a:ext cx="266090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 consolidation of report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6"/>
              <p:cNvSpPr txBox="1"/>
              <p:nvPr/>
            </p:nvSpPr>
            <p:spPr>
              <a:xfrm>
                <a:off x="886714" y="3785922"/>
                <a:ext cx="1815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Accountant</a:t>
                </a:r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911" y="326679"/>
              <a:ext cx="33377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Accountant – Issues</a:t>
              </a:r>
              <a:endParaRPr lang="en-US" sz="3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1765" y="988764"/>
              <a:ext cx="1564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Work Scope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9911" y="326679"/>
            <a:ext cx="53409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Accountant – Proposed Features</a:t>
            </a:r>
            <a:endParaRPr 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6184" y="1022429"/>
            <a:ext cx="11497930" cy="5601479"/>
            <a:chOff x="56184" y="1022429"/>
            <a:chExt cx="11497930" cy="5601479"/>
          </a:xfrm>
        </p:grpSpPr>
        <p:grpSp>
          <p:nvGrpSpPr>
            <p:cNvPr id="33" name="Group 32"/>
            <p:cNvGrpSpPr/>
            <p:nvPr/>
          </p:nvGrpSpPr>
          <p:grpSpPr>
            <a:xfrm>
              <a:off x="56184" y="1022429"/>
              <a:ext cx="11497930" cy="5601479"/>
              <a:chOff x="56184" y="1022429"/>
              <a:chExt cx="11497930" cy="56014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184" y="1032422"/>
                <a:ext cx="11497930" cy="5591486"/>
                <a:chOff x="56184" y="1032422"/>
                <a:chExt cx="11497930" cy="5591486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6184" y="1032422"/>
                  <a:ext cx="11497930" cy="4664071"/>
                  <a:chOff x="56184" y="1032422"/>
                  <a:chExt cx="11497930" cy="4664071"/>
                </a:xfrm>
              </p:grpSpPr>
              <p:pic>
                <p:nvPicPr>
                  <p:cNvPr id="3" name="Graphic 2" descr="User"/>
                  <p:cNvPicPr>
                    <a:picLocks noChangeAspect="1"/>
                  </p:cNvPicPr>
                  <p:nvPr/>
                </p:nvPicPr>
                <p:blipFill>
                  <a:blip r:embed="rId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353" y="294290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: Rounded Corners 3"/>
                  <p:cNvSpPr/>
                  <p:nvPr/>
                </p:nvSpPr>
                <p:spPr>
                  <a:xfrm>
                    <a:off x="2396931" y="2708064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Manage payment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" name="Rectangle: Rounded Corners 4"/>
                  <p:cNvSpPr/>
                  <p:nvPr/>
                </p:nvSpPr>
                <p:spPr>
                  <a:xfrm>
                    <a:off x="2395389" y="4856738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Consolidate financial report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" name="Rectangle: Rounded Corners 5"/>
                  <p:cNvSpPr/>
                  <p:nvPr/>
                </p:nvSpPr>
                <p:spPr>
                  <a:xfrm>
                    <a:off x="2396931" y="1622432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Process bill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" name="Rectangle: Rounded Corners 6"/>
                  <p:cNvSpPr/>
                  <p:nvPr/>
                </p:nvSpPr>
                <p:spPr>
                  <a:xfrm>
                    <a:off x="2395388" y="3793696"/>
                    <a:ext cx="2569464" cy="839755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Handle outstanding payment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432913" y="3662031"/>
                    <a:ext cx="435437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868361" y="2042309"/>
                    <a:ext cx="307140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868350" y="5276616"/>
                    <a:ext cx="307140" cy="0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893326" y="2026972"/>
                    <a:ext cx="0" cy="3275044"/>
                  </a:xfrm>
                  <a:prstGeom prst="line">
                    <a:avLst/>
                  </a:prstGeom>
                  <a:ln w="571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575578" y="1052272"/>
                    <a:ext cx="902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Issues</a:t>
                    </a:r>
                    <a:endParaRPr lang="en-US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Rectangle: Rounded Corners 14"/>
                  <p:cNvSpPr/>
                  <p:nvPr/>
                </p:nvSpPr>
                <p:spPr>
                  <a:xfrm>
                    <a:off x="5670860" y="1622432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Limited payment method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Rectangle: Rounded Corners 15"/>
                  <p:cNvSpPr/>
                  <p:nvPr/>
                </p:nvSpPr>
                <p:spPr>
                  <a:xfrm>
                    <a:off x="5670860" y="3752647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Hardcopy billing records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Rectangle: Rounded Corners 16"/>
                  <p:cNvSpPr/>
                  <p:nvPr/>
                </p:nvSpPr>
                <p:spPr>
                  <a:xfrm>
                    <a:off x="5670860" y="2715354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Manual calculation of bill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Rectangle: Rounded Corners 18"/>
                  <p:cNvSpPr/>
                  <p:nvPr/>
                </p:nvSpPr>
                <p:spPr>
                  <a:xfrm>
                    <a:off x="5670860" y="4838279"/>
                    <a:ext cx="2660904" cy="839755"/>
                  </a:xfrm>
                  <a:prstGeom prst="roundRect">
                    <a:avLst/>
                  </a:prstGeom>
                  <a:solidFill>
                    <a:srgbClr val="018B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altLang="zh-CN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Manual consolidation of report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Rectangle: Rounded Corners 21"/>
                  <p:cNvSpPr/>
                  <p:nvPr/>
                </p:nvSpPr>
                <p:spPr>
                  <a:xfrm>
                    <a:off x="9236599" y="1606348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Electronic payment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Rectangle: Rounded Corners 22"/>
                  <p:cNvSpPr/>
                  <p:nvPr/>
                </p:nvSpPr>
                <p:spPr>
                  <a:xfrm>
                    <a:off x="9236599" y="2708064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altLang="zh-CN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Automated billing system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tangle: Rounded Corners 23"/>
                  <p:cNvSpPr/>
                  <p:nvPr/>
                </p:nvSpPr>
                <p:spPr>
                  <a:xfrm>
                    <a:off x="9220918" y="3751154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Billing records database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828919" y="1032422"/>
                    <a:ext cx="1146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Features</a:t>
                    </a:r>
                    <a:endParaRPr lang="en-US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Rectangle: Rounded Corners 25"/>
                  <p:cNvSpPr/>
                  <p:nvPr/>
                </p:nvSpPr>
                <p:spPr>
                  <a:xfrm>
                    <a:off x="9258970" y="4831028"/>
                    <a:ext cx="2295144" cy="841248"/>
                  </a:xfrm>
                  <a:prstGeom prst="roundRect">
                    <a:avLst/>
                  </a:prstGeom>
                  <a:solidFill>
                    <a:srgbClr val="FBA6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Automated report consolidation</a:t>
                    </a:r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6"/>
                  <p:cNvSpPr txBox="1"/>
                  <p:nvPr/>
                </p:nvSpPr>
                <p:spPr>
                  <a:xfrm>
                    <a:off x="56184" y="3727593"/>
                    <a:ext cx="181528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b="1" dirty="0"/>
                      <a:t>Accountant</a:t>
                    </a:r>
                    <a:endParaRPr lang="en-US" altLang="zh-CN" sz="2000" b="1" dirty="0"/>
                  </a:p>
                </p:txBody>
              </p: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56642" y="1032422"/>
                  <a:ext cx="5008807" cy="5591486"/>
                </a:xfrm>
                <a:prstGeom prst="rect">
                  <a:avLst/>
                </a:prstGeom>
                <a:solidFill>
                  <a:schemeClr val="bg1">
                    <a:alpha val="7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2" name="直接连接符 16"/>
              <p:cNvCxnSpPr/>
              <p:nvPr/>
            </p:nvCxnSpPr>
            <p:spPr>
              <a:xfrm>
                <a:off x="5229955" y="1022429"/>
                <a:ext cx="0" cy="5424259"/>
              </a:xfrm>
              <a:prstGeom prst="line">
                <a:avLst/>
              </a:prstGeom>
              <a:ln w="12700" cmpd="sng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16"/>
            <p:cNvCxnSpPr/>
            <p:nvPr/>
          </p:nvCxnSpPr>
          <p:spPr>
            <a:xfrm>
              <a:off x="8767000" y="1053755"/>
              <a:ext cx="0" cy="5424259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22724" y="923308"/>
            <a:ext cx="9804400" cy="5435600"/>
            <a:chOff x="1318260" y="977900"/>
            <a:chExt cx="9804400" cy="54356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318260" y="977900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 booking system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Reminder/rescheduling by SMS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318260" y="979170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Booking of Appointment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dirty="0">
                <a:solidFill>
                  <a:srgbClr val="4472C4"/>
                </a:solidFill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318260" y="1907337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database (personal details + medical records) 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 system (SMS notification)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318260" y="1908353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1318260" y="2836520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 feature – doctor’s case note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Integration of medical records over time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7"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318260" y="2836520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Medical Consultation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dirty="0">
                <a:solidFill>
                  <a:srgbClr val="4472C4"/>
                </a:solidFill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1318260" y="3764687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Synchronization of patient records with test results 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318260" y="3764687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Medical Test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1318260" y="4692854"/>
              <a:ext cx="9804400" cy="79248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 with existing ward booking system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Portable device during ward visit (doctor)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318260" y="4692854"/>
              <a:ext cx="3058160" cy="792480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Warding process</a:t>
              </a:r>
              <a:endParaRPr lang="en-SG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1318260" y="5621019"/>
              <a:ext cx="9804400" cy="79248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Billing system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calculation + report consolidation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71850" lvl="8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Integration patient records and pharmacy system</a:t>
              </a:r>
              <a:endParaRPr lang="en-SG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7"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Rectangle: Rounded Corners 19"/>
          <p:cNvSpPr/>
          <p:nvPr/>
        </p:nvSpPr>
        <p:spPr>
          <a:xfrm>
            <a:off x="1222724" y="5566427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Billing process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4496" y="192435"/>
            <a:ext cx="48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 – Proposed System</a:t>
            </a:r>
            <a:endParaRPr lang="en-SG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88517" y="296431"/>
            <a:ext cx="11694217" cy="5852185"/>
            <a:chOff x="288517" y="296431"/>
            <a:chExt cx="11694217" cy="5852185"/>
          </a:xfrm>
        </p:grpSpPr>
        <p:sp>
          <p:nvSpPr>
            <p:cNvPr id="58" name="TextBox 57"/>
            <p:cNvSpPr txBox="1"/>
            <p:nvPr/>
          </p:nvSpPr>
          <p:spPr>
            <a:xfrm>
              <a:off x="602087" y="296431"/>
              <a:ext cx="325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Budget and Timeline</a:t>
              </a:r>
              <a:endParaRPr lang="en-US" sz="2800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88517" y="670005"/>
              <a:ext cx="11694217" cy="5478611"/>
              <a:chOff x="288517" y="670005"/>
              <a:chExt cx="11694217" cy="5478611"/>
            </a:xfrm>
          </p:grpSpPr>
          <p:graphicFrame>
            <p:nvGraphicFramePr>
              <p:cNvPr id="3" name="Chart 2"/>
              <p:cNvGraphicFramePr/>
              <p:nvPr/>
            </p:nvGraphicFramePr>
            <p:xfrm>
              <a:off x="3944116" y="670005"/>
              <a:ext cx="5807685" cy="37311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grpSp>
            <p:nvGrpSpPr>
              <p:cNvPr id="59" name="Group 58"/>
              <p:cNvGrpSpPr/>
              <p:nvPr/>
            </p:nvGrpSpPr>
            <p:grpSpPr>
              <a:xfrm>
                <a:off x="288517" y="4404355"/>
                <a:ext cx="11694217" cy="1744261"/>
                <a:chOff x="288517" y="4349763"/>
                <a:chExt cx="11694217" cy="1744261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508080" y="4349763"/>
                  <a:ext cx="10474654" cy="1744261"/>
                  <a:chOff x="1057692" y="4453490"/>
                  <a:chExt cx="10683920" cy="1744261"/>
                </a:xfrm>
              </p:grpSpPr>
              <p:sp>
                <p:nvSpPr>
                  <p:cNvPr id="7" name="Rectangle: Rounded Corners 6"/>
                  <p:cNvSpPr/>
                  <p:nvPr/>
                </p:nvSpPr>
                <p:spPr>
                  <a:xfrm>
                    <a:off x="1127129" y="4902035"/>
                    <a:ext cx="9699616" cy="33855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363713" y="4453490"/>
                    <a:ext cx="9220094" cy="311777"/>
                    <a:chOff x="1284896" y="4865042"/>
                    <a:chExt cx="9220094" cy="311777"/>
                  </a:xfrm>
                  <a:gradFill>
                    <a:gsLst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  <a:gs pos="10000">
                        <a:schemeClr val="accent6">
                          <a:lumMod val="60000"/>
                          <a:lumOff val="40000"/>
                        </a:schemeClr>
                      </a:gs>
                      <a:gs pos="53000">
                        <a:schemeClr val="bg2">
                          <a:tint val="90000"/>
                          <a:lumMod val="120000"/>
                        </a:schemeClr>
                      </a:gs>
                    </a:gsLst>
                    <a:lin ang="5400000" scaled="0"/>
                  </a:gradFill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284896" y="4869042"/>
                      <a:ext cx="1029449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2330038" y="4869042"/>
                      <a:ext cx="998992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343557" y="4867042"/>
                      <a:ext cx="939681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306041" y="4867042"/>
                      <a:ext cx="1029449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355911" y="4867042"/>
                      <a:ext cx="1069525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51335" y="4865042"/>
                      <a:ext cx="979755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448510" y="4867229"/>
                      <a:ext cx="1019831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8483232" y="4867229"/>
                      <a:ext cx="1010213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 2018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515617" y="4865229"/>
                      <a:ext cx="989373" cy="30777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 2019 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672953" y="4919870"/>
                    <a:ext cx="353818" cy="671805"/>
                    <a:chOff x="1672953" y="4919870"/>
                    <a:chExt cx="353818" cy="671805"/>
                  </a:xfrm>
                </p:grpSpPr>
                <p:sp>
                  <p:nvSpPr>
                    <p:cNvPr id="38" name="Diamond 37"/>
                    <p:cNvSpPr/>
                    <p:nvPr/>
                  </p:nvSpPr>
                  <p:spPr>
                    <a:xfrm>
                      <a:off x="1672953" y="4919870"/>
                      <a:ext cx="353818" cy="306045"/>
                    </a:xfrm>
                    <a:prstGeom prst="diamond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3" name="Straight Connector 42"/>
                    <p:cNvCxnSpPr>
                      <a:stCxn id="38" idx="2"/>
                    </p:cNvCxnSpPr>
                    <p:nvPr/>
                  </p:nvCxnSpPr>
                  <p:spPr>
                    <a:xfrm>
                      <a:off x="1849862" y="5225915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178471" y="4920896"/>
                    <a:ext cx="353818" cy="671805"/>
                    <a:chOff x="4287655" y="4920896"/>
                    <a:chExt cx="353818" cy="671805"/>
                  </a:xfrm>
                </p:grpSpPr>
                <p:sp>
                  <p:nvSpPr>
                    <p:cNvPr id="39" name="Diamond 38"/>
                    <p:cNvSpPr/>
                    <p:nvPr/>
                  </p:nvSpPr>
                  <p:spPr>
                    <a:xfrm>
                      <a:off x="4287655" y="4920896"/>
                      <a:ext cx="353818" cy="306045"/>
                    </a:xfrm>
                    <a:prstGeom prst="diamond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4464564" y="5226941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8253987" y="4921464"/>
                    <a:ext cx="353818" cy="688060"/>
                    <a:chOff x="8403212" y="4918289"/>
                    <a:chExt cx="353818" cy="688060"/>
                  </a:xfrm>
                </p:grpSpPr>
                <p:sp>
                  <p:nvSpPr>
                    <p:cNvPr id="40" name="Diamond 39"/>
                    <p:cNvSpPr/>
                    <p:nvPr/>
                  </p:nvSpPr>
                  <p:spPr>
                    <a:xfrm>
                      <a:off x="8403212" y="4918289"/>
                      <a:ext cx="353818" cy="306045"/>
                    </a:xfrm>
                    <a:prstGeom prst="diamond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8580121" y="5240589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0399597" y="4919585"/>
                    <a:ext cx="353818" cy="702639"/>
                    <a:chOff x="10567586" y="4903710"/>
                    <a:chExt cx="353818" cy="702639"/>
                  </a:xfrm>
                </p:grpSpPr>
                <p:sp>
                  <p:nvSpPr>
                    <p:cNvPr id="41" name="Diamond 40"/>
                    <p:cNvSpPr/>
                    <p:nvPr/>
                  </p:nvSpPr>
                  <p:spPr>
                    <a:xfrm>
                      <a:off x="10567586" y="4903710"/>
                      <a:ext cx="353818" cy="306045"/>
                    </a:xfrm>
                    <a:prstGeom prst="diamond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0744495" y="5240589"/>
                      <a:ext cx="0" cy="365760"/>
                    </a:xfrm>
                    <a:prstGeom prst="lin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057692" y="5579572"/>
                    <a:ext cx="15843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Requirement Gathering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63210" y="5573665"/>
                    <a:ext cx="15843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Analysis Workflow 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374355" y="5573665"/>
                    <a:ext cx="213258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Design Workflow and Coding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9426002" y="5612976"/>
                    <a:ext cx="231561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Testing and Maintenance</a:t>
                    </a:r>
                    <a:endParaRPr lang="en-SG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288517" y="4540721"/>
                  <a:ext cx="11166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>
                      <a:latin typeface="Arial" panose="020B0604020202020204" pitchFamily="34" charset="0"/>
                      <a:cs typeface="Arial" panose="020B0604020202020204" pitchFamily="34" charset="0"/>
                    </a:rPr>
                    <a:t>Timeline</a:t>
                  </a:r>
                  <a:endParaRPr lang="en-SG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3322490" y="3366067"/>
                <a:ext cx="13934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Total: $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450,000</a:t>
                </a:r>
                <a:endParaRPr lang="en-SG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91" y="1915349"/>
            <a:ext cx="10515600" cy="96075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SG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721" b="72449" l="8500" r="93333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55" y="3599117"/>
            <a:ext cx="4916672" cy="24091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21159"/>
            <a:ext cx="8911687" cy="86349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SG" sz="3200" b="1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589212" y="1464359"/>
            <a:ext cx="891540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Requirements (work scope, issues, proposed features)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6030" indent="-573405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6030" indent="-573405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Receptionist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6030" indent="-573405">
              <a:lnSpc>
                <a:spcPct val="1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Accountant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– Proposed System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-6826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and Timeline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39634" y="1202608"/>
            <a:ext cx="11685267" cy="5003442"/>
            <a:chOff x="339634" y="1202608"/>
            <a:chExt cx="11685267" cy="5003442"/>
          </a:xfrm>
        </p:grpSpPr>
        <p:sp>
          <p:nvSpPr>
            <p:cNvPr id="2" name="Rectangle 1"/>
            <p:cNvSpPr/>
            <p:nvPr/>
          </p:nvSpPr>
          <p:spPr>
            <a:xfrm>
              <a:off x="1496174" y="1202608"/>
              <a:ext cx="964922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63550" indent="-463550">
                <a:buFont typeface="Wingdings" panose="05000000000000000000" pitchFamily="2" charset="2"/>
                <a:buChar char="Ø"/>
              </a:pPr>
              <a:r>
                <a:rPr lang="en-IN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Whitestar</a:t>
              </a:r>
              <a:r>
                <a:rPr lang="en-IN" sz="2400" dirty="0">
                  <a:latin typeface="Arial" panose="020B0604020202020204" pitchFamily="34" charset="0"/>
                  <a:cs typeface="Arial" panose="020B0604020202020204" pitchFamily="34" charset="0"/>
                </a:rPr>
                <a:t> Computers Pte Ltd  </a:t>
              </a:r>
              <a:endParaRPr lang="en-I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I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63550" indent="-463550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Specialist Clinic Management Information System (SCMIS)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39634" y="2751650"/>
              <a:ext cx="11685267" cy="3454400"/>
              <a:chOff x="339634" y="2656114"/>
              <a:chExt cx="11685267" cy="345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634" y="2656114"/>
                <a:ext cx="5573485" cy="3454400"/>
                <a:chOff x="339634" y="2656114"/>
                <a:chExt cx="5573485" cy="3454400"/>
              </a:xfrm>
            </p:grpSpPr>
            <p:sp>
              <p:nvSpPr>
                <p:cNvPr id="6" name="文本框 6"/>
                <p:cNvSpPr txBox="1"/>
                <p:nvPr/>
              </p:nvSpPr>
              <p:spPr>
                <a:xfrm>
                  <a:off x="504819" y="4153424"/>
                  <a:ext cx="18175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Main User</a:t>
                  </a:r>
                  <a:endParaRPr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2936698" y="3912664"/>
                  <a:ext cx="2642616" cy="839755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Specialist Clinic Receptionist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2936697" y="4998296"/>
                  <a:ext cx="2639897" cy="839755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Accountant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2936698" y="2827032"/>
                  <a:ext cx="2642616" cy="839755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Specialist Doctor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997338" y="4385918"/>
                  <a:ext cx="717919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408128" y="3246909"/>
                  <a:ext cx="30714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408117" y="5487442"/>
                  <a:ext cx="30714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433093" y="3231572"/>
                  <a:ext cx="0" cy="225587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: Rounded Corners 3"/>
                <p:cNvSpPr/>
                <p:nvPr/>
              </p:nvSpPr>
              <p:spPr>
                <a:xfrm>
                  <a:off x="339634" y="2656114"/>
                  <a:ext cx="5573485" cy="3454400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320787" y="2656114"/>
                <a:ext cx="5704114" cy="3454400"/>
                <a:chOff x="6375379" y="2656114"/>
                <a:chExt cx="5704114" cy="3454400"/>
              </a:xfrm>
            </p:grpSpPr>
            <p:sp>
              <p:nvSpPr>
                <p:cNvPr id="15" name="Rectangle: Rounded Corners 14"/>
                <p:cNvSpPr/>
                <p:nvPr/>
              </p:nvSpPr>
              <p:spPr>
                <a:xfrm>
                  <a:off x="6375379" y="2656114"/>
                  <a:ext cx="5704114" cy="3454400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Rectangle: Rounded Corners 15"/>
                <p:cNvSpPr/>
                <p:nvPr/>
              </p:nvSpPr>
              <p:spPr>
                <a:xfrm>
                  <a:off x="6852349" y="3967256"/>
                  <a:ext cx="2642616" cy="83975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Appointment / Warding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: Rounded Corners 16"/>
                <p:cNvSpPr/>
                <p:nvPr/>
              </p:nvSpPr>
              <p:spPr>
                <a:xfrm>
                  <a:off x="6852348" y="5052888"/>
                  <a:ext cx="2639897" cy="83975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Billing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: Rounded Corners 17"/>
                <p:cNvSpPr/>
                <p:nvPr/>
              </p:nvSpPr>
              <p:spPr>
                <a:xfrm>
                  <a:off x="6852349" y="2881624"/>
                  <a:ext cx="2642616" cy="83975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Medical Registration (Medical Records)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文本框 6"/>
                <p:cNvSpPr txBox="1"/>
                <p:nvPr/>
              </p:nvSpPr>
              <p:spPr>
                <a:xfrm>
                  <a:off x="10385127" y="4114480"/>
                  <a:ext cx="14672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Processes</a:t>
                  </a:r>
                  <a:endParaRPr lang="en-US" altLang="zh-CN" sz="2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579807" y="4340946"/>
                  <a:ext cx="717919" cy="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9723328" y="3140368"/>
                  <a:ext cx="307140" cy="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9708422" y="5387878"/>
                  <a:ext cx="307140" cy="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015562" y="3186600"/>
                  <a:ext cx="0" cy="2255870"/>
                </a:xfrm>
                <a:prstGeom prst="line">
                  <a:avLst/>
                </a:prstGeom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/>
              <p:cNvSpPr/>
              <p:nvPr/>
            </p:nvSpPr>
            <p:spPr>
              <a:xfrm>
                <a:off x="5913119" y="4172054"/>
                <a:ext cx="392763" cy="228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848205" y="302360"/>
            <a:ext cx="1713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Overview</a:t>
            </a:r>
            <a:endParaRPr lang="en-US"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20183" y="1923490"/>
            <a:ext cx="6151633" cy="3011019"/>
            <a:chOff x="2586983" y="1853534"/>
            <a:chExt cx="6151633" cy="3011019"/>
          </a:xfrm>
        </p:grpSpPr>
        <p:sp>
          <p:nvSpPr>
            <p:cNvPr id="7" name="文本框 6"/>
            <p:cNvSpPr txBox="1"/>
            <p:nvPr/>
          </p:nvSpPr>
          <p:spPr>
            <a:xfrm>
              <a:off x="2586983" y="2939166"/>
              <a:ext cx="20389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Doctor</a:t>
              </a:r>
              <a:endParaRPr lang="en-US" altLang="zh-CN" sz="2800" b="1" dirty="0"/>
            </a:p>
          </p:txBody>
        </p:sp>
        <p:pic>
          <p:nvPicPr>
            <p:cNvPr id="17" name="Graphic 16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080" y="2693289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/>
            <p:cNvSpPr/>
            <p:nvPr/>
          </p:nvSpPr>
          <p:spPr>
            <a:xfrm>
              <a:off x="6096000" y="2939166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Visit wards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6095999" y="4024798"/>
              <a:ext cx="2639897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Handle patient’s appointment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096000" y="1853534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Consultation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156640" y="34124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67430" y="22734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67419" y="45139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92395" y="22580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8330" y="485751"/>
            <a:ext cx="3527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Doctor – Work Scope</a:t>
            </a:r>
            <a:endParaRPr lang="en-US" sz="3000" b="1" dirty="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3325" y="859377"/>
            <a:ext cx="10398503" cy="5457371"/>
            <a:chOff x="933325" y="859377"/>
            <a:chExt cx="10398503" cy="5457371"/>
          </a:xfrm>
        </p:grpSpPr>
        <p:sp>
          <p:nvSpPr>
            <p:cNvPr id="8" name="文本框 7"/>
            <p:cNvSpPr txBox="1"/>
            <p:nvPr/>
          </p:nvSpPr>
          <p:spPr>
            <a:xfrm>
              <a:off x="8305829" y="1017754"/>
              <a:ext cx="9385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Issues</a:t>
              </a:r>
              <a:endParaRPr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184" y="1177748"/>
              <a:ext cx="162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Work Scope</a:t>
              </a:r>
              <a:endParaRPr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55238" y="859377"/>
              <a:ext cx="6537" cy="5457371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38" y="3052589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Rounded Corners 26"/>
            <p:cNvSpPr/>
            <p:nvPr/>
          </p:nvSpPr>
          <p:spPr>
            <a:xfrm>
              <a:off x="2976258" y="3298466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Visit wards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976257" y="4384098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Handle patient’s appointment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2976258" y="2212834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Consultation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036898" y="37717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47688" y="26327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447677" y="48732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72653" y="26173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"/>
            <p:cNvSpPr txBox="1"/>
            <p:nvPr/>
          </p:nvSpPr>
          <p:spPr>
            <a:xfrm>
              <a:off x="933325" y="3948169"/>
              <a:ext cx="1391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Doctor</a:t>
              </a:r>
              <a:endPara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445611" y="1584111"/>
              <a:ext cx="4886217" cy="4007902"/>
              <a:chOff x="4563272" y="1379051"/>
              <a:chExt cx="4886217" cy="4007902"/>
            </a:xfrm>
          </p:grpSpPr>
          <p:sp>
            <p:nvSpPr>
              <p:cNvPr id="24" name="圆角矩形 5"/>
              <p:cNvSpPr/>
              <p:nvPr/>
            </p:nvSpPr>
            <p:spPr>
              <a:xfrm>
                <a:off x="4672395" y="2525008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Hard copy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圆角矩形 6"/>
              <p:cNvSpPr/>
              <p:nvPr/>
            </p:nvSpPr>
            <p:spPr>
              <a:xfrm>
                <a:off x="4667103" y="4642733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rPr>
                  <a:t>Conflict in appointments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圆角矩形 8"/>
              <p:cNvSpPr/>
              <p:nvPr/>
            </p:nvSpPr>
            <p:spPr>
              <a:xfrm>
                <a:off x="6799463" y="1660039"/>
                <a:ext cx="2447290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medical records</a:t>
                </a:r>
                <a:endPara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test results</a:t>
                </a:r>
                <a:endPara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圆角矩形 19"/>
              <p:cNvSpPr/>
              <p:nvPr/>
            </p:nvSpPr>
            <p:spPr>
              <a:xfrm>
                <a:off x="6799463" y="2525008"/>
                <a:ext cx="244792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rPr>
                  <a:t>diagnosis results</a:t>
                </a:r>
                <a:endParaRPr lang="en-US" altLang="zh-CN" sz="1600" b="1" dirty="0">
                  <a:latin typeface="Arial" panose="020B0604020202020204" pitchFamily="34" charset="0"/>
                  <a:ea typeface="Arial Unicode MS" panose="020B0604020202020204" charset="-122"/>
                  <a:cs typeface="Arial" panose="020B0604020202020204" pitchFamily="34" charset="0"/>
                  <a:sym typeface="+mn-ea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rPr>
                  <a:t>prescription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圆角矩形 20"/>
              <p:cNvSpPr/>
              <p:nvPr/>
            </p:nvSpPr>
            <p:spPr>
              <a:xfrm>
                <a:off x="6800098" y="3370372"/>
                <a:ext cx="244665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during ward visit</a:t>
                </a:r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4563272" y="1379051"/>
                <a:ext cx="4886217" cy="28619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46271" y="178776"/>
            <a:ext cx="5717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Doctor – Issues</a:t>
            </a:r>
            <a:endParaRPr lang="en-US" sz="3000" b="1" dirty="0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46271" y="178776"/>
            <a:ext cx="5717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Doctor – Proposed Features</a:t>
            </a:r>
            <a:endParaRPr lang="en-US" sz="3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275" y="786495"/>
            <a:ext cx="11784642" cy="5786015"/>
            <a:chOff x="22275" y="786495"/>
            <a:chExt cx="11784642" cy="5786015"/>
          </a:xfrm>
        </p:grpSpPr>
        <p:grpSp>
          <p:nvGrpSpPr>
            <p:cNvPr id="11" name="Group 10"/>
            <p:cNvGrpSpPr/>
            <p:nvPr/>
          </p:nvGrpSpPr>
          <p:grpSpPr>
            <a:xfrm>
              <a:off x="22275" y="786495"/>
              <a:ext cx="11784642" cy="5225932"/>
              <a:chOff x="22275" y="786495"/>
              <a:chExt cx="11784642" cy="52259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537115" y="809883"/>
                <a:ext cx="93853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Issues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H="1">
                <a:off x="4345710" y="809883"/>
                <a:ext cx="23570" cy="5147275"/>
              </a:xfrm>
              <a:prstGeom prst="line">
                <a:avLst/>
              </a:prstGeom>
              <a:ln w="12700" cmpd="sng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4563272" y="1379051"/>
                <a:ext cx="4886217" cy="4007902"/>
                <a:chOff x="4563272" y="1379051"/>
                <a:chExt cx="4886217" cy="4007902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4672395" y="2525008"/>
                  <a:ext cx="202501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Hard copy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4667103" y="4642733"/>
                  <a:ext cx="202501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Conflict in appointments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圆角矩形 8"/>
                <p:cNvSpPr/>
                <p:nvPr/>
              </p:nvSpPr>
              <p:spPr>
                <a:xfrm>
                  <a:off x="6799463" y="1660039"/>
                  <a:ext cx="2447290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medical records</a:t>
                  </a:r>
                  <a:endPara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test results</a:t>
                  </a:r>
                  <a:endPara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圆角矩形 19"/>
                <p:cNvSpPr/>
                <p:nvPr/>
              </p:nvSpPr>
              <p:spPr>
                <a:xfrm>
                  <a:off x="6799463" y="2525008"/>
                  <a:ext cx="244792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diagnosis results</a:t>
                  </a:r>
                  <a:endPara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  <a:sym typeface="+mn-ea"/>
                  </a:endParaRPr>
                </a:p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prescription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圆角矩形 20"/>
                <p:cNvSpPr/>
                <p:nvPr/>
              </p:nvSpPr>
              <p:spPr>
                <a:xfrm>
                  <a:off x="6800098" y="3370372"/>
                  <a:ext cx="2446655" cy="744220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l">
                    <a:buFont typeface="Wingdings" panose="05000000000000000000" pitchFamily="2" charset="2"/>
                    <a:buChar char="§"/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during ward visit</a:t>
                  </a:r>
                  <a:endPara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" name="Rectangle: Rounded Corners 3"/>
                <p:cNvSpPr/>
                <p:nvPr/>
              </p:nvSpPr>
              <p:spPr>
                <a:xfrm>
                  <a:off x="4563272" y="1379051"/>
                  <a:ext cx="4886217" cy="286194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9710593" y="1463720"/>
                <a:ext cx="2096324" cy="4127189"/>
                <a:chOff x="9710593" y="1463720"/>
                <a:chExt cx="2096324" cy="4127189"/>
              </a:xfrm>
            </p:grpSpPr>
            <p:sp>
              <p:nvSpPr>
                <p:cNvPr id="19" name="圆角矩形 21"/>
                <p:cNvSpPr/>
                <p:nvPr/>
              </p:nvSpPr>
              <p:spPr>
                <a:xfrm>
                  <a:off x="9727402" y="1463720"/>
                  <a:ext cx="2076450" cy="74422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A dashboard</a:t>
                  </a:r>
                  <a:endParaRPr lang="en-US" altLang="zh-CN" sz="1600" b="1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圆角矩形 22"/>
                <p:cNvSpPr/>
                <p:nvPr/>
              </p:nvSpPr>
              <p:spPr>
                <a:xfrm>
                  <a:off x="9710593" y="2286883"/>
                  <a:ext cx="2076450" cy="122047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Online documentation (with templates)</a:t>
                  </a:r>
                  <a:endParaRPr lang="en-US" altLang="zh-CN" sz="1600" b="1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圆角矩形 23"/>
                <p:cNvSpPr/>
                <p:nvPr/>
              </p:nvSpPr>
              <p:spPr>
                <a:xfrm>
                  <a:off x="9730467" y="3557905"/>
                  <a:ext cx="2076450" cy="74422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A dashboard</a:t>
                  </a:r>
                  <a:endPara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圆角矩形 25"/>
                <p:cNvSpPr/>
                <p:nvPr/>
              </p:nvSpPr>
              <p:spPr>
                <a:xfrm>
                  <a:off x="9727402" y="4638409"/>
                  <a:ext cx="2076450" cy="95250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1600" b="1" dirty="0">
                      <a:latin typeface="Arial" panose="020B0604020202020204" pitchFamily="34" charset="0"/>
                      <a:ea typeface="Arial Unicode MS" panose="020B0604020202020204" charset="-122"/>
                      <a:cs typeface="Arial" panose="020B0604020202020204" pitchFamily="34" charset="0"/>
                      <a:sym typeface="+mn-ea"/>
                    </a:rPr>
                    <a:t>Notification system (with confirmation)</a:t>
                  </a:r>
                  <a:endParaRPr lang="en-US" altLang="zh-CN" sz="1600" b="1" dirty="0">
                    <a:latin typeface="Arial" panose="020B0604020202020204" pitchFamily="34" charset="0"/>
                    <a:ea typeface="Arial Unicode MS" panose="020B060402020202020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3" name="直接连接符 16"/>
              <p:cNvCxnSpPr/>
              <p:nvPr/>
            </p:nvCxnSpPr>
            <p:spPr>
              <a:xfrm flipH="1">
                <a:off x="9569943" y="809883"/>
                <a:ext cx="0" cy="5202544"/>
              </a:xfrm>
              <a:prstGeom prst="line">
                <a:avLst/>
              </a:prstGeom>
              <a:ln w="12700" cmpd="sng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22275" y="1803400"/>
                <a:ext cx="4153841" cy="3011019"/>
                <a:chOff x="22275" y="1803400"/>
                <a:chExt cx="4153841" cy="3011019"/>
              </a:xfrm>
            </p:grpSpPr>
            <p:pic>
              <p:nvPicPr>
                <p:cNvPr id="26" name="Graphic 25" descr="User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78" y="264315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26"/>
                <p:cNvSpPr/>
                <p:nvPr/>
              </p:nvSpPr>
              <p:spPr>
                <a:xfrm>
                  <a:off x="1880972" y="2889032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Visit wards</a:t>
                  </a:r>
                  <a:endParaRPr lang="en-US" b="1" dirty="0"/>
                </a:p>
              </p:txBody>
            </p:sp>
            <p:sp>
              <p:nvSpPr>
                <p:cNvPr id="28" name="Rectangle: Rounded Corners 27"/>
                <p:cNvSpPr/>
                <p:nvPr/>
              </p:nvSpPr>
              <p:spPr>
                <a:xfrm>
                  <a:off x="1880971" y="3974664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Handle patient’s appointment</a:t>
                  </a:r>
                  <a:endParaRPr lang="en-US" b="1" dirty="0"/>
                </a:p>
              </p:txBody>
            </p:sp>
            <p:sp>
              <p:nvSpPr>
                <p:cNvPr id="29" name="Rectangle: Rounded Corners 28"/>
                <p:cNvSpPr/>
                <p:nvPr/>
              </p:nvSpPr>
              <p:spPr>
                <a:xfrm>
                  <a:off x="1880972" y="1803400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Consultation</a:t>
                  </a:r>
                  <a:endParaRPr lang="en-US" b="1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072238" y="3362286"/>
                  <a:ext cx="27432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352402" y="2223277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352391" y="4463810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377367" y="2207940"/>
                  <a:ext cx="0" cy="225587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6"/>
                <p:cNvSpPr txBox="1"/>
                <p:nvPr/>
              </p:nvSpPr>
              <p:spPr>
                <a:xfrm>
                  <a:off x="22275" y="3429000"/>
                  <a:ext cx="11364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Doctor</a:t>
                  </a:r>
                  <a:endParaRPr lang="en-US" altLang="zh-CN" sz="2000" b="1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0053563" y="786495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17802" y="809883"/>
              <a:ext cx="4119318" cy="576262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6068" y="199148"/>
            <a:ext cx="8687029" cy="5930177"/>
            <a:chOff x="316068" y="199148"/>
            <a:chExt cx="8687029" cy="5930177"/>
          </a:xfrm>
        </p:grpSpPr>
        <p:grpSp>
          <p:nvGrpSpPr>
            <p:cNvPr id="15" name="Group 14"/>
            <p:cNvGrpSpPr/>
            <p:nvPr/>
          </p:nvGrpSpPr>
          <p:grpSpPr>
            <a:xfrm>
              <a:off x="2452375" y="947043"/>
              <a:ext cx="6550722" cy="5182282"/>
              <a:chOff x="2234009" y="692391"/>
              <a:chExt cx="6550722" cy="5182282"/>
            </a:xfrm>
          </p:grpSpPr>
          <p:pic>
            <p:nvPicPr>
              <p:cNvPr id="3" name="Graphic 2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9009" y="28256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/>
              <p:cNvSpPr/>
              <p:nvPr/>
            </p:nvSpPr>
            <p:spPr>
              <a:xfrm>
                <a:off x="6489587" y="1778023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Coordinate appointment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6489587" y="2863655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Registration of patients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6489587" y="692391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Administrational duties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6489587" y="3949287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File medical records and etc.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6489587" y="5034918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Booking ward</a:t>
                </a:r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bed/surgery </a:t>
                </a:r>
                <a:endParaRPr lang="en-GB" altLang="zh-C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525569" y="3283532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961017" y="1112268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961017" y="5454795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5982" y="1096931"/>
                <a:ext cx="0" cy="435786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234009" y="3005860"/>
                <a:ext cx="2492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/>
                  <a:t>Receptionist</a:t>
                </a:r>
                <a:endParaRPr lang="en-US" sz="3000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6068" y="199148"/>
              <a:ext cx="44283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Receptionist – Work Scope</a:t>
              </a:r>
              <a:endParaRPr lang="en-US" sz="30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6068" y="199148"/>
            <a:ext cx="342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Receptionist - Issues</a:t>
            </a:r>
            <a:endParaRPr lang="en-US" sz="30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817009" y="753146"/>
            <a:ext cx="8275278" cy="5797491"/>
            <a:chOff x="1817009" y="753146"/>
            <a:chExt cx="8275278" cy="5797491"/>
          </a:xfrm>
        </p:grpSpPr>
        <p:grpSp>
          <p:nvGrpSpPr>
            <p:cNvPr id="15" name="Group 14"/>
            <p:cNvGrpSpPr/>
            <p:nvPr/>
          </p:nvGrpSpPr>
          <p:grpSpPr>
            <a:xfrm>
              <a:off x="1817009" y="753146"/>
              <a:ext cx="8275278" cy="5797491"/>
              <a:chOff x="1325688" y="753146"/>
              <a:chExt cx="8275278" cy="579749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916793" y="753146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Issues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Graphic 2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977" y="350162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" name="Rectangle: Rounded Corners 3"/>
              <p:cNvSpPr/>
              <p:nvPr/>
            </p:nvSpPr>
            <p:spPr>
              <a:xfrm>
                <a:off x="3748555" y="2453987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Coordinate appointment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3748555" y="3539619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Registration of patients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3748555" y="1368355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Administrational duties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3748555" y="4625251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File medical records and etc.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3748555" y="5710882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Booking ward</a:t>
                </a:r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bed/surgery </a:t>
                </a:r>
                <a:endParaRPr lang="en-GB" altLang="zh-C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784537" y="3959496"/>
                <a:ext cx="435437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19985" y="1788232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19985" y="6130759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244950" y="1772895"/>
                <a:ext cx="0" cy="435786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/>
              <p:cNvSpPr/>
              <p:nvPr/>
            </p:nvSpPr>
            <p:spPr>
              <a:xfrm>
                <a:off x="7305822" y="1883847"/>
                <a:ext cx="229514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Conflict in appointments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: Rounded Corners 17"/>
              <p:cNvSpPr/>
              <p:nvPr/>
            </p:nvSpPr>
            <p:spPr>
              <a:xfrm>
                <a:off x="7305822" y="4657227"/>
                <a:ext cx="229514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Hard copy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7305822" y="3270537"/>
                <a:ext cx="2295144" cy="839755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Inconvenient with current workflow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31725" y="753146"/>
                <a:ext cx="1564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Work Scope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6"/>
              <p:cNvSpPr txBox="1"/>
              <p:nvPr/>
            </p:nvSpPr>
            <p:spPr>
              <a:xfrm>
                <a:off x="1325688" y="4379374"/>
                <a:ext cx="1789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Receptionist</a:t>
                </a:r>
                <a:endParaRPr lang="en-US" altLang="zh-CN" sz="2000" b="1" dirty="0"/>
              </a:p>
            </p:txBody>
          </p:sp>
        </p:grpSp>
        <p:cxnSp>
          <p:nvCxnSpPr>
            <p:cNvPr id="23" name="直接连接符 16"/>
            <p:cNvCxnSpPr/>
            <p:nvPr/>
          </p:nvCxnSpPr>
          <p:spPr>
            <a:xfrm>
              <a:off x="7176183" y="898979"/>
              <a:ext cx="0" cy="5651658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8699" y="178776"/>
            <a:ext cx="10885491" cy="6546375"/>
            <a:chOff x="158699" y="178776"/>
            <a:chExt cx="10885491" cy="6546375"/>
          </a:xfrm>
        </p:grpSpPr>
        <p:grpSp>
          <p:nvGrpSpPr>
            <p:cNvPr id="16" name="Group 15"/>
            <p:cNvGrpSpPr/>
            <p:nvPr/>
          </p:nvGrpSpPr>
          <p:grpSpPr>
            <a:xfrm>
              <a:off x="158699" y="178776"/>
              <a:ext cx="10885491" cy="6546375"/>
              <a:chOff x="158699" y="178776"/>
              <a:chExt cx="10885491" cy="654637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8699" y="178776"/>
                <a:ext cx="10885491" cy="6267912"/>
                <a:chOff x="158699" y="178776"/>
                <a:chExt cx="10885491" cy="6267912"/>
              </a:xfrm>
            </p:grpSpPr>
            <p:pic>
              <p:nvPicPr>
                <p:cNvPr id="3" name="Graphic 2" descr="User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306" y="339767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" name="Rectangle: Rounded Corners 3"/>
                <p:cNvSpPr/>
                <p:nvPr/>
              </p:nvSpPr>
              <p:spPr>
                <a:xfrm>
                  <a:off x="2553884" y="2350038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Coordinate appointment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ectangle: Rounded Corners 4"/>
                <p:cNvSpPr/>
                <p:nvPr/>
              </p:nvSpPr>
              <p:spPr>
                <a:xfrm>
                  <a:off x="2553884" y="3435670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Registration of patients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ectangle: Rounded Corners 5"/>
                <p:cNvSpPr/>
                <p:nvPr/>
              </p:nvSpPr>
              <p:spPr>
                <a:xfrm>
                  <a:off x="2553884" y="1264406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Administrational duties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2553884" y="4521302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 medical records and etc.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2553884" y="5606933"/>
                  <a:ext cx="2295144" cy="839755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Booking ward</a:t>
                  </a:r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bed/surgery </a:t>
                  </a:r>
                  <a:endParaRPr lang="en-GB" altLang="zh-CN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89866" y="3855547"/>
                  <a:ext cx="435437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025314" y="1684283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025314" y="6026810"/>
                  <a:ext cx="307140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050279" y="1668946"/>
                  <a:ext cx="0" cy="4357864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: Rounded Corners 16"/>
                <p:cNvSpPr/>
                <p:nvPr/>
              </p:nvSpPr>
              <p:spPr>
                <a:xfrm>
                  <a:off x="5558294" y="1570697"/>
                  <a:ext cx="2295144" cy="839755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Conflict in appointments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: Rounded Corners 17"/>
                <p:cNvSpPr/>
                <p:nvPr/>
              </p:nvSpPr>
              <p:spPr>
                <a:xfrm>
                  <a:off x="5558294" y="4484295"/>
                  <a:ext cx="2295144" cy="839755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Hard copy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27"/>
                <p:cNvSpPr/>
                <p:nvPr/>
              </p:nvSpPr>
              <p:spPr>
                <a:xfrm>
                  <a:off x="5558294" y="3015792"/>
                  <a:ext cx="2295144" cy="839755"/>
                </a:xfrm>
                <a:prstGeom prst="roundRect">
                  <a:avLst/>
                </a:prstGeom>
                <a:solidFill>
                  <a:srgbClr val="018BE9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Inconvenient with current workflow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29"/>
                <p:cNvSpPr/>
                <p:nvPr/>
              </p:nvSpPr>
              <p:spPr>
                <a:xfrm>
                  <a:off x="8769495" y="1441935"/>
                  <a:ext cx="2254247" cy="109728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Online appointment system (synchronization)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: Rounded Corners 30"/>
                <p:cNvSpPr/>
                <p:nvPr/>
              </p:nvSpPr>
              <p:spPr>
                <a:xfrm>
                  <a:off x="8728598" y="2925384"/>
                  <a:ext cx="2295144" cy="109728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Integration with current ward booking system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: Rounded Corners 32"/>
                <p:cNvSpPr/>
                <p:nvPr/>
              </p:nvSpPr>
              <p:spPr>
                <a:xfrm>
                  <a:off x="8749046" y="4375920"/>
                  <a:ext cx="2295144" cy="1097280"/>
                </a:xfrm>
                <a:prstGeom prst="roundRect">
                  <a:avLst/>
                </a:prstGeom>
                <a:solidFill>
                  <a:srgbClr val="FBA6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Online documentation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文本框 6"/>
                <p:cNvSpPr txBox="1"/>
                <p:nvPr/>
              </p:nvSpPr>
              <p:spPr>
                <a:xfrm>
                  <a:off x="158699" y="4185620"/>
                  <a:ext cx="17891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Receptionist</a:t>
                  </a:r>
                  <a:endParaRPr lang="en-US" altLang="zh-CN" sz="2000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46271" y="178776"/>
                  <a:ext cx="571737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Receptionist – Proposed Features</a:t>
                  </a:r>
                  <a:endParaRPr lang="en-US" sz="3000" b="1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355738" y="951251"/>
                  <a:ext cx="902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Issues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302936" y="961264"/>
                  <a:ext cx="1146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246271" y="831189"/>
                <a:ext cx="4835680" cy="5893962"/>
              </a:xfrm>
              <a:prstGeom prst="rect">
                <a:avLst/>
              </a:prstGeom>
              <a:solidFill>
                <a:schemeClr val="bg1"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9" name="直接连接符 16"/>
            <p:cNvCxnSpPr/>
            <p:nvPr/>
          </p:nvCxnSpPr>
          <p:spPr>
            <a:xfrm>
              <a:off x="5229955" y="1022429"/>
              <a:ext cx="0" cy="5424259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16"/>
            <p:cNvCxnSpPr/>
            <p:nvPr/>
          </p:nvCxnSpPr>
          <p:spPr>
            <a:xfrm>
              <a:off x="8330272" y="911956"/>
              <a:ext cx="0" cy="5424259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3397</Words>
  <Application>WPS 演示</Application>
  <PresentationFormat>Widescreen</PresentationFormat>
  <Paragraphs>351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Wingdings 3</vt:lpstr>
      <vt:lpstr>Arial</vt:lpstr>
      <vt:lpstr>Calibri</vt:lpstr>
      <vt:lpstr>Times New Roman</vt:lpstr>
      <vt:lpstr>微软雅黑</vt:lpstr>
      <vt:lpstr>Arial Unicode MS</vt:lpstr>
      <vt:lpstr>Century Gothic</vt:lpstr>
      <vt:lpstr>幼圆</vt:lpstr>
      <vt:lpstr>Calibri Light</vt:lpstr>
      <vt:lpstr>等线</vt:lpstr>
      <vt:lpstr>Office 主题</vt:lpstr>
      <vt:lpstr>Office Theme</vt:lpstr>
      <vt:lpstr>Wisp</vt:lpstr>
      <vt:lpstr>1_Wisp</vt:lpstr>
      <vt:lpstr>Singapore Regional Hospital IT Project (SRHIT)  - User Requirements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ヅ天使ぺ嫙嵂</cp:lastModifiedBy>
  <cp:revision>37</cp:revision>
  <dcterms:created xsi:type="dcterms:W3CDTF">2018-03-01T02:03:00Z</dcterms:created>
  <dcterms:modified xsi:type="dcterms:W3CDTF">2018-05-04T12:46:52Z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