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3.xml" ContentType="application/vnd.openxmlformats-officedocument.theme+xml"/>
  <Override PartName="/ppt/tags/tag5.xml" ContentType="application/vnd.openxmlformats-officedocument.presentationml.tags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4.xml" ContentType="application/vnd.openxmlformats-officedocument.theme+xml"/>
  <Override PartName="/ppt/tags/tag6.xml" ContentType="application/vnd.openxmlformats-officedocument.presentationml.tags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tags/tag7.xml" ContentType="application/vnd.openxmlformats-officedocument.presentationml.tags+xml"/>
  <Override PartName="/ppt/notesSlides/notesSlide2.xml" ContentType="application/vnd.openxmlformats-officedocument.presentationml.notesSlide+xml"/>
  <Override PartName="/ppt/tags/tag8.xml" ContentType="application/vnd.openxmlformats-officedocument.presentationml.tags+xml"/>
  <Override PartName="/ppt/notesSlides/notesSlide3.xml" ContentType="application/vnd.openxmlformats-officedocument.presentationml.notesSlide+xml"/>
  <Override PartName="/ppt/tags/tag9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>
  <p:sldMasterIdLst>
    <p:sldMasterId id="2147483648" r:id="rId1"/>
    <p:sldMasterId id="2147483757" r:id="rId2"/>
    <p:sldMasterId id="2147483786" r:id="rId3"/>
    <p:sldMasterId id="2147483803" r:id="rId4"/>
  </p:sldMasterIdLst>
  <p:notesMasterIdLst>
    <p:notesMasterId r:id="rId20"/>
  </p:notesMasterIdLst>
  <p:sldIdLst>
    <p:sldId id="284" r:id="rId5"/>
    <p:sldId id="296" r:id="rId6"/>
    <p:sldId id="290" r:id="rId7"/>
    <p:sldId id="274" r:id="rId8"/>
    <p:sldId id="265" r:id="rId9"/>
    <p:sldId id="282" r:id="rId10"/>
    <p:sldId id="267" r:id="rId11"/>
    <p:sldId id="268" r:id="rId12"/>
    <p:sldId id="269" r:id="rId13"/>
    <p:sldId id="277" r:id="rId14"/>
    <p:sldId id="280" r:id="rId15"/>
    <p:sldId id="281" r:id="rId16"/>
    <p:sldId id="273" r:id="rId17"/>
    <p:sldId id="295" r:id="rId18"/>
    <p:sldId id="294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9D7FD5A-CEF3-46D7-82B6-238DDEAA186A}">
          <p14:sldIdLst>
            <p14:sldId id="284"/>
            <p14:sldId id="296"/>
          </p14:sldIdLst>
        </p14:section>
        <p14:section name="Content" id="{BC599B5E-7548-4BAF-BBA2-95B191FBADDA}">
          <p14:sldIdLst>
            <p14:sldId id="290"/>
            <p14:sldId id="274"/>
            <p14:sldId id="265"/>
            <p14:sldId id="282"/>
            <p14:sldId id="267"/>
            <p14:sldId id="268"/>
            <p14:sldId id="269"/>
            <p14:sldId id="277"/>
            <p14:sldId id="280"/>
            <p14:sldId id="281"/>
            <p14:sldId id="273"/>
            <p14:sldId id="295"/>
          </p14:sldIdLst>
        </p14:section>
        <p14:section name="default section" id="{E5609527-5A22-47F4-99DC-6C41F7F68D95}">
          <p14:sldIdLst>
            <p14:sldId id="29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33CC33"/>
    <a:srgbClr val="40867F"/>
    <a:srgbClr val="A3F4FF"/>
    <a:srgbClr val="A4FEE4"/>
    <a:srgbClr val="D5B8EA"/>
    <a:srgbClr val="00B0F0"/>
    <a:srgbClr val="6EFCEB"/>
    <a:srgbClr val="7ECAFE"/>
    <a:srgbClr val="018B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63" autoAdjust="0"/>
    <p:restoredTop sz="93899" autoAdjust="0"/>
  </p:normalViewPr>
  <p:slideViewPr>
    <p:cSldViewPr snapToGrid="0">
      <p:cViewPr varScale="1">
        <p:scale>
          <a:sx n="60" d="100"/>
          <a:sy n="60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Budget </a:t>
            </a:r>
          </a:p>
        </c:rich>
      </c:tx>
      <c:layout>
        <c:manualLayout>
          <c:xMode val="edge"/>
          <c:yMode val="edge"/>
          <c:x val="0.41292703168587513"/>
          <c:y val="3.301420022745873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9.7010359680852892E-2"/>
          <c:y val="0.27461046003039014"/>
          <c:w val="0.36029472465461698"/>
          <c:h val="0.54501856740680699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Budget (inSGD)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BF20-4405-99D0-BE778F3744AC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BF20-4405-99D0-BE778F3744AC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BF20-4405-99D0-BE778F3744AC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BF20-4405-99D0-BE778F3744AC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r>
                      <a:rPr lang="en-US"/>
                      <a:t>$</a:t>
                    </a:r>
                    <a:fld id="{38E35BCB-9EC5-4845-A6BD-A961444B7C3D}" type="VALUE">
                      <a:rPr lang="en-US" smtClean="0"/>
                      <a:pPr/>
                      <a:t>[VALUE]</a:t>
                    </a:fld>
                    <a:endParaRPr lang="en-US"/>
                  </a:p>
                </c:rich>
              </c:tx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BF20-4405-99D0-BE778F3744AC}"/>
                </c:ext>
              </c:extLst>
            </c:dLbl>
            <c:dLbl>
              <c:idx val="1"/>
              <c:layout>
                <c:manualLayout>
                  <c:x val="3.8945346532533389E-3"/>
                  <c:y val="1.5601126175595581E-2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$</a:t>
                    </a:r>
                    <a:fld id="{0D650520-CD43-4C43-A273-875BBE9A0A7D}" type="VALUE">
                      <a:rPr lang="en-US" smtClean="0"/>
                      <a:pPr/>
                      <a:t>[VALUE]</a:t>
                    </a:fld>
                    <a:endParaRPr lang="en-US" dirty="0"/>
                  </a:p>
                </c:rich>
              </c:tx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BF20-4405-99D0-BE778F3744AC}"/>
                </c:ext>
              </c:extLst>
            </c:dLbl>
            <c:dLbl>
              <c:idx val="2"/>
              <c:layout>
                <c:manualLayout>
                  <c:x val="7.0499459626370232E-3"/>
                  <c:y val="4.4153875618136249E-3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$</a:t>
                    </a:r>
                    <a:fld id="{A34B5A0A-A3E4-4EED-BEDD-912A70690E34}" type="VALUE">
                      <a:rPr lang="en-US" smtClean="0"/>
                      <a:pPr/>
                      <a:t>[VALUE]</a:t>
                    </a:fld>
                    <a:endParaRPr lang="en-US" dirty="0"/>
                  </a:p>
                </c:rich>
              </c:tx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BF20-4405-99D0-BE778F3744AC}"/>
                </c:ext>
              </c:extLst>
            </c:dLbl>
            <c:dLbl>
              <c:idx val="3"/>
              <c:layout>
                <c:manualLayout>
                  <c:x val="-6.8837098192359118E-3"/>
                  <c:y val="-3.3998123040674108E-2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$</a:t>
                    </a:r>
                    <a:fld id="{A66EA34C-6DB2-4D8E-840B-D7BB8C64BE8F}" type="VALUE">
                      <a:rPr lang="en-US" smtClean="0"/>
                      <a:pPr/>
                      <a:t>[VALUE]</a:t>
                    </a:fld>
                    <a:endParaRPr lang="en-US" dirty="0"/>
                  </a:p>
                </c:rich>
              </c:tx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BF20-4405-99D0-BE778F3744A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Requirement Gathering 
</c:v>
                </c:pt>
                <c:pt idx="1">
                  <c:v>Analysis Workflow
</c:v>
                </c:pt>
                <c:pt idx="2">
                  <c:v> Design Workflow and Coding 
</c:v>
                </c:pt>
                <c:pt idx="3">
                  <c:v>Testing and Maintenance</c:v>
                </c:pt>
              </c:strCache>
            </c:strRef>
          </c:cat>
          <c:val>
            <c:numRef>
              <c:f>Sheet1!$B$2:$B$5</c:f>
              <c:numCache>
                <c:formatCode>#,##0</c:formatCode>
                <c:ptCount val="4"/>
                <c:pt idx="0">
                  <c:v>28000</c:v>
                </c:pt>
                <c:pt idx="1">
                  <c:v>96000</c:v>
                </c:pt>
                <c:pt idx="2">
                  <c:v>208000</c:v>
                </c:pt>
                <c:pt idx="3">
                  <c:v>118000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BF20-4405-99D0-BE778F3744AC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58789678476734442"/>
          <c:y val="0.1475449240481172"/>
          <c:w val="0.4015927556347032"/>
          <c:h val="0.7053868170629226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5A8C7-CC1A-4A08-9B4B-31F43B054C7F}" type="datetimeFigureOut">
              <a:rPr lang="zh-CN" altLang="en-US" smtClean="0"/>
              <a:t>2018/5/4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E1B693-632D-4080-9CF6-EA28B66DC80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cs typeface="Times New Roman" panose="02020603050405020304" pitchFamily="18" charset="0"/>
              </a:rPr>
              <a:t>A team of consultants  from </a:t>
            </a:r>
            <a:r>
              <a:rPr lang="en-IN" dirty="0" err="1">
                <a:cs typeface="Times New Roman" panose="02020603050405020304" pitchFamily="18" charset="0"/>
              </a:rPr>
              <a:t>Whitestar</a:t>
            </a:r>
            <a:r>
              <a:rPr lang="en-IN" dirty="0">
                <a:cs typeface="Times New Roman" panose="02020603050405020304" pitchFamily="18" charset="0"/>
              </a:rPr>
              <a:t> Computers Pte Ltd have been employed to integrate the working system of the Singapore Regional Hospital.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cs typeface="Times New Roman" panose="02020603050405020304" pitchFamily="18" charset="0"/>
              </a:rPr>
              <a:t>Implementation of Specialist Clinic Management Information System(SCMIS).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cs typeface="Times New Roman" panose="02020603050405020304" pitchFamily="18" charset="0"/>
              </a:rPr>
              <a:t>The information on the current working system was gathered from the users by conducting an interview from the below users:</a:t>
            </a:r>
          </a:p>
          <a:p>
            <a:endParaRPr lang="en-US" dirty="0">
              <a:cs typeface="Times New Roman" panose="02020603050405020304" pitchFamily="18" charset="0"/>
            </a:endParaRPr>
          </a:p>
          <a:p>
            <a:r>
              <a:rPr lang="en-US" dirty="0">
                <a:cs typeface="Times New Roman" panose="02020603050405020304" pitchFamily="18" charset="0"/>
              </a:rPr>
              <a:t>          </a:t>
            </a:r>
            <a:r>
              <a:rPr lang="en-US" dirty="0" err="1">
                <a:cs typeface="Times New Roman" panose="02020603050405020304" pitchFamily="18" charset="0"/>
              </a:rPr>
              <a:t>i</a:t>
            </a:r>
            <a:r>
              <a:rPr lang="en-US" dirty="0">
                <a:cs typeface="Times New Roman" panose="02020603050405020304" pitchFamily="18" charset="0"/>
              </a:rPr>
              <a:t>) The Doctor, </a:t>
            </a:r>
          </a:p>
          <a:p>
            <a:r>
              <a:rPr lang="en-US" dirty="0">
                <a:cs typeface="Times New Roman" panose="02020603050405020304" pitchFamily="18" charset="0"/>
              </a:rPr>
              <a:t>          ii) The Receptionist, </a:t>
            </a:r>
          </a:p>
          <a:p>
            <a:r>
              <a:rPr lang="en-US" dirty="0">
                <a:cs typeface="Times New Roman" panose="02020603050405020304" pitchFamily="18" charset="0"/>
              </a:rPr>
              <a:t>         iii) An Accountant.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cs typeface="Times New Roman" panose="02020603050405020304" pitchFamily="18" charset="0"/>
              </a:rPr>
              <a:t>We will be working on enhancing the below processes of the clinics:</a:t>
            </a:r>
          </a:p>
          <a:p>
            <a:endParaRPr lang="en-US" dirty="0">
              <a:cs typeface="Times New Roman" panose="02020603050405020304" pitchFamily="18" charset="0"/>
            </a:endParaRPr>
          </a:p>
          <a:p>
            <a:r>
              <a:rPr lang="en-US" dirty="0">
                <a:cs typeface="Times New Roman" panose="02020603050405020304" pitchFamily="18" charset="0"/>
              </a:rPr>
              <a:t>         </a:t>
            </a:r>
            <a:r>
              <a:rPr lang="en-US" dirty="0" err="1">
                <a:cs typeface="Times New Roman" panose="02020603050405020304" pitchFamily="18" charset="0"/>
              </a:rPr>
              <a:t>i</a:t>
            </a:r>
            <a:r>
              <a:rPr lang="en-US" dirty="0">
                <a:cs typeface="Times New Roman" panose="02020603050405020304" pitchFamily="18" charset="0"/>
              </a:rPr>
              <a:t>) Patient registration, capturing and maintaining the medical records </a:t>
            </a:r>
          </a:p>
          <a:p>
            <a:r>
              <a:rPr lang="en-US" dirty="0">
                <a:cs typeface="Times New Roman" panose="02020603050405020304" pitchFamily="18" charset="0"/>
              </a:rPr>
              <a:t>         ii) Patient billing    </a:t>
            </a:r>
          </a:p>
          <a:p>
            <a:r>
              <a:rPr lang="en-US" dirty="0">
                <a:cs typeface="Times New Roman" panose="02020603050405020304" pitchFamily="18" charset="0"/>
              </a:rPr>
              <a:t>        iii) Appointments / Warding workflow </a:t>
            </a:r>
          </a:p>
          <a:p>
            <a:endParaRPr lang="en-US" dirty="0"/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9948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Billing System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Auto billing system help the accountant to generate the accurate bill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Payment System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Need e-payment system to save time consuming and make more convenience with all modern payment type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Report System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Auto generated report system will help the accountant in reducing stress &amp; get the daily accurate report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Billing Record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Billing Record Database able to see the whole record of the patient with ease rather than flipping through pages of physical papers and record</a:t>
            </a:r>
          </a:p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F1FB8-5EEB-4663-880E-68343BDD220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8486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b="0" dirty="0">
                <a:solidFill>
                  <a:srgbClr val="00B050"/>
                </a:solidFill>
              </a:rPr>
              <a:t>Booking system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0" dirty="0">
                <a:solidFill>
                  <a:srgbClr val="00B050"/>
                </a:solidFill>
              </a:rPr>
              <a:t>Centralized electronic booking system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0" dirty="0">
                <a:solidFill>
                  <a:srgbClr val="00B050"/>
                </a:solidFill>
              </a:rPr>
              <a:t>Customizable to notify patients  or send reminder automatedly by SMS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- Physical diaries – separated for receptionist and doctors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b="0" dirty="0">
              <a:solidFill>
                <a:srgbClr val="00B050"/>
              </a:solidFill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en-US" b="0" dirty="0">
              <a:solidFill>
                <a:srgbClr val="00B050"/>
              </a:solidFill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b="0" dirty="0">
                <a:solidFill>
                  <a:srgbClr val="00B050"/>
                </a:solidFill>
              </a:rPr>
              <a:t>Registration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0" dirty="0">
                <a:solidFill>
                  <a:srgbClr val="00B050"/>
                </a:solidFill>
              </a:rPr>
              <a:t>Patient information to be stored in database with incorporation of medical records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0" dirty="0">
                <a:solidFill>
                  <a:srgbClr val="00B050"/>
                </a:solidFill>
              </a:rPr>
              <a:t>Queue system which will notify patient by SMS when the queue number is to be called in advanced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b="0" dirty="0">
              <a:solidFill>
                <a:srgbClr val="00B050"/>
              </a:solidFill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b="0" dirty="0">
                <a:solidFill>
                  <a:srgbClr val="00B050"/>
                </a:solidFill>
              </a:rPr>
              <a:t>Medical Consultation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0" dirty="0">
                <a:solidFill>
                  <a:srgbClr val="00B050"/>
                </a:solidFill>
              </a:rPr>
              <a:t>Electronic patient records will include integration of history medical records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0" dirty="0">
                <a:solidFill>
                  <a:srgbClr val="00B050"/>
                </a:solidFill>
              </a:rPr>
              <a:t>Dashboard feature for doctor’s case note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b="0" dirty="0">
              <a:solidFill>
                <a:srgbClr val="00B050"/>
              </a:solidFill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b="0" dirty="0">
                <a:solidFill>
                  <a:srgbClr val="00B050"/>
                </a:solidFill>
              </a:rPr>
              <a:t>Medical Test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="0" dirty="0">
                <a:solidFill>
                  <a:srgbClr val="00B050"/>
                </a:solidFill>
              </a:rPr>
              <a:t>Patient records customized to integrate test results from other clinics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>
              <a:solidFill>
                <a:srgbClr val="00B050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rgbClr val="00B050"/>
                </a:solidFill>
              </a:rPr>
              <a:t>Ward booking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0" dirty="0">
                <a:solidFill>
                  <a:srgbClr val="00B050"/>
                </a:solidFill>
              </a:rPr>
              <a:t>Proposed system interfaces with existing warding system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0" dirty="0">
                <a:solidFill>
                  <a:srgbClr val="00B050"/>
                </a:solidFill>
              </a:rPr>
              <a:t>Assigned ward will be stored in patient records for doctor’s reference during ward visit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b="0" dirty="0">
              <a:solidFill>
                <a:srgbClr val="00B050"/>
              </a:solidFill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b="0" dirty="0">
                <a:solidFill>
                  <a:srgbClr val="00B050"/>
                </a:solidFill>
              </a:rPr>
              <a:t>Billing process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0" dirty="0">
                <a:solidFill>
                  <a:srgbClr val="00B050"/>
                </a:solidFill>
              </a:rPr>
              <a:t>Billing system will include features such as automated calculation of bill and report generation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0" dirty="0">
                <a:solidFill>
                  <a:srgbClr val="00B050"/>
                </a:solidFill>
              </a:rPr>
              <a:t>Proposed billing system to be interfaced with proposed patient records system and existing pharmacy system </a:t>
            </a:r>
          </a:p>
          <a:p>
            <a:pPr marL="171450" indent="-171450">
              <a:buFontTx/>
              <a:buChar char="-"/>
            </a:pPr>
            <a:r>
              <a:rPr lang="en-US" dirty="0"/>
              <a:t>Disputes such as the patient claims that he/she didn’t go for certain test</a:t>
            </a:r>
          </a:p>
          <a:p>
            <a:pPr marL="171450" indent="-171450">
              <a:buFontTx/>
              <a:buChar char="-"/>
            </a:pPr>
            <a:r>
              <a:rPr lang="en-US" dirty="0"/>
              <a:t>Billing records include consultation fees, medical test fees, medication dispensed </a:t>
            </a:r>
            <a:endParaRPr lang="en-SG" dirty="0"/>
          </a:p>
          <a:p>
            <a:pPr marL="0" indent="0">
              <a:buFont typeface="Wingdings" panose="05000000000000000000" pitchFamily="2" charset="2"/>
              <a:buNone/>
            </a:pPr>
            <a:endParaRPr lang="en-US" b="0" dirty="0">
              <a:solidFill>
                <a:srgbClr val="00B050"/>
              </a:solidFill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en-US" b="0" dirty="0">
              <a:solidFill>
                <a:srgbClr val="00B050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>
              <a:solidFill>
                <a:srgbClr val="00B050"/>
              </a:solidFill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en-US" b="0" dirty="0">
              <a:solidFill>
                <a:srgbClr val="00B050"/>
              </a:solidFill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en-US" b="0" dirty="0">
              <a:solidFill>
                <a:srgbClr val="00B050"/>
              </a:solidFill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en-US" b="0" dirty="0">
              <a:solidFill>
                <a:srgbClr val="00B050"/>
              </a:solidFill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en-US" b="0" dirty="0">
              <a:solidFill>
                <a:srgbClr val="00B050"/>
              </a:solidFill>
            </a:endParaRPr>
          </a:p>
          <a:p>
            <a:endParaRPr lang="en-SG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58B474-F9CD-4072-A4CA-618D51BED214}" type="slidenum">
              <a:rPr lang="en-SG" smtClean="0"/>
              <a:t>13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63585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dirty="0">
                <a:cs typeface="Times New Roman" panose="02020603050405020304" pitchFamily="18" charset="0"/>
              </a:rPr>
              <a:t>The charging rate for all staff working on the project will be SGD 7,000 per month per person.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cs typeface="Times New Roman" panose="02020603050405020304" pitchFamily="18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dirty="0">
                <a:cs typeface="Times New Roman" panose="02020603050405020304" pitchFamily="18" charset="0"/>
              </a:rPr>
              <a:t>This fixed expense covers the overhead per person, staff training costs, the management overhead and support equipment costs. 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cs typeface="Times New Roman" panose="02020603050405020304" pitchFamily="18" charset="0"/>
              </a:rPr>
              <a:t>The estimated cost for the of Specialist Clinic Management Information System project is </a:t>
            </a:r>
            <a:r>
              <a:rPr lang="en-US" b="1" dirty="0">
                <a:solidFill>
                  <a:srgbClr val="C00000"/>
                </a:solidFill>
                <a:cs typeface="Times New Roman" panose="02020603050405020304" pitchFamily="18" charset="0"/>
              </a:rPr>
              <a:t>SGD 450,000 </a:t>
            </a:r>
            <a:r>
              <a:rPr lang="en-US" dirty="0">
                <a:cs typeface="Times New Roman" panose="02020603050405020304" pitchFamily="18" charset="0"/>
              </a:rPr>
              <a:t>and the estimated duration for completion is </a:t>
            </a:r>
            <a:r>
              <a:rPr lang="en-US" b="1" dirty="0">
                <a:solidFill>
                  <a:srgbClr val="C00000"/>
                </a:solidFill>
                <a:cs typeface="Times New Roman" panose="02020603050405020304" pitchFamily="18" charset="0"/>
              </a:rPr>
              <a:t>270 days</a:t>
            </a:r>
            <a:r>
              <a:rPr lang="en-US" dirty="0">
                <a:cs typeface="Times New Roman" panose="02020603050405020304" pitchFamily="18" charset="0"/>
              </a:rPr>
              <a:t>.</a:t>
            </a:r>
          </a:p>
          <a:p>
            <a:endParaRPr lang="en-US" dirty="0"/>
          </a:p>
          <a:p>
            <a:r>
              <a:rPr lang="en-US" dirty="0"/>
              <a:t>Consider 7 technical staffs and the wages for them is SGD 7000 per month per person</a:t>
            </a:r>
          </a:p>
          <a:p>
            <a:r>
              <a:rPr lang="en-US" dirty="0"/>
              <a:t>Requirement gathering – 15 days – SGD 28,000</a:t>
            </a:r>
          </a:p>
          <a:p>
            <a:r>
              <a:rPr lang="en-US" dirty="0"/>
              <a:t>Analysis Workflow – 80 days – SGD 96,000</a:t>
            </a:r>
          </a:p>
          <a:p>
            <a:r>
              <a:rPr lang="en-US" dirty="0"/>
              <a:t>Design Workflow and Coding – 110 days – SGD 208,000</a:t>
            </a:r>
          </a:p>
          <a:p>
            <a:r>
              <a:rPr lang="en-US" dirty="0"/>
              <a:t>Testing and Maintenance – 65 days – SGD 118,000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21902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060338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217474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Work scope of receptionist:</a:t>
            </a:r>
          </a:p>
          <a:p>
            <a:r>
              <a:rPr lang="en-US" dirty="0"/>
              <a:t>1. Administrational duty(not related to new system): check equipment for each doctor</a:t>
            </a:r>
          </a:p>
          <a:p>
            <a:r>
              <a:rPr lang="en-US" b="1" dirty="0"/>
              <a:t>2. Coordinate appointment: </a:t>
            </a:r>
          </a:p>
          <a:p>
            <a:r>
              <a:rPr lang="en-US" dirty="0"/>
              <a:t>(1) receptionist and doctors all have own diary. Check diary to fill in the slots with patients who made appointment</a:t>
            </a:r>
          </a:p>
          <a:p>
            <a:r>
              <a:rPr lang="en-US" dirty="0"/>
              <a:t>(2) Handle with appointment cancellation.</a:t>
            </a:r>
          </a:p>
          <a:p>
            <a:r>
              <a:rPr lang="en-US" dirty="0"/>
              <a:t>(3) Call patients 1 day before their appointments</a:t>
            </a:r>
          </a:p>
          <a:p>
            <a:r>
              <a:rPr lang="en-US" b="1" dirty="0"/>
              <a:t>3. Registration of patients: </a:t>
            </a:r>
          </a:p>
          <a:p>
            <a:pPr marL="228600" indent="-228600">
              <a:buAutoNum type="arabicParenBoth"/>
            </a:pPr>
            <a:r>
              <a:rPr lang="en-US" dirty="0"/>
              <a:t>First visit: get patient’s personal info</a:t>
            </a:r>
          </a:p>
          <a:p>
            <a:pPr marL="228600" indent="-228600">
              <a:buAutoNum type="arabicParenBoth"/>
            </a:pPr>
            <a:r>
              <a:rPr lang="en-US" dirty="0"/>
              <a:t>Queue patients under appointment list</a:t>
            </a:r>
          </a:p>
          <a:p>
            <a:pPr marL="228600" indent="-228600">
              <a:buAutoNum type="arabicParenBoth"/>
            </a:pPr>
            <a:r>
              <a:rPr lang="en-US" dirty="0"/>
              <a:t>Prior appointment will have queuing priority</a:t>
            </a:r>
          </a:p>
          <a:p>
            <a:pPr marL="0" indent="0">
              <a:buNone/>
            </a:pPr>
            <a:r>
              <a:rPr lang="en-US" b="1" dirty="0"/>
              <a:t>4. File medical records and etc.: handle with medical records and test reports</a:t>
            </a:r>
          </a:p>
          <a:p>
            <a:pPr marL="228600" indent="-228600">
              <a:buAutoNum type="arabicParenBoth"/>
            </a:pPr>
            <a:r>
              <a:rPr lang="en-US" dirty="0"/>
              <a:t>Have to keep ready the next day patients medical record .</a:t>
            </a:r>
          </a:p>
          <a:p>
            <a:pPr marL="228600" indent="-228600">
              <a:buAutoNum type="arabicParenBoth"/>
            </a:pPr>
            <a:r>
              <a:rPr lang="en-US" dirty="0"/>
              <a:t>Have to retrieve the medical records from the store room and warehouse.</a:t>
            </a:r>
          </a:p>
          <a:p>
            <a:pPr marL="228600" indent="-228600">
              <a:buAutoNum type="arabicParenBoth"/>
            </a:pPr>
            <a:r>
              <a:rPr lang="en-US" dirty="0"/>
              <a:t>if the patient has not visited the clinic in a long time otherwise have to fill a new form.</a:t>
            </a:r>
          </a:p>
          <a:p>
            <a:pPr marL="228600" indent="-228600">
              <a:buAutoNum type="arabicParenBoth"/>
            </a:pPr>
            <a:r>
              <a:rPr lang="en-US" dirty="0"/>
              <a:t>Time consuming.</a:t>
            </a:r>
          </a:p>
          <a:p>
            <a:pPr marL="228600" indent="-228600">
              <a:buAutoNum type="arabicParenBoth"/>
            </a:pPr>
            <a:r>
              <a:rPr lang="en-US" dirty="0"/>
              <a:t>Space constraint.</a:t>
            </a:r>
          </a:p>
          <a:p>
            <a:pPr marL="0" indent="0">
              <a:buNone/>
            </a:pPr>
            <a:r>
              <a:rPr lang="en-US" b="1" dirty="0"/>
              <a:t>5. Booking Ward bed /Surgery:</a:t>
            </a:r>
          </a:p>
          <a:p>
            <a:pPr marL="0" indent="0">
              <a:buNone/>
            </a:pPr>
            <a:r>
              <a:rPr lang="en-US" b="0" dirty="0"/>
              <a:t>(1) Not able to view the ward and operation theatre availability.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F1FB8-5EEB-4663-880E-68343BDD220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1547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1)Conflict in Appointments:</a:t>
            </a:r>
          </a:p>
          <a:p>
            <a:pPr marL="0" indent="0">
              <a:buNone/>
            </a:pPr>
            <a:r>
              <a:rPr lang="en-US" dirty="0"/>
              <a:t>i) Misunderstandings occur when the doctor books an appointment and doesn’t inform the receptionist</a:t>
            </a:r>
          </a:p>
          <a:p>
            <a:pPr marL="0" indent="0">
              <a:buNone/>
            </a:pPr>
            <a:r>
              <a:rPr lang="en-US" dirty="0"/>
              <a:t>   as they both have separate diaries.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2) Hard Copy</a:t>
            </a:r>
          </a:p>
          <a:p>
            <a:pPr marL="285750" indent="-285750">
              <a:buAutoNum type="romanLcParenR"/>
            </a:pPr>
            <a:r>
              <a:rPr lang="en-US" dirty="0"/>
              <a:t>Medical records are stored as hardcopy in 3 locations </a:t>
            </a:r>
          </a:p>
          <a:p>
            <a:pPr marL="0" indent="0">
              <a:buNone/>
            </a:pPr>
            <a:r>
              <a:rPr lang="en-US" dirty="0"/>
              <a:t>         1) Cabinet</a:t>
            </a:r>
          </a:p>
          <a:p>
            <a:pPr marL="0" indent="0">
              <a:buNone/>
            </a:pPr>
            <a:r>
              <a:rPr lang="en-US" dirty="0"/>
              <a:t>         2) Store room</a:t>
            </a:r>
          </a:p>
          <a:p>
            <a:pPr marL="0" indent="0">
              <a:buNone/>
            </a:pPr>
            <a:r>
              <a:rPr lang="en-US" dirty="0"/>
              <a:t>         3) Ware house </a:t>
            </a:r>
          </a:p>
          <a:p>
            <a:r>
              <a:rPr lang="en-US" dirty="0"/>
              <a:t>ii) As the patients details are stored in a hard copy it is hard to find the details about them and sometimes the patients are required fill in the registration form again.</a:t>
            </a:r>
          </a:p>
          <a:p>
            <a:r>
              <a:rPr lang="en-US" dirty="0"/>
              <a:t>iii) Going through pile loads of the patients info for finding a particular patient info is hectic.</a:t>
            </a:r>
          </a:p>
          <a:p>
            <a:endParaRPr lang="en-US" dirty="0"/>
          </a:p>
          <a:p>
            <a:r>
              <a:rPr lang="en-US" b="1" dirty="0"/>
              <a:t>3) Inconvenient Workflow</a:t>
            </a:r>
          </a:p>
          <a:p>
            <a:r>
              <a:rPr lang="en-US" b="0" dirty="0" err="1"/>
              <a:t>i</a:t>
            </a:r>
            <a:r>
              <a:rPr lang="en-US" b="0" dirty="0"/>
              <a:t>) XXXXXX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F1FB8-5EEB-4663-880E-68343BDD220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4136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1) Online Appointment System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u="none" strike="noStrike" dirty="0">
                <a:effectLst/>
              </a:rPr>
              <a:t>Accessible by both the doctor and the receptionists.</a:t>
            </a:r>
          </a:p>
          <a:p>
            <a:pPr marL="171450" indent="-171450" algn="l" fontAlgn="b">
              <a:buFont typeface="Arial" panose="020B0604020202020204" pitchFamily="34" charset="0"/>
              <a:buChar char="•"/>
            </a:pPr>
            <a:r>
              <a:rPr lang="en-US" sz="1200" u="none" strike="noStrike" dirty="0">
                <a:effectLst/>
              </a:rPr>
              <a:t>Both of them will be able to book the appointment slots.</a:t>
            </a:r>
          </a:p>
          <a:p>
            <a:pPr marL="171450" marR="0" lvl="0" indent="-171450" algn="l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u="none" strike="noStrike" dirty="0">
                <a:effectLst/>
              </a:rPr>
              <a:t>Appointment slots availability and non-availability will be visible to both of them.</a:t>
            </a:r>
          </a:p>
          <a:p>
            <a:pPr marL="0" marR="0" lvl="0" indent="0" algn="l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sz="12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0" marR="0" lvl="0" indent="0" algn="l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2) Warding System</a:t>
            </a:r>
          </a:p>
          <a:p>
            <a:pPr marL="171450" indent="-171450" algn="l" fontAlgn="b">
              <a:buFont typeface="Arial" panose="020B0604020202020204" pitchFamily="34" charset="0"/>
              <a:buChar char="•"/>
            </a:pPr>
            <a:r>
              <a:rPr lang="en-US" sz="1200" u="none" strike="noStrike" dirty="0">
                <a:effectLst/>
              </a:rPr>
              <a:t>Receptionist and doctors will be able to see the availability of the wards and the Operation theatres.</a:t>
            </a:r>
          </a:p>
          <a:p>
            <a:pPr marL="171450" indent="-171450" algn="l" fontAlgn="b">
              <a:buFont typeface="Arial" panose="020B0604020202020204" pitchFamily="34" charset="0"/>
              <a:buChar char="•"/>
            </a:pPr>
            <a:r>
              <a:rPr lang="en-US" sz="1200" u="none" strike="noStrike" dirty="0">
                <a:effectLst/>
              </a:rPr>
              <a:t>The doctors will be able to block the ward or operation theatre and pass the details to the receptionists.</a:t>
            </a:r>
          </a:p>
          <a:p>
            <a:pPr marL="171450" indent="-171450" algn="l" fontAlgn="b">
              <a:buFont typeface="Arial" panose="020B0604020202020204" pitchFamily="34" charset="0"/>
              <a:buChar char="•"/>
            </a:pPr>
            <a:r>
              <a:rPr lang="en-US" sz="1200" u="none" strike="noStrike" dirty="0">
                <a:effectLst/>
              </a:rPr>
              <a:t>The receptionist will get the info and directs the patient to the respective receptionists.</a:t>
            </a:r>
          </a:p>
          <a:p>
            <a:pPr marL="171450" indent="-171450" algn="l" fontAlgn="b">
              <a:buFont typeface="Arial" panose="020B0604020202020204" pitchFamily="34" charset="0"/>
              <a:buChar char="•"/>
            </a:pPr>
            <a:endParaRPr lang="en-US" sz="1200" b="1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0" indent="0" algn="l" fontAlgn="b">
              <a:buFont typeface="Arial" panose="020B0604020202020204" pitchFamily="34" charset="0"/>
              <a:buNone/>
            </a:pPr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3) Online Documentation </a:t>
            </a:r>
          </a:p>
          <a:p>
            <a:pPr marL="171450" indent="-171450" algn="l" fontAlgn="b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we'll be able to do Create , Update , Modify and Delete patient information</a:t>
            </a:r>
          </a:p>
          <a:p>
            <a:pPr marL="171450" indent="-171450" algn="l" fontAlgn="b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Patient test results ,Doctor prescription, ward booked, OT booked all those details will be displayed.</a:t>
            </a:r>
          </a:p>
          <a:p>
            <a:pPr marL="171450" indent="-171450" algn="l" fontAlgn="b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Graphical representation of patients data test wise will be displayed</a:t>
            </a:r>
          </a:p>
          <a:p>
            <a:pPr marL="0" indent="0" algn="l" fontAlgn="b">
              <a:buFont typeface="Arial" panose="020B0604020202020204" pitchFamily="34" charset="0"/>
              <a:buNone/>
            </a:pPr>
            <a:endParaRPr lang="en-US" sz="12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0" indent="0" algn="l" fontAlgn="b">
              <a:buFont typeface="Arial" panose="020B0604020202020204" pitchFamily="34" charset="0"/>
              <a:buNone/>
            </a:pPr>
            <a:br>
              <a:rPr lang="en-US" sz="1200" u="none" strike="noStrike" dirty="0">
                <a:effectLst/>
              </a:rPr>
            </a:br>
            <a:r>
              <a:rPr lang="en-US" sz="1200" u="none" strike="noStrike" dirty="0">
                <a:effectLst/>
              </a:rPr>
              <a:t>    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F1FB8-5EEB-4663-880E-68343BDD220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2804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Work scope of Accountant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-Process Billing (inpatient &amp; outpatient)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Use excel spreadsheet for calculating bill and keep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Determine Payment type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 Cash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Cheque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 Credit card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make sure that customer to fill up financial detail form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-Reports include for each clinic &amp; wards are: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EOD report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Weekly report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Monthly report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Revenue report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-Bill History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Responsible for Hardcopy &amp; put in the GL and keep 5 years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Bill includes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Special Treatment such as X-ray, Ultrasound, operation, …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Service Charges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Cost of drugs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GST</a:t>
            </a:r>
          </a:p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F1FB8-5EEB-4663-880E-68343BDD220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988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Billing System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Difficulties to read doctor handwriting (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eg.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Wrong medicine in wrong quantities can be wrongly prescribed)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Wrong type or modify of amount in spreadsheet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Payment System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Delay or inconvenience in validation of bank card/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cheque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or the Payee Name on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cheque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can be misspelled by customer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Time consuming for traditional payment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Report System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Collect the records end of the day and tally the bills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Uses spreadsheet to do reporting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Billing record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Search manually for 5 years recorded billing history</a:t>
            </a:r>
          </a:p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F1FB8-5EEB-4663-880E-68343BDD220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5907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E27FF-F475-4224-A301-78991031B01F}" type="datetime1">
              <a:rPr lang="zh-CN" altLang="en-US" smtClean="0"/>
              <a:t>2018/5/4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4A1B4-9D26-4530-AAFC-5D5461647BFC}" type="datetime1">
              <a:rPr lang="zh-CN" altLang="en-US" smtClean="0"/>
              <a:t>2018/5/4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BA08A-5970-49ED-B8E6-85645904AC26}" type="datetime1">
              <a:rPr lang="zh-CN" altLang="en-US" smtClean="0"/>
              <a:t>2018/5/4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838200" y="2187443"/>
            <a:ext cx="10515600" cy="2483115"/>
          </a:xfrm>
        </p:spPr>
        <p:txBody>
          <a:bodyPr>
            <a:normAutofit/>
          </a:bodyPr>
          <a:lstStyle>
            <a:lvl1pPr algn="ctr">
              <a:defRPr sz="6000" b="0"/>
            </a:lvl1pPr>
          </a:lstStyle>
          <a:p>
            <a:r>
              <a:rPr lang="zh-CN" altLang="en-US" dirty="0"/>
              <a:t>单击此处编辑标题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238500" y="2159000"/>
            <a:ext cx="5715000" cy="1382450"/>
          </a:xfrm>
        </p:spPr>
        <p:txBody>
          <a:bodyPr anchor="b" anchorCtr="0">
            <a:normAutofit/>
          </a:bodyPr>
          <a:lstStyle>
            <a:lvl1pPr algn="ctr">
              <a:defRPr sz="8000" b="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84031-7520-422B-9E46-B1B17976D2BE}" type="datetime1">
              <a:rPr lang="zh-CN" altLang="en-US" smtClean="0"/>
              <a:t>2018/5/4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7" name="内容占位符 36"/>
          <p:cNvSpPr>
            <a:spLocks noGrp="1"/>
          </p:cNvSpPr>
          <p:nvPr>
            <p:ph sz="quarter" idx="13" hasCustomPrompt="1"/>
          </p:nvPr>
        </p:nvSpPr>
        <p:spPr>
          <a:xfrm>
            <a:off x="3238500" y="3733201"/>
            <a:ext cx="5715000" cy="1185937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D99E5-A9BD-4873-BCFE-3AA1A90C689E}" type="datetime1">
              <a:rPr lang="zh-CN" altLang="en-US" smtClean="0"/>
              <a:t>2018/5/4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40518-E3B6-4603-8BAE-C82CFB269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870627-F46B-4B55-A7B5-8C2C74230D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43C407-D12A-4CDA-BFD2-65379CF1F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2E6B9-1811-49F6-8ED1-C368CD5E04B3}" type="datetime1">
              <a:rPr lang="zh-CN" altLang="en-US" smtClean="0"/>
              <a:t>2018/5/4</a:t>
            </a:fld>
            <a:endParaRPr lang="zh-CN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6801FB-C1C3-458F-BA70-8F051DAFE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4EAFF5-8088-4076-8803-3AD026A47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3852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B2AEC-2A6F-4E32-B917-565BD28E4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535A8-CB04-41E8-A010-0AE2081903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BD2D06-164C-4365-94C5-3CEF8E57C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B211E-09F2-443F-AF4F-2BBBBE7F7287}" type="datetime1">
              <a:rPr lang="zh-CN" altLang="en-US" smtClean="0"/>
              <a:t>2018/5/4</a:t>
            </a:fld>
            <a:endParaRPr lang="zh-CN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C51D57-69FC-40B2-97AF-C15F0A8CF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C6348F-65E5-4155-8774-B6AE3B84B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34809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E91E3-B081-4DD9-B863-57BE85776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0F1202-97EA-4187-80DA-128F55E26E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928AAE-2DC1-4F78-BA0A-3E20D896A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CD76E-4C6D-4AFC-8A9D-F619EDBA6032}" type="datetime1">
              <a:rPr lang="zh-CN" altLang="en-US" smtClean="0"/>
              <a:t>2018/5/4</a:t>
            </a:fld>
            <a:endParaRPr lang="zh-CN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4788B6-93FF-4711-A392-01BEF11C9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05B300-624E-4D4E-B149-D15A8C6C7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36522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D0E12-28AB-4194-A5C0-890F7F05F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13B967-0C22-4004-AAB1-E3B3514A1D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1B55BB-D006-421A-B1B9-66B48BC675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36FF37-63B2-4030-AF3B-FEBEFD6B8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008B4-541C-40EA-B13B-FC184D8B7B2F}" type="datetime1">
              <a:rPr lang="zh-CN" altLang="en-US" smtClean="0"/>
              <a:t>2018/5/4</a:t>
            </a:fld>
            <a:endParaRPr lang="zh-CN" alt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2679F9-6387-4BBD-BF60-7308D2757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C30146-50D5-430D-A40F-039BA8032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48628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69264-C696-4D39-9C87-D8617C65A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86538C-6FA5-48D5-AB50-DEFB00C550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921567-3429-46F3-8A97-1FDBACF9F3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ED4E85-D7AB-429E-83D1-7F25F5F595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C6355E-AFC6-4A60-A9F8-117B13F9E1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EAC067-BEB8-49FB-B1A2-7D07AAD9E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4DD07-C0C2-41A0-9704-DD08E1D6A559}" type="datetime1">
              <a:rPr lang="zh-CN" altLang="en-US" smtClean="0"/>
              <a:t>2018/5/4</a:t>
            </a:fld>
            <a:endParaRPr lang="zh-CN" alt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B01B03-E122-4BE4-B84A-198CCCE9F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F33192-B486-4CC8-9E71-88044593A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22042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41777-2472-4529-9C12-8F92BD11C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B476D4-E8E2-4156-8CFB-9DDE53C33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FADFD-E84F-4624-B85A-36BA7AEE94BC}" type="datetime1">
              <a:rPr lang="zh-CN" altLang="en-US" smtClean="0"/>
              <a:t>2018/5/4</a:t>
            </a:fld>
            <a:endParaRPr lang="zh-CN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56E013-1939-4A11-B45C-CBE4A1604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63BA91-F5EE-4E2A-B3AB-46F0AB362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3227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E11F8-9BA9-4B34-9CB7-81DA2A2BE9DE}" type="datetime1">
              <a:rPr lang="zh-CN" altLang="en-US" smtClean="0"/>
              <a:t>2018/5/4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A2C976-BC49-407E-941A-0FC547A00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168F4-4B4C-47F2-95B2-246E60B3EE73}" type="datetime1">
              <a:rPr lang="zh-CN" altLang="en-US" smtClean="0"/>
              <a:t>2018/5/4</a:t>
            </a:fld>
            <a:endParaRPr lang="zh-CN" alt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986048-8745-47C8-AFBC-DD822E9A2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4FCC6C-8DEF-4F28-8EEB-E5C844493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594645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E8214-3BE9-4E1D-A38B-253F22989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F5297-AD24-41EF-98B7-A9FD6895EC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2E4DD5-CD1F-417C-83A0-A2B380D2CA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6BEBF2-49E8-4A51-B574-5FD1847C8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98813-15E1-4AD8-A3A8-6F54F6BB46BC}" type="datetime1">
              <a:rPr lang="zh-CN" altLang="en-US" smtClean="0"/>
              <a:t>2018/5/4</a:t>
            </a:fld>
            <a:endParaRPr lang="zh-CN" alt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7E072C-157E-41C6-8E97-92DEB71CC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3ABDFB-3426-48B0-A176-01260DBB1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58000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2E893-8CE4-440F-BF52-E9EEF81C2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063F46-0054-4A15-95BD-D29DF67053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D9347D-AF9F-448B-82FE-E3DA1636D7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1E7D3C-95F7-4D0F-AAFA-C4680F0BF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34BB5-3AA2-4A0B-9DE7-CD8C65CC6F12}" type="datetime1">
              <a:rPr lang="zh-CN" altLang="en-US" smtClean="0"/>
              <a:t>2018/5/4</a:t>
            </a:fld>
            <a:endParaRPr lang="zh-CN" alt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40A0CA-95EA-4788-9F66-12F2E49FA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475B81-1E25-42C8-B0B7-8E1788F70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853534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847C2-A7DE-4B8A-97B3-9608436D4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DAC296-2A8D-4501-BCD6-F5630EEB0D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F6EADF-7870-4B56-BAA4-0DB59169D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F4CAD-465D-42D1-957C-C9435F771B36}" type="datetime1">
              <a:rPr lang="zh-CN" altLang="en-US" smtClean="0"/>
              <a:t>2018/5/4</a:t>
            </a:fld>
            <a:endParaRPr lang="zh-CN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42E535-627D-4C8F-B389-D19A05C78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614A58-E2FF-4F4A-93F6-DE69184F0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065816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82207D-538A-4D53-B47A-42FE0A4B8A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592F4F-26BA-41ED-B23D-664020E81A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5E1190-2154-489E-B79F-04F39BF26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F6CF4-370C-4363-B269-165763D352EA}" type="datetime1">
              <a:rPr lang="zh-CN" altLang="en-US" smtClean="0"/>
              <a:t>2018/5/4</a:t>
            </a:fld>
            <a:endParaRPr lang="zh-CN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4C209A-2160-4FE4-925D-FDC6A8B55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04A24B-6766-4921-8FE5-901D7BED2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720309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63462-BC15-4681-B5EC-69289701733E}" type="datetime1">
              <a:rPr lang="zh-CN" altLang="en-US" smtClean="0"/>
              <a:t>2018/5/4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393397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731F6-2F75-4E4A-8C26-768467665B9F}" type="datetime1">
              <a:rPr lang="zh-CN" altLang="en-US" smtClean="0"/>
              <a:t>2018/5/4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580390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112AA-A16A-480B-9415-ED4D5E6BD282}" type="datetime1">
              <a:rPr lang="zh-CN" altLang="en-US" smtClean="0"/>
              <a:t>2018/5/4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485225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407B6-7108-4416-9D78-CE5064E8755F}" type="datetime1">
              <a:rPr lang="zh-CN" altLang="en-US" smtClean="0"/>
              <a:t>2018/5/4</a:t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159968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A8964-2335-4D0F-873A-1DC9F0BF66E0}" type="datetime1">
              <a:rPr lang="zh-CN" altLang="en-US" smtClean="0"/>
              <a:t>2018/5/4</a:t>
            </a:fld>
            <a:endParaRPr lang="zh-CN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0659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5DCEA-E4AE-44A6-8127-66BE03070874}" type="datetime1">
              <a:rPr lang="zh-CN" altLang="en-US" smtClean="0"/>
              <a:t>2018/5/4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C2A10-E97F-46DF-9873-696D05EB38D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FF104-D9D9-4D3E-874E-CEE52CE439B2}" type="datetime1">
              <a:rPr lang="zh-CN" altLang="en-US" smtClean="0"/>
              <a:t>2018/5/4</a:t>
            </a:fld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90048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AA678-FB42-49B9-89C5-D011E462C3E2}" type="datetime1">
              <a:rPr lang="zh-CN" altLang="en-US" smtClean="0"/>
              <a:t>2018/5/4</a:t>
            </a:fld>
            <a:endParaRPr lang="zh-CN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870842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A6932-6C68-42FF-BAE1-27943722D16A}" type="datetime1">
              <a:rPr lang="zh-CN" altLang="en-US" smtClean="0"/>
              <a:t>2018/5/4</a:t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901484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F5FA5-0030-4ADE-91CD-E0CA3AD7A994}" type="datetime1">
              <a:rPr lang="zh-CN" altLang="en-US" smtClean="0"/>
              <a:t>2018/5/4</a:t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727395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5C772-4CAE-4097-BC22-0459F4EDFDC4}" type="datetime1">
              <a:rPr lang="zh-CN" altLang="en-US" smtClean="0"/>
              <a:t>2018/5/4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746560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6D590-BCD5-4DB6-A82F-0136BD5D56A7}" type="datetime1">
              <a:rPr lang="zh-CN" altLang="en-US" smtClean="0"/>
              <a:t>2018/5/4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5203066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F6CAE-9C70-4CD6-AA3A-D5CAF07F986D}" type="datetime1">
              <a:rPr lang="zh-CN" altLang="en-US" smtClean="0"/>
              <a:t>2018/5/4</a:t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226995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FBA56-999A-4A12-B5D4-4F35370BD7FA}" type="datetime1">
              <a:rPr lang="zh-CN" altLang="en-US" smtClean="0"/>
              <a:t>2018/5/4</a:t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4239529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DA310-3997-41D3-8E4A-67506400DC6A}" type="datetime1">
              <a:rPr lang="zh-CN" altLang="en-US" smtClean="0"/>
              <a:t>2018/5/4</a:t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54581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18844-7108-42AD-AC8A-EC2026DD4168}" type="datetime1">
              <a:rPr lang="zh-CN" altLang="en-US" smtClean="0"/>
              <a:t>2018/5/4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7093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8C400-70D4-40E3-9EAE-643ABCB7DC53}" type="datetime1">
              <a:rPr lang="zh-CN" altLang="en-US" smtClean="0"/>
              <a:t>2018/5/4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3516F-D764-45F4-923D-5402EF0C53F8}" type="datetime1">
              <a:rPr lang="zh-CN" altLang="en-US" smtClean="0"/>
              <a:t>2018/5/4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628034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2B64B-8310-48DE-AAAF-D0E6200060A2}" type="datetime1">
              <a:rPr lang="zh-CN" altLang="en-US" smtClean="0"/>
              <a:t>2018/5/4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000468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0CB1F-4DAC-4576-9759-05344DEAD93B}" type="datetime1">
              <a:rPr lang="zh-CN" altLang="en-US" smtClean="0"/>
              <a:t>2018/5/4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190797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FD844-1AB3-49C9-99B8-EE266BA460DB}" type="datetime1">
              <a:rPr lang="zh-CN" altLang="en-US" smtClean="0"/>
              <a:t>2018/5/4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228318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298B3-C33F-4B4E-99DE-E432BAA26981}" type="datetime1">
              <a:rPr lang="zh-CN" altLang="en-US" smtClean="0"/>
              <a:t>2018/5/4</a:t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698939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C5A5C-B262-4484-A933-83376B1ED29F}" type="datetime1">
              <a:rPr lang="zh-CN" altLang="en-US" smtClean="0"/>
              <a:t>2018/5/4</a:t>
            </a:fld>
            <a:endParaRPr lang="zh-CN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866140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CB550-182D-447A-ABD1-4C153C1BDA14}" type="datetime1">
              <a:rPr lang="zh-CN" altLang="en-US" smtClean="0"/>
              <a:t>2018/5/4</a:t>
            </a:fld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270024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5394-A9B7-4706-93AD-479B39860CD3}" type="datetime1">
              <a:rPr lang="zh-CN" altLang="en-US" smtClean="0"/>
              <a:t>2018/5/4</a:t>
            </a:fld>
            <a:endParaRPr lang="zh-CN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674046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696C4-A8CF-4D71-AB2A-B14A22CA08B5}" type="datetime1">
              <a:rPr lang="zh-CN" altLang="en-US" smtClean="0"/>
              <a:t>2018/5/4</a:t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402386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1E6DA-A4C4-4A01-8728-D0CA7EFE039B}" type="datetime1">
              <a:rPr lang="zh-CN" altLang="en-US" smtClean="0"/>
              <a:t>2018/5/4</a:t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4073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51351-25AD-4A19-B41F-76E7359A2FB0}" type="datetime1">
              <a:rPr lang="zh-CN" altLang="en-US" smtClean="0"/>
              <a:t>2018/5/4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9CF6C-812F-441E-820C-A4828F9AED9A}" type="datetime1">
              <a:rPr lang="zh-CN" altLang="en-US" smtClean="0"/>
              <a:t>2018/5/4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148402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62C8D-C5BB-4760-B415-DAB47C5A2B52}" type="datetime1">
              <a:rPr lang="zh-CN" altLang="en-US" smtClean="0"/>
              <a:t>2018/5/4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4827664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6FD24-84C4-41EB-A609-35F5E5F492A8}" type="datetime1">
              <a:rPr lang="zh-CN" altLang="en-US" smtClean="0"/>
              <a:t>2018/5/4</a:t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021191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96A38-6CEC-4D30-9DB6-77AD79A37766}" type="datetime1">
              <a:rPr lang="zh-CN" altLang="en-US" smtClean="0"/>
              <a:t>2018/5/4</a:t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423088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E1A77-B315-4045-8D90-CB5C6344664C}" type="datetime1">
              <a:rPr lang="zh-CN" altLang="en-US" smtClean="0"/>
              <a:t>2018/5/4</a:t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770527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94E40-AA9D-4001-ABFE-4EDD5EDEAAB7}" type="datetime1">
              <a:rPr lang="zh-CN" altLang="en-US" smtClean="0"/>
              <a:t>2018/5/4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840359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9E4D6-A2EC-46FE-B0A3-C4A1B6AEE935}" type="datetime1">
              <a:rPr lang="zh-CN" altLang="en-US" smtClean="0"/>
              <a:t>2018/5/4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900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067D6-A70C-4E82-ADA5-8D92F7B6B12C}" type="datetime1">
              <a:rPr lang="zh-CN" altLang="en-US" smtClean="0"/>
              <a:t>2018/5/4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C2A10-E97F-46DF-9873-696D05EB38D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CFFE4-8915-49B9-95E2-A41D33FB80EB}" type="datetime1">
              <a:rPr lang="zh-CN" altLang="en-US" smtClean="0"/>
              <a:t>2018/5/4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713673"/>
            <a:ext cx="4681654" cy="1428161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642517" y="713673"/>
            <a:ext cx="5711882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2313873"/>
            <a:ext cx="4681654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D86F4-D009-4882-A23E-B98DE01580F8}" type="datetime1">
              <a:rPr lang="zh-CN" altLang="en-US" smtClean="0"/>
              <a:t>2018/5/4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10444898" y="365125"/>
            <a:ext cx="908901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9446443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59115-BAB3-4CD2-AA80-E6C22152DE96}" type="datetime1">
              <a:rPr lang="zh-CN" altLang="en-US" smtClean="0"/>
              <a:t>2018/5/4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ags" Target="../tags/tag3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ags" Target="../tags/tag4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18" Type="http://schemas.openxmlformats.org/officeDocument/2006/relationships/tags" Target="../tags/tag5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6" Type="http://schemas.openxmlformats.org/officeDocument/2006/relationships/slideLayout" Target="../slideLayouts/slideLayout40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8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8.xml"/><Relationship Id="rId13" Type="http://schemas.openxmlformats.org/officeDocument/2006/relationships/slideLayout" Target="../slideLayouts/slideLayout53.xml"/><Relationship Id="rId18" Type="http://schemas.openxmlformats.org/officeDocument/2006/relationships/tags" Target="../tags/tag6.xml"/><Relationship Id="rId3" Type="http://schemas.openxmlformats.org/officeDocument/2006/relationships/slideLayout" Target="../slideLayouts/slideLayout43.xml"/><Relationship Id="rId7" Type="http://schemas.openxmlformats.org/officeDocument/2006/relationships/slideLayout" Target="../slideLayouts/slideLayout47.xml"/><Relationship Id="rId12" Type="http://schemas.openxmlformats.org/officeDocument/2006/relationships/slideLayout" Target="../slideLayouts/slideLayout52.xml"/><Relationship Id="rId17" Type="http://schemas.openxmlformats.org/officeDocument/2006/relationships/theme" Target="../theme/theme4.xml"/><Relationship Id="rId2" Type="http://schemas.openxmlformats.org/officeDocument/2006/relationships/slideLayout" Target="../slideLayouts/slideLayout42.xml"/><Relationship Id="rId16" Type="http://schemas.openxmlformats.org/officeDocument/2006/relationships/slideLayout" Target="../slideLayouts/slideLayout56.xml"/><Relationship Id="rId1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6.xml"/><Relationship Id="rId11" Type="http://schemas.openxmlformats.org/officeDocument/2006/relationships/slideLayout" Target="../slideLayouts/slideLayout51.xml"/><Relationship Id="rId5" Type="http://schemas.openxmlformats.org/officeDocument/2006/relationships/slideLayout" Target="../slideLayouts/slideLayout45.xml"/><Relationship Id="rId15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0.xml"/><Relationship Id="rId4" Type="http://schemas.openxmlformats.org/officeDocument/2006/relationships/slideLayout" Target="../slideLayouts/slideLayout44.xml"/><Relationship Id="rId9" Type="http://schemas.openxmlformats.org/officeDocument/2006/relationships/slideLayout" Target="../slideLayouts/slideLayout49.xml"/><Relationship Id="rId14" Type="http://schemas.openxmlformats.org/officeDocument/2006/relationships/slideLayout" Target="../slideLayouts/slideLayout5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1"/>
          <p:cNvSpPr>
            <a:spLocks noGrp="1"/>
          </p:cNvSpPr>
          <p:nvPr>
            <p:ph type="title"/>
            <p:custDataLst>
              <p:tags r:id="rId15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8" name="文本占位符 2"/>
          <p:cNvSpPr>
            <a:spLocks noGrp="1"/>
          </p:cNvSpPr>
          <p:nvPr>
            <p:ph type="body" idx="1"/>
            <p:custDataLst>
              <p:tags r:id="rId16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19085CF1-A908-47DD-B5EF-9A558060B23E}" type="datetime1">
              <a:rPr lang="zh-CN" altLang="en-US" smtClean="0"/>
              <a:t>2018/5/4</a:t>
            </a:fld>
            <a:endParaRPr lang="zh-CN" altLang="en-US" dirty="0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KSO_TEMPLATE" hidden="1"/>
          <p:cNvSpPr/>
          <p:nvPr userDrawn="1"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62" r:id="rId11"/>
    <p:sldLayoutId id="2147483665" r:id="rId12"/>
    <p:sldLayoutId id="2147483669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24646A-216E-41A3-A787-6FC27397D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4B9BBB-89AD-43AF-86ED-D47D13833B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3C2A87-4DDD-4814-A326-8BAA83F573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EA6613-5288-450B-BB9F-231A4E50BE59}" type="datetime1">
              <a:rPr lang="zh-CN" altLang="en-US" smtClean="0"/>
              <a:t>2018/5/4</a:t>
            </a:fld>
            <a:endParaRPr lang="zh-CN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08682-AB70-4AD2-93BF-F6B06A3AAE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667CEF-E8AF-4D46-872A-F404EAFD01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KSO_TEMPLATE" hidden="1">
            <a:extLst>
              <a:ext uri="{FF2B5EF4-FFF2-40B4-BE49-F238E27FC236}">
                <a16:creationId xmlns:a16="http://schemas.microsoft.com/office/drawing/2014/main" id="{EF61E315-DD5A-4BF8-9C53-A3F138CD349B}"/>
              </a:ext>
            </a:extLst>
          </p:cNvPr>
          <p:cNvSpPr/>
          <p:nvPr userDrawn="1"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0901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A7E4F8-1F8F-4A31-B8F0-D0F9DAD10DE9}" type="datetime1">
              <a:rPr lang="zh-CN" altLang="en-US" smtClean="0"/>
              <a:t>2018/5/4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6" name="KSO_TEMPLATE" hidden="1">
            <a:extLst>
              <a:ext uri="{FF2B5EF4-FFF2-40B4-BE49-F238E27FC236}">
                <a16:creationId xmlns:a16="http://schemas.microsoft.com/office/drawing/2014/main" id="{769EB271-3723-4D17-A978-204A4843C960}"/>
              </a:ext>
            </a:extLst>
          </p:cNvPr>
          <p:cNvSpPr/>
          <p:nvPr userDrawn="1"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0367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798" r:id="rId12"/>
    <p:sldLayoutId id="2147483799" r:id="rId13"/>
    <p:sldLayoutId id="2147483800" r:id="rId14"/>
    <p:sldLayoutId id="2147483801" r:id="rId15"/>
    <p:sldLayoutId id="2147483802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431794-EE43-4AE2-B7F4-2C7A7FC00B8E}" type="datetime1">
              <a:rPr lang="zh-CN" altLang="en-US" smtClean="0"/>
              <a:t>2018/5/4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6" name="KSO_TEMPLATE" hidden="1">
            <a:extLst>
              <a:ext uri="{FF2B5EF4-FFF2-40B4-BE49-F238E27FC236}">
                <a16:creationId xmlns:a16="http://schemas.microsoft.com/office/drawing/2014/main" id="{19E6FE20-7889-4F11-956E-F3C982F95608}"/>
              </a:ext>
            </a:extLst>
          </p:cNvPr>
          <p:cNvSpPr/>
          <p:nvPr userDrawn="1"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1090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  <p:sldLayoutId id="2147483815" r:id="rId12"/>
    <p:sldLayoutId id="2147483816" r:id="rId13"/>
    <p:sldLayoutId id="2147483817" r:id="rId14"/>
    <p:sldLayoutId id="2147483818" r:id="rId15"/>
    <p:sldLayoutId id="214748381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2.g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4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4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4.sv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0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8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9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4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4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4C71F-CACD-4086-81F4-107B9E406B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04064" y="485678"/>
            <a:ext cx="9084624" cy="115710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006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Singapore Regional Hospital IT Project (SRHIT) </a:t>
            </a:r>
            <a:br>
              <a:rPr lang="en-US" sz="3200" b="1" dirty="0">
                <a:solidFill>
                  <a:srgbClr val="006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solidFill>
                  <a:srgbClr val="006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 User Requirements</a:t>
            </a:r>
            <a:endParaRPr lang="en-SG" sz="3200" b="1" dirty="0">
              <a:solidFill>
                <a:srgbClr val="0066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F423911-7043-4E36-BF6E-21F10476770C}"/>
              </a:ext>
            </a:extLst>
          </p:cNvPr>
          <p:cNvGrpSpPr/>
          <p:nvPr/>
        </p:nvGrpSpPr>
        <p:grpSpPr>
          <a:xfrm>
            <a:off x="2526030" y="2276085"/>
            <a:ext cx="8112282" cy="3231654"/>
            <a:chOff x="2777490" y="2225506"/>
            <a:chExt cx="8112282" cy="3231654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BDE62BEF-8463-402C-B6F2-D6D26640EDA5}"/>
                </a:ext>
              </a:extLst>
            </p:cNvPr>
            <p:cNvSpPr txBox="1"/>
            <p:nvPr/>
          </p:nvSpPr>
          <p:spPr>
            <a:xfrm>
              <a:off x="8129080" y="2225506"/>
              <a:ext cx="2760692" cy="3231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solidFill>
                    <a:schemeClr val="accent3">
                      <a:lumMod val="7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Team 2</a:t>
              </a:r>
            </a:p>
            <a:p>
              <a:endParaRPr lang="en-US" sz="2000" i="1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r>
                <a:rPr lang="en-US" sz="2000" b="1" i="1" dirty="0" err="1">
                  <a:solidFill>
                    <a:schemeClr val="accent3">
                      <a:lumMod val="7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Khin</a:t>
              </a:r>
              <a:r>
                <a:rPr lang="en-US" sz="2000" b="1" i="1" dirty="0">
                  <a:solidFill>
                    <a:schemeClr val="accent3">
                      <a:lumMod val="7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2000" b="1" i="1" dirty="0" err="1">
                  <a:solidFill>
                    <a:schemeClr val="accent3">
                      <a:lumMod val="7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Yadanna</a:t>
              </a:r>
              <a:r>
                <a:rPr lang="en-US" sz="2000" b="1" i="1" dirty="0">
                  <a:solidFill>
                    <a:schemeClr val="accent3">
                      <a:lumMod val="7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2000" b="1" i="1" dirty="0" err="1">
                  <a:solidFill>
                    <a:schemeClr val="accent3">
                      <a:lumMod val="7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Phyo</a:t>
              </a:r>
              <a:endParaRPr lang="en-US" sz="2000" b="1" i="1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r>
                <a:rPr lang="en-US" sz="2000" b="1" i="1" dirty="0" err="1">
                  <a:solidFill>
                    <a:schemeClr val="accent3">
                      <a:lumMod val="7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Padmashri</a:t>
              </a:r>
              <a:r>
                <a:rPr lang="en-US" sz="2000" b="1" i="1" dirty="0">
                  <a:solidFill>
                    <a:schemeClr val="accent3">
                      <a:lumMod val="7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2000" b="1" i="1" dirty="0" err="1">
                  <a:solidFill>
                    <a:schemeClr val="accent3">
                      <a:lumMod val="7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Narendran</a:t>
              </a:r>
              <a:endParaRPr lang="en-US" sz="2000" b="1" i="1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r>
                <a:rPr lang="en-US" sz="2000" b="1" i="1" dirty="0" err="1">
                  <a:solidFill>
                    <a:schemeClr val="accent3">
                      <a:lumMod val="7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Wint</a:t>
              </a:r>
              <a:r>
                <a:rPr lang="en-US" sz="2000" b="1" i="1" dirty="0">
                  <a:solidFill>
                    <a:schemeClr val="accent3">
                      <a:lumMod val="7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2000" b="1" i="1" dirty="0" err="1">
                  <a:solidFill>
                    <a:schemeClr val="accent3">
                      <a:lumMod val="7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Yadanar</a:t>
              </a:r>
              <a:r>
                <a:rPr lang="en-US" sz="2000" b="1" i="1" dirty="0">
                  <a:solidFill>
                    <a:schemeClr val="accent3">
                      <a:lumMod val="7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2000" b="1" i="1" dirty="0" err="1">
                  <a:solidFill>
                    <a:schemeClr val="accent3">
                      <a:lumMod val="7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Htet</a:t>
              </a:r>
              <a:endParaRPr lang="en-US" sz="2000" b="1" i="1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r>
                <a:rPr lang="en-US" sz="2000" b="1" i="1" dirty="0">
                  <a:solidFill>
                    <a:schemeClr val="accent3">
                      <a:lumMod val="7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Zhao </a:t>
              </a:r>
              <a:r>
                <a:rPr lang="en-US" sz="2000" b="1" i="1" dirty="0" err="1">
                  <a:solidFill>
                    <a:schemeClr val="accent3">
                      <a:lumMod val="7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Tongtong</a:t>
              </a:r>
              <a:endParaRPr lang="en-US" sz="2000" b="1" i="1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r>
                <a:rPr lang="en-US" sz="2000" b="1" i="1" dirty="0">
                  <a:solidFill>
                    <a:schemeClr val="accent3">
                      <a:lumMod val="7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Zhu </a:t>
              </a:r>
              <a:r>
                <a:rPr lang="en-US" sz="2000" b="1" i="1" dirty="0" err="1">
                  <a:solidFill>
                    <a:schemeClr val="accent3">
                      <a:lumMod val="7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Zhiji</a:t>
              </a:r>
              <a:endParaRPr lang="en-US" sz="2000" b="1" i="1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r>
                <a:rPr lang="en-US" sz="2000" b="1" i="1" dirty="0" err="1">
                  <a:solidFill>
                    <a:schemeClr val="accent3">
                      <a:lumMod val="7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Sundarababu</a:t>
              </a:r>
              <a:r>
                <a:rPr lang="en-US" sz="2000" b="1" i="1" dirty="0">
                  <a:solidFill>
                    <a:schemeClr val="accent3">
                      <a:lumMod val="7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2000" b="1" i="1" dirty="0" err="1">
                  <a:solidFill>
                    <a:schemeClr val="accent3">
                      <a:lumMod val="7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Surendran</a:t>
              </a:r>
              <a:endParaRPr lang="en-US" sz="2000" b="1" i="1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r>
                <a:rPr lang="en-US" sz="2000" b="1" i="1" dirty="0">
                  <a:solidFill>
                    <a:schemeClr val="accent3">
                      <a:lumMod val="7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Guo </a:t>
              </a:r>
              <a:r>
                <a:rPr lang="en-US" sz="2000" b="1" i="1" dirty="0" err="1">
                  <a:solidFill>
                    <a:schemeClr val="accent3">
                      <a:lumMod val="7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Xiaochuan</a:t>
              </a:r>
              <a:endParaRPr lang="en-US" sz="2000" b="1" i="1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r>
                <a:rPr lang="en-US" sz="2000" b="1" i="1" dirty="0" err="1">
                  <a:solidFill>
                    <a:schemeClr val="accent3">
                      <a:lumMod val="7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Ko</a:t>
              </a:r>
              <a:r>
                <a:rPr lang="en-US" sz="2000" b="1" i="1" dirty="0">
                  <a:solidFill>
                    <a:schemeClr val="accent3">
                      <a:lumMod val="7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Yah Wen</a:t>
              </a:r>
              <a:endParaRPr lang="en-SG" sz="2000" b="1" i="1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3B98272-B02F-4A10-AAD1-E07221E6703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21466" b="74346" l="33879" r="65343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969" t="21843" r="30906" b="23505"/>
            <a:stretch/>
          </p:blipFill>
          <p:spPr>
            <a:xfrm>
              <a:off x="2777490" y="2354580"/>
              <a:ext cx="4526280" cy="2973507"/>
            </a:xfrm>
            <a:prstGeom prst="rect">
              <a:avLst/>
            </a:prstGeom>
          </p:spPr>
        </p:pic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AAC79422-A47F-435D-87F4-525A934211D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0034" y="5875387"/>
            <a:ext cx="2911966" cy="982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8897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7951B2-C6EC-47E2-8A8A-D096B57A9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10</a:t>
            </a:fld>
            <a:endParaRPr lang="zh-CN" alt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E9CFE4F-C87A-4011-A5FB-EBBF4F78E518}"/>
              </a:ext>
            </a:extLst>
          </p:cNvPr>
          <p:cNvGrpSpPr/>
          <p:nvPr/>
        </p:nvGrpSpPr>
        <p:grpSpPr>
          <a:xfrm>
            <a:off x="316068" y="199148"/>
            <a:ext cx="9139660" cy="5119339"/>
            <a:chOff x="316068" y="199148"/>
            <a:chExt cx="9139660" cy="5119339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DA0CD88-A3CB-4C63-A014-F00FBA8F4B29}"/>
                </a:ext>
              </a:extLst>
            </p:cNvPr>
            <p:cNvGrpSpPr/>
            <p:nvPr/>
          </p:nvGrpSpPr>
          <p:grpSpPr>
            <a:xfrm>
              <a:off x="2545204" y="1221836"/>
              <a:ext cx="6910524" cy="4096651"/>
              <a:chOff x="2640738" y="1331017"/>
              <a:chExt cx="6910524" cy="4096651"/>
            </a:xfrm>
          </p:grpSpPr>
          <p:pic>
            <p:nvPicPr>
              <p:cNvPr id="3" name="Graphic 2" descr="User">
                <a:extLst>
                  <a:ext uri="{FF2B5EF4-FFF2-40B4-BE49-F238E27FC236}">
                    <a16:creationId xmlns:a16="http://schemas.microsoft.com/office/drawing/2014/main" id="{2B134DCC-9B71-4A6D-9917-CBFAD1B60DC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4971220" y="2651485"/>
                <a:ext cx="914400" cy="914400"/>
              </a:xfrm>
              <a:prstGeom prst="rect">
                <a:avLst/>
              </a:prstGeom>
            </p:spPr>
          </p:pic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AA9CF8AF-3BC9-4BBD-AB49-060E04EFE3CF}"/>
                  </a:ext>
                </a:extLst>
              </p:cNvPr>
              <p:cNvSpPr/>
              <p:nvPr/>
            </p:nvSpPr>
            <p:spPr>
              <a:xfrm>
                <a:off x="6981798" y="2416649"/>
                <a:ext cx="2569464" cy="839755"/>
              </a:xfrm>
              <a:prstGeom prst="round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Process bill</a:t>
                </a:r>
              </a:p>
            </p:txBody>
          </p:sp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BBC119EE-7ADB-4792-9942-8C8D5736B557}"/>
                  </a:ext>
                </a:extLst>
              </p:cNvPr>
              <p:cNvSpPr/>
              <p:nvPr/>
            </p:nvSpPr>
            <p:spPr>
              <a:xfrm>
                <a:off x="6981798" y="3502281"/>
                <a:ext cx="2569464" cy="839755"/>
              </a:xfrm>
              <a:prstGeom prst="round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Consolidate financial report</a:t>
                </a:r>
              </a:p>
            </p:txBody>
          </p:sp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FA5AA08E-E859-424C-91BC-8505A8801C6E}"/>
                  </a:ext>
                </a:extLst>
              </p:cNvPr>
              <p:cNvSpPr/>
              <p:nvPr/>
            </p:nvSpPr>
            <p:spPr>
              <a:xfrm>
                <a:off x="6981798" y="1331017"/>
                <a:ext cx="2569464" cy="839755"/>
              </a:xfrm>
              <a:prstGeom prst="round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Manage payment</a:t>
                </a:r>
              </a:p>
            </p:txBody>
          </p:sp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A50365E1-2B74-490B-A5ED-610AB9247322}"/>
                  </a:ext>
                </a:extLst>
              </p:cNvPr>
              <p:cNvSpPr/>
              <p:nvPr/>
            </p:nvSpPr>
            <p:spPr>
              <a:xfrm>
                <a:off x="6981796" y="4587913"/>
                <a:ext cx="2569464" cy="839755"/>
              </a:xfrm>
              <a:prstGeom prst="round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Handle outstanding payment</a:t>
                </a:r>
              </a:p>
            </p:txBody>
          </p: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2F050D18-E7A8-49E3-B157-52BCF0F0BB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17780" y="3370616"/>
                <a:ext cx="435437" cy="0"/>
              </a:xfrm>
              <a:prstGeom prst="line">
                <a:avLst/>
              </a:prstGeom>
              <a:ln w="571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ACEEB271-9F47-4E85-8F17-A46BED905F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53228" y="1750894"/>
                <a:ext cx="307140" cy="0"/>
              </a:xfrm>
              <a:prstGeom prst="line">
                <a:avLst/>
              </a:prstGeom>
              <a:ln w="571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A66931AA-5957-4F1B-9512-69297F6855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53217" y="4985201"/>
                <a:ext cx="307140" cy="0"/>
              </a:xfrm>
              <a:prstGeom prst="line">
                <a:avLst/>
              </a:prstGeom>
              <a:ln w="571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5619307A-F0AE-4BD4-B2FD-63BD429ECD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78193" y="1735557"/>
                <a:ext cx="0" cy="3275044"/>
              </a:xfrm>
              <a:prstGeom prst="line">
                <a:avLst/>
              </a:prstGeom>
              <a:ln w="571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D103555-719C-4E35-B609-B140C4628E57}"/>
                  </a:ext>
                </a:extLst>
              </p:cNvPr>
              <p:cNvSpPr txBox="1"/>
              <p:nvPr/>
            </p:nvSpPr>
            <p:spPr>
              <a:xfrm>
                <a:off x="2640738" y="2948283"/>
                <a:ext cx="2300630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Accountant</a:t>
                </a:r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B92DECE-7E41-495C-A79A-43234557447E}"/>
                </a:ext>
              </a:extLst>
            </p:cNvPr>
            <p:cNvSpPr txBox="1"/>
            <p:nvPr/>
          </p:nvSpPr>
          <p:spPr>
            <a:xfrm>
              <a:off x="316068" y="199148"/>
              <a:ext cx="4268284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/>
                <a:t>Accountant – Work Scope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314279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067B134-7BA3-4F30-8827-ABAEE2232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11</a:t>
            </a:fld>
            <a:endParaRPr lang="zh-CN" alt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795C8A9-F157-428B-9699-7E0E397EF2D1}"/>
              </a:ext>
            </a:extLst>
          </p:cNvPr>
          <p:cNvGrpSpPr/>
          <p:nvPr/>
        </p:nvGrpSpPr>
        <p:grpSpPr>
          <a:xfrm>
            <a:off x="329911" y="326679"/>
            <a:ext cx="10167295" cy="5555506"/>
            <a:chOff x="329911" y="326679"/>
            <a:chExt cx="10167295" cy="5555506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080DF6AB-FD67-4DA0-AB8F-3FFD2531D38B}"/>
                </a:ext>
              </a:extLst>
            </p:cNvPr>
            <p:cNvGrpSpPr/>
            <p:nvPr/>
          </p:nvGrpSpPr>
          <p:grpSpPr>
            <a:xfrm>
              <a:off x="1678287" y="941696"/>
              <a:ext cx="8818919" cy="4940489"/>
              <a:chOff x="886714" y="941696"/>
              <a:chExt cx="8818919" cy="4940489"/>
            </a:xfrm>
          </p:grpSpPr>
          <p:pic>
            <p:nvPicPr>
              <p:cNvPr id="3" name="Graphic 2" descr="User">
                <a:extLst>
                  <a:ext uri="{FF2B5EF4-FFF2-40B4-BE49-F238E27FC236}">
                    <a16:creationId xmlns:a16="http://schemas.microsoft.com/office/drawing/2014/main" id="{2B134DCC-9B71-4A6D-9917-CBFAD1B60DC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214825" y="2901851"/>
                <a:ext cx="914400" cy="914400"/>
              </a:xfrm>
              <a:prstGeom prst="rect">
                <a:avLst/>
              </a:prstGeom>
            </p:spPr>
          </p:pic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AA9CF8AF-3BC9-4BBD-AB49-060E04EFE3CF}"/>
                  </a:ext>
                </a:extLst>
              </p:cNvPr>
              <p:cNvSpPr/>
              <p:nvPr/>
            </p:nvSpPr>
            <p:spPr>
              <a:xfrm>
                <a:off x="3297973" y="2667015"/>
                <a:ext cx="2569464" cy="839755"/>
              </a:xfrm>
              <a:prstGeom prst="round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Process bill</a:t>
                </a:r>
              </a:p>
            </p:txBody>
          </p:sp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BBC119EE-7ADB-4792-9942-8C8D5736B557}"/>
                  </a:ext>
                </a:extLst>
              </p:cNvPr>
              <p:cNvSpPr/>
              <p:nvPr/>
            </p:nvSpPr>
            <p:spPr>
              <a:xfrm>
                <a:off x="3296431" y="4815689"/>
                <a:ext cx="2569464" cy="839755"/>
              </a:xfrm>
              <a:prstGeom prst="round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Consolidate financial report</a:t>
                </a:r>
              </a:p>
            </p:txBody>
          </p:sp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FA5AA08E-E859-424C-91BC-8505A8801C6E}"/>
                  </a:ext>
                </a:extLst>
              </p:cNvPr>
              <p:cNvSpPr/>
              <p:nvPr/>
            </p:nvSpPr>
            <p:spPr>
              <a:xfrm>
                <a:off x="3297973" y="1581383"/>
                <a:ext cx="2569464" cy="839755"/>
              </a:xfrm>
              <a:prstGeom prst="round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Manage payment</a:t>
                </a:r>
              </a:p>
            </p:txBody>
          </p:sp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A50365E1-2B74-490B-A5ED-610AB9247322}"/>
                  </a:ext>
                </a:extLst>
              </p:cNvPr>
              <p:cNvSpPr/>
              <p:nvPr/>
            </p:nvSpPr>
            <p:spPr>
              <a:xfrm>
                <a:off x="3296430" y="3752647"/>
                <a:ext cx="2569464" cy="839755"/>
              </a:xfrm>
              <a:prstGeom prst="round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Handle outstanding payment</a:t>
                </a:r>
              </a:p>
            </p:txBody>
          </p: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2F050D18-E7A8-49E3-B157-52BCF0F0BB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33955" y="3620982"/>
                <a:ext cx="435437" cy="0"/>
              </a:xfrm>
              <a:prstGeom prst="line">
                <a:avLst/>
              </a:prstGeom>
              <a:ln w="571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ACEEB271-9F47-4E85-8F17-A46BED905F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69403" y="2001260"/>
                <a:ext cx="307140" cy="0"/>
              </a:xfrm>
              <a:prstGeom prst="line">
                <a:avLst/>
              </a:prstGeom>
              <a:ln w="571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A66931AA-5957-4F1B-9512-69297F6855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69392" y="5235567"/>
                <a:ext cx="307140" cy="0"/>
              </a:xfrm>
              <a:prstGeom prst="line">
                <a:avLst/>
              </a:prstGeom>
              <a:ln w="571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5619307A-F0AE-4BD4-B2FD-63BD429ECD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94368" y="1985923"/>
                <a:ext cx="0" cy="3275044"/>
              </a:xfrm>
              <a:prstGeom prst="line">
                <a:avLst/>
              </a:prstGeom>
              <a:ln w="571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D13FB83-80B2-4ECF-9FE6-ED59E8A52215}"/>
                  </a:ext>
                </a:extLst>
              </p:cNvPr>
              <p:cNvSpPr txBox="1"/>
              <p:nvPr/>
            </p:nvSpPr>
            <p:spPr>
              <a:xfrm>
                <a:off x="7923775" y="969665"/>
                <a:ext cx="9028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Issues</a:t>
                </a:r>
                <a:endParaRPr lang="en-US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385CB49F-DC12-441D-9CE5-B552732B4C21}"/>
                  </a:ext>
                </a:extLst>
              </p:cNvPr>
              <p:cNvSpPr/>
              <p:nvPr/>
            </p:nvSpPr>
            <p:spPr>
              <a:xfrm>
                <a:off x="7044729" y="1622432"/>
                <a:ext cx="2660904" cy="839755"/>
              </a:xfrm>
              <a:prstGeom prst="roundRect">
                <a:avLst/>
              </a:prstGeom>
              <a:solidFill>
                <a:srgbClr val="018B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Limited payment method</a:t>
                </a:r>
              </a:p>
            </p:txBody>
          </p:sp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7C7FAD0F-5A21-4809-BC60-1113A989F402}"/>
                  </a:ext>
                </a:extLst>
              </p:cNvPr>
              <p:cNvSpPr/>
              <p:nvPr/>
            </p:nvSpPr>
            <p:spPr>
              <a:xfrm>
                <a:off x="7044729" y="3752647"/>
                <a:ext cx="2660904" cy="839755"/>
              </a:xfrm>
              <a:prstGeom prst="roundRect">
                <a:avLst/>
              </a:prstGeom>
              <a:solidFill>
                <a:srgbClr val="018B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Hardcopy billing records</a:t>
                </a:r>
                <a:endParaRPr lang="en-US" sz="16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27D5442F-6495-41FC-8414-67CC99F5742A}"/>
                  </a:ext>
                </a:extLst>
              </p:cNvPr>
              <p:cNvSpPr/>
              <p:nvPr/>
            </p:nvSpPr>
            <p:spPr>
              <a:xfrm>
                <a:off x="7044729" y="2715354"/>
                <a:ext cx="2660904" cy="839755"/>
              </a:xfrm>
              <a:prstGeom prst="roundRect">
                <a:avLst/>
              </a:prstGeom>
              <a:solidFill>
                <a:srgbClr val="018B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Manual calculation of bill</a:t>
                </a:r>
              </a:p>
            </p:txBody>
          </p: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DE285ADB-7C4F-4A21-B18E-616590AF1A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62717" y="941696"/>
                <a:ext cx="0" cy="4940489"/>
              </a:xfrm>
              <a:prstGeom prst="line">
                <a:avLst/>
              </a:prstGeom>
              <a:ln>
                <a:solidFill>
                  <a:schemeClr val="tx2">
                    <a:lumMod val="40000"/>
                    <a:lumOff val="6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F030A8B0-21F3-41B7-BB52-F49183E2ABAE}"/>
                  </a:ext>
                </a:extLst>
              </p:cNvPr>
              <p:cNvSpPr/>
              <p:nvPr/>
            </p:nvSpPr>
            <p:spPr>
              <a:xfrm>
                <a:off x="7044729" y="4838279"/>
                <a:ext cx="2660904" cy="839755"/>
              </a:xfrm>
              <a:prstGeom prst="roundRect">
                <a:avLst/>
              </a:prstGeom>
              <a:solidFill>
                <a:srgbClr val="018B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altLang="zh-CN" sz="1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Manual consolidation of report</a:t>
                </a:r>
                <a:endParaRPr lang="en-US" sz="16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" name="文本框 6">
                <a:extLst>
                  <a:ext uri="{FF2B5EF4-FFF2-40B4-BE49-F238E27FC236}">
                    <a16:creationId xmlns:a16="http://schemas.microsoft.com/office/drawing/2014/main" id="{0CD94202-D2BB-4F07-9B92-780D5E3D37D2}"/>
                  </a:ext>
                </a:extLst>
              </p:cNvPr>
              <p:cNvSpPr txBox="1"/>
              <p:nvPr/>
            </p:nvSpPr>
            <p:spPr>
              <a:xfrm>
                <a:off x="886714" y="3785922"/>
                <a:ext cx="181528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Accountant</a:t>
                </a:r>
              </a:p>
            </p:txBody>
          </p: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B6ABBBF-99FB-48EA-B813-3BBA7E5122CF}"/>
                </a:ext>
              </a:extLst>
            </p:cNvPr>
            <p:cNvSpPr txBox="1"/>
            <p:nvPr/>
          </p:nvSpPr>
          <p:spPr>
            <a:xfrm>
              <a:off x="329911" y="326679"/>
              <a:ext cx="3337773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/>
                <a:t>Accountant – Issues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C47A222-0978-40F5-9350-353F74ACB0D0}"/>
                </a:ext>
              </a:extLst>
            </p:cNvPr>
            <p:cNvSpPr txBox="1"/>
            <p:nvPr/>
          </p:nvSpPr>
          <p:spPr>
            <a:xfrm>
              <a:off x="4531765" y="988764"/>
              <a:ext cx="15642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latin typeface="Arial" panose="020B0604020202020204" pitchFamily="34" charset="0"/>
                  <a:cs typeface="Arial" panose="020B0604020202020204" pitchFamily="34" charset="0"/>
                </a:rPr>
                <a:t>Work Scope</a:t>
              </a:r>
              <a:endParaRPr 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661862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CD103555-719C-4E35-B609-B140C4628E57}"/>
              </a:ext>
            </a:extLst>
          </p:cNvPr>
          <p:cNvSpPr txBox="1"/>
          <p:nvPr/>
        </p:nvSpPr>
        <p:spPr>
          <a:xfrm>
            <a:off x="329911" y="326679"/>
            <a:ext cx="53409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/>
              <a:t>Accountant – Proposed Features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13982A1-9276-48DC-9D09-538DBC058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12</a:t>
            </a:fld>
            <a:endParaRPr lang="zh-CN" altLang="en-US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9C12672-5D6F-4D74-A895-F9128227043A}"/>
              </a:ext>
            </a:extLst>
          </p:cNvPr>
          <p:cNvGrpSpPr/>
          <p:nvPr/>
        </p:nvGrpSpPr>
        <p:grpSpPr>
          <a:xfrm>
            <a:off x="56184" y="997953"/>
            <a:ext cx="11497930" cy="5591486"/>
            <a:chOff x="56184" y="997953"/>
            <a:chExt cx="11497930" cy="5591486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CA7E32BF-9DE7-492D-836B-3ADF3035DC3F}"/>
                </a:ext>
              </a:extLst>
            </p:cNvPr>
            <p:cNvGrpSpPr/>
            <p:nvPr/>
          </p:nvGrpSpPr>
          <p:grpSpPr>
            <a:xfrm>
              <a:off x="56184" y="997953"/>
              <a:ext cx="11497930" cy="5591486"/>
              <a:chOff x="56184" y="997953"/>
              <a:chExt cx="11497930" cy="5591486"/>
            </a:xfrm>
          </p:grpSpPr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4EE9C221-C587-47EE-9DC9-7D519ED30705}"/>
                  </a:ext>
                </a:extLst>
              </p:cNvPr>
              <p:cNvGrpSpPr/>
              <p:nvPr/>
            </p:nvGrpSpPr>
            <p:grpSpPr>
              <a:xfrm>
                <a:off x="56184" y="997953"/>
                <a:ext cx="11497930" cy="5591486"/>
                <a:chOff x="56184" y="997953"/>
                <a:chExt cx="11497930" cy="5591486"/>
              </a:xfrm>
            </p:grpSpPr>
            <p:grpSp>
              <p:nvGrpSpPr>
                <p:cNvPr id="30" name="Group 29">
                  <a:extLst>
                    <a:ext uri="{FF2B5EF4-FFF2-40B4-BE49-F238E27FC236}">
                      <a16:creationId xmlns:a16="http://schemas.microsoft.com/office/drawing/2014/main" id="{0AC6136B-779B-4E2D-83D9-05C2D58F08C0}"/>
                    </a:ext>
                  </a:extLst>
                </p:cNvPr>
                <p:cNvGrpSpPr/>
                <p:nvPr/>
              </p:nvGrpSpPr>
              <p:grpSpPr>
                <a:xfrm>
                  <a:off x="56184" y="1032422"/>
                  <a:ext cx="11497930" cy="4664071"/>
                  <a:chOff x="56184" y="1032422"/>
                  <a:chExt cx="11497930" cy="4664071"/>
                </a:xfrm>
              </p:grpSpPr>
              <p:pic>
                <p:nvPicPr>
                  <p:cNvPr id="3" name="Graphic 2" descr="User">
                    <a:extLst>
                      <a:ext uri="{FF2B5EF4-FFF2-40B4-BE49-F238E27FC236}">
                        <a16:creationId xmlns:a16="http://schemas.microsoft.com/office/drawing/2014/main" id="{2B134DCC-9B71-4A6D-9917-CBFAD1B60DC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4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86353" y="2942900"/>
                    <a:ext cx="914400" cy="914400"/>
                  </a:xfrm>
                  <a:prstGeom prst="rect">
                    <a:avLst/>
                  </a:prstGeom>
                </p:spPr>
              </p:pic>
              <p:sp>
                <p:nvSpPr>
                  <p:cNvPr id="4" name="Rectangle: Rounded Corners 3">
                    <a:extLst>
                      <a:ext uri="{FF2B5EF4-FFF2-40B4-BE49-F238E27FC236}">
                        <a16:creationId xmlns:a16="http://schemas.microsoft.com/office/drawing/2014/main" id="{AA9CF8AF-3BC9-4BBD-AB49-060E04EFE3CF}"/>
                      </a:ext>
                    </a:extLst>
                  </p:cNvPr>
                  <p:cNvSpPr/>
                  <p:nvPr/>
                </p:nvSpPr>
                <p:spPr>
                  <a:xfrm>
                    <a:off x="2396931" y="2708064"/>
                    <a:ext cx="2569464" cy="839755"/>
                  </a:xfrm>
                  <a:prstGeom prst="roundRect">
                    <a:avLst/>
                  </a:prstGeom>
                  <a:solidFill>
                    <a:srgbClr val="00B0F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Process bill</a:t>
                    </a:r>
                  </a:p>
                </p:txBody>
              </p:sp>
              <p:sp>
                <p:nvSpPr>
                  <p:cNvPr id="5" name="Rectangle: Rounded Corners 4">
                    <a:extLst>
                      <a:ext uri="{FF2B5EF4-FFF2-40B4-BE49-F238E27FC236}">
                        <a16:creationId xmlns:a16="http://schemas.microsoft.com/office/drawing/2014/main" id="{BBC119EE-7ADB-4792-9942-8C8D5736B557}"/>
                      </a:ext>
                    </a:extLst>
                  </p:cNvPr>
                  <p:cNvSpPr/>
                  <p:nvPr/>
                </p:nvSpPr>
                <p:spPr>
                  <a:xfrm>
                    <a:off x="2395389" y="4856738"/>
                    <a:ext cx="2569464" cy="839755"/>
                  </a:xfrm>
                  <a:prstGeom prst="roundRect">
                    <a:avLst/>
                  </a:prstGeom>
                  <a:solidFill>
                    <a:srgbClr val="00B0F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Consolidate financial report</a:t>
                    </a:r>
                  </a:p>
                </p:txBody>
              </p:sp>
              <p:sp>
                <p:nvSpPr>
                  <p:cNvPr id="6" name="Rectangle: Rounded Corners 5">
                    <a:extLst>
                      <a:ext uri="{FF2B5EF4-FFF2-40B4-BE49-F238E27FC236}">
                        <a16:creationId xmlns:a16="http://schemas.microsoft.com/office/drawing/2014/main" id="{FA5AA08E-E859-424C-91BC-8505A8801C6E}"/>
                      </a:ext>
                    </a:extLst>
                  </p:cNvPr>
                  <p:cNvSpPr/>
                  <p:nvPr/>
                </p:nvSpPr>
                <p:spPr>
                  <a:xfrm>
                    <a:off x="2396931" y="1622432"/>
                    <a:ext cx="2569464" cy="839755"/>
                  </a:xfrm>
                  <a:prstGeom prst="roundRect">
                    <a:avLst/>
                  </a:prstGeom>
                  <a:solidFill>
                    <a:srgbClr val="00B0F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Manage payment</a:t>
                    </a:r>
                  </a:p>
                </p:txBody>
              </p:sp>
              <p:sp>
                <p:nvSpPr>
                  <p:cNvPr id="7" name="Rectangle: Rounded Corners 6">
                    <a:extLst>
                      <a:ext uri="{FF2B5EF4-FFF2-40B4-BE49-F238E27FC236}">
                        <a16:creationId xmlns:a16="http://schemas.microsoft.com/office/drawing/2014/main" id="{A50365E1-2B74-490B-A5ED-610AB9247322}"/>
                      </a:ext>
                    </a:extLst>
                  </p:cNvPr>
                  <p:cNvSpPr/>
                  <p:nvPr/>
                </p:nvSpPr>
                <p:spPr>
                  <a:xfrm>
                    <a:off x="2395388" y="3793696"/>
                    <a:ext cx="2569464" cy="839755"/>
                  </a:xfrm>
                  <a:prstGeom prst="roundRect">
                    <a:avLst/>
                  </a:prstGeom>
                  <a:solidFill>
                    <a:srgbClr val="00B0F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Handle outstanding payment</a:t>
                    </a:r>
                  </a:p>
                </p:txBody>
              </p:sp>
              <p:cxnSp>
                <p:nvCxnSpPr>
                  <p:cNvPr id="9" name="Straight Connector 8">
                    <a:extLst>
                      <a:ext uri="{FF2B5EF4-FFF2-40B4-BE49-F238E27FC236}">
                        <a16:creationId xmlns:a16="http://schemas.microsoft.com/office/drawing/2014/main" id="{2F050D18-E7A8-49E3-B157-52BCF0F0BBC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32913" y="3662031"/>
                    <a:ext cx="435437" cy="0"/>
                  </a:xfrm>
                  <a:prstGeom prst="line">
                    <a:avLst/>
                  </a:prstGeom>
                  <a:ln w="57150">
                    <a:solidFill>
                      <a:srgbClr val="00B0F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" name="Straight Connector 9">
                    <a:extLst>
                      <a:ext uri="{FF2B5EF4-FFF2-40B4-BE49-F238E27FC236}">
                        <a16:creationId xmlns:a16="http://schemas.microsoft.com/office/drawing/2014/main" id="{ACEEB271-9F47-4E85-8F17-A46BED905F0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868361" y="2042309"/>
                    <a:ext cx="307140" cy="0"/>
                  </a:xfrm>
                  <a:prstGeom prst="line">
                    <a:avLst/>
                  </a:prstGeom>
                  <a:ln w="57150">
                    <a:solidFill>
                      <a:srgbClr val="00B0F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" name="Straight Connector 11">
                    <a:extLst>
                      <a:ext uri="{FF2B5EF4-FFF2-40B4-BE49-F238E27FC236}">
                        <a16:creationId xmlns:a16="http://schemas.microsoft.com/office/drawing/2014/main" id="{A66931AA-5957-4F1B-9512-69297F68556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868350" y="5276616"/>
                    <a:ext cx="307140" cy="0"/>
                  </a:xfrm>
                  <a:prstGeom prst="line">
                    <a:avLst/>
                  </a:prstGeom>
                  <a:ln w="57150">
                    <a:solidFill>
                      <a:srgbClr val="00B0F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" name="Straight Connector 12">
                    <a:extLst>
                      <a:ext uri="{FF2B5EF4-FFF2-40B4-BE49-F238E27FC236}">
                        <a16:creationId xmlns:a16="http://schemas.microsoft.com/office/drawing/2014/main" id="{5619307A-F0AE-4BD4-B2FD-63BD429ECD5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893326" y="2026972"/>
                    <a:ext cx="0" cy="3275044"/>
                  </a:xfrm>
                  <a:prstGeom prst="line">
                    <a:avLst/>
                  </a:prstGeom>
                  <a:ln w="57150">
                    <a:solidFill>
                      <a:srgbClr val="00B0F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8D13FB83-80B2-4ECF-9FE6-ED59E8A52215}"/>
                      </a:ext>
                    </a:extLst>
                  </p:cNvPr>
                  <p:cNvSpPr txBox="1"/>
                  <p:nvPr/>
                </p:nvSpPr>
                <p:spPr>
                  <a:xfrm>
                    <a:off x="6575578" y="1052272"/>
                    <a:ext cx="90281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Issues</a:t>
                    </a:r>
                    <a:endParaRPr lang="en-US" b="1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5" name="Rectangle: Rounded Corners 14">
                    <a:extLst>
                      <a:ext uri="{FF2B5EF4-FFF2-40B4-BE49-F238E27FC236}">
                        <a16:creationId xmlns:a16="http://schemas.microsoft.com/office/drawing/2014/main" id="{385CB49F-DC12-441D-9CE5-B552732B4C21}"/>
                      </a:ext>
                    </a:extLst>
                  </p:cNvPr>
                  <p:cNvSpPr/>
                  <p:nvPr/>
                </p:nvSpPr>
                <p:spPr>
                  <a:xfrm>
                    <a:off x="5670860" y="1622432"/>
                    <a:ext cx="2660904" cy="839755"/>
                  </a:xfrm>
                  <a:prstGeom prst="roundRect">
                    <a:avLst/>
                  </a:prstGeom>
                  <a:solidFill>
                    <a:srgbClr val="018BE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Limited payment method</a:t>
                    </a:r>
                  </a:p>
                </p:txBody>
              </p:sp>
              <p:sp>
                <p:nvSpPr>
                  <p:cNvPr id="16" name="Rectangle: Rounded Corners 15">
                    <a:extLst>
                      <a:ext uri="{FF2B5EF4-FFF2-40B4-BE49-F238E27FC236}">
                        <a16:creationId xmlns:a16="http://schemas.microsoft.com/office/drawing/2014/main" id="{7C7FAD0F-5A21-4809-BC60-1113A989F402}"/>
                      </a:ext>
                    </a:extLst>
                  </p:cNvPr>
                  <p:cNvSpPr/>
                  <p:nvPr/>
                </p:nvSpPr>
                <p:spPr>
                  <a:xfrm>
                    <a:off x="5670860" y="3752647"/>
                    <a:ext cx="2660904" cy="839755"/>
                  </a:xfrm>
                  <a:prstGeom prst="roundRect">
                    <a:avLst/>
                  </a:prstGeom>
                  <a:solidFill>
                    <a:srgbClr val="018BE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sz="1600" b="1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Hardcopy billing records</a:t>
                    </a:r>
                    <a:endParaRPr lang="en-US" sz="1600" b="1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7" name="Rectangle: Rounded Corners 16">
                    <a:extLst>
                      <a:ext uri="{FF2B5EF4-FFF2-40B4-BE49-F238E27FC236}">
                        <a16:creationId xmlns:a16="http://schemas.microsoft.com/office/drawing/2014/main" id="{27D5442F-6495-41FC-8414-67CC99F5742A}"/>
                      </a:ext>
                    </a:extLst>
                  </p:cNvPr>
                  <p:cNvSpPr/>
                  <p:nvPr/>
                </p:nvSpPr>
                <p:spPr>
                  <a:xfrm>
                    <a:off x="5670860" y="2715354"/>
                    <a:ext cx="2660904" cy="839755"/>
                  </a:xfrm>
                  <a:prstGeom prst="roundRect">
                    <a:avLst/>
                  </a:prstGeom>
                  <a:solidFill>
                    <a:srgbClr val="018BE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Manual calculation of bill</a:t>
                    </a:r>
                  </a:p>
                </p:txBody>
              </p:sp>
              <p:sp>
                <p:nvSpPr>
                  <p:cNvPr id="19" name="Rectangle: Rounded Corners 18">
                    <a:extLst>
                      <a:ext uri="{FF2B5EF4-FFF2-40B4-BE49-F238E27FC236}">
                        <a16:creationId xmlns:a16="http://schemas.microsoft.com/office/drawing/2014/main" id="{F030A8B0-21F3-41B7-BB52-F49183E2ABAE}"/>
                      </a:ext>
                    </a:extLst>
                  </p:cNvPr>
                  <p:cNvSpPr/>
                  <p:nvPr/>
                </p:nvSpPr>
                <p:spPr>
                  <a:xfrm>
                    <a:off x="5670860" y="4838279"/>
                    <a:ext cx="2660904" cy="839755"/>
                  </a:xfrm>
                  <a:prstGeom prst="roundRect">
                    <a:avLst/>
                  </a:prstGeom>
                  <a:solidFill>
                    <a:srgbClr val="018BE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altLang="zh-CN" sz="1600" b="1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Manual consolidation of report</a:t>
                    </a:r>
                    <a:endParaRPr lang="en-US" sz="1600" b="1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2" name="Rectangle: Rounded Corners 21">
                    <a:extLst>
                      <a:ext uri="{FF2B5EF4-FFF2-40B4-BE49-F238E27FC236}">
                        <a16:creationId xmlns:a16="http://schemas.microsoft.com/office/drawing/2014/main" id="{5BB2810A-9631-476A-BB0C-22F10154033E}"/>
                      </a:ext>
                    </a:extLst>
                  </p:cNvPr>
                  <p:cNvSpPr/>
                  <p:nvPr/>
                </p:nvSpPr>
                <p:spPr>
                  <a:xfrm>
                    <a:off x="9236599" y="1606348"/>
                    <a:ext cx="2295144" cy="841248"/>
                  </a:xfrm>
                  <a:prstGeom prst="roundRect">
                    <a:avLst/>
                  </a:prstGeom>
                  <a:solidFill>
                    <a:srgbClr val="FBA63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Electronic payment</a:t>
                    </a:r>
                  </a:p>
                </p:txBody>
              </p:sp>
              <p:sp>
                <p:nvSpPr>
                  <p:cNvPr id="23" name="Rectangle: Rounded Corners 22">
                    <a:extLst>
                      <a:ext uri="{FF2B5EF4-FFF2-40B4-BE49-F238E27FC236}">
                        <a16:creationId xmlns:a16="http://schemas.microsoft.com/office/drawing/2014/main" id="{8E16E3A9-5501-4AD7-8716-E2765AD7C8A5}"/>
                      </a:ext>
                    </a:extLst>
                  </p:cNvPr>
                  <p:cNvSpPr/>
                  <p:nvPr/>
                </p:nvSpPr>
                <p:spPr>
                  <a:xfrm>
                    <a:off x="9236599" y="2708064"/>
                    <a:ext cx="2295144" cy="841248"/>
                  </a:xfrm>
                  <a:prstGeom prst="roundRect">
                    <a:avLst/>
                  </a:prstGeom>
                  <a:solidFill>
                    <a:srgbClr val="FBA63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altLang="zh-CN" sz="1600" b="1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Automated billing system</a:t>
                    </a:r>
                    <a:endParaRPr lang="en-US" sz="1600" b="1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4" name="Rectangle: Rounded Corners 23">
                    <a:extLst>
                      <a:ext uri="{FF2B5EF4-FFF2-40B4-BE49-F238E27FC236}">
                        <a16:creationId xmlns:a16="http://schemas.microsoft.com/office/drawing/2014/main" id="{9EEC9739-67B2-4F66-A321-F90CE175EC43}"/>
                      </a:ext>
                    </a:extLst>
                  </p:cNvPr>
                  <p:cNvSpPr/>
                  <p:nvPr/>
                </p:nvSpPr>
                <p:spPr>
                  <a:xfrm>
                    <a:off x="9220918" y="3751154"/>
                    <a:ext cx="2295144" cy="841248"/>
                  </a:xfrm>
                  <a:prstGeom prst="roundRect">
                    <a:avLst/>
                  </a:prstGeom>
                  <a:solidFill>
                    <a:srgbClr val="FBA63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Billing records database</a:t>
                    </a:r>
                  </a:p>
                </p:txBody>
              </p:sp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FC2189FD-8067-4694-BA0A-A8722FE07F9B}"/>
                      </a:ext>
                    </a:extLst>
                  </p:cNvPr>
                  <p:cNvSpPr txBox="1"/>
                  <p:nvPr/>
                </p:nvSpPr>
                <p:spPr>
                  <a:xfrm>
                    <a:off x="9828919" y="1032422"/>
                    <a:ext cx="114646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Features</a:t>
                    </a:r>
                    <a:endParaRPr lang="en-US" b="1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6" name="Rectangle: Rounded Corners 25">
                    <a:extLst>
                      <a:ext uri="{FF2B5EF4-FFF2-40B4-BE49-F238E27FC236}">
                        <a16:creationId xmlns:a16="http://schemas.microsoft.com/office/drawing/2014/main" id="{B3D3DE04-2864-4FC7-81EB-B2327B776168}"/>
                      </a:ext>
                    </a:extLst>
                  </p:cNvPr>
                  <p:cNvSpPr/>
                  <p:nvPr/>
                </p:nvSpPr>
                <p:spPr>
                  <a:xfrm>
                    <a:off x="9258970" y="4831028"/>
                    <a:ext cx="2295144" cy="841248"/>
                  </a:xfrm>
                  <a:prstGeom prst="roundRect">
                    <a:avLst/>
                  </a:prstGeom>
                  <a:solidFill>
                    <a:srgbClr val="FBA63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Automated report consolidation</a:t>
                    </a:r>
                  </a:p>
                </p:txBody>
              </p:sp>
              <p:sp>
                <p:nvSpPr>
                  <p:cNvPr id="28" name="文本框 6">
                    <a:extLst>
                      <a:ext uri="{FF2B5EF4-FFF2-40B4-BE49-F238E27FC236}">
                        <a16:creationId xmlns:a16="http://schemas.microsoft.com/office/drawing/2014/main" id="{1D7055E7-112B-4FC5-B5F6-14CF3CDF8229}"/>
                      </a:ext>
                    </a:extLst>
                  </p:cNvPr>
                  <p:cNvSpPr txBox="1"/>
                  <p:nvPr/>
                </p:nvSpPr>
                <p:spPr>
                  <a:xfrm>
                    <a:off x="56184" y="3727593"/>
                    <a:ext cx="1815285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2000" b="1" dirty="0"/>
                      <a:t>Accountant</a:t>
                    </a:r>
                  </a:p>
                </p:txBody>
              </p:sp>
            </p:grp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15A59B95-9775-46A6-AFAE-A593DF275D3E}"/>
                    </a:ext>
                  </a:extLst>
                </p:cNvPr>
                <p:cNvSpPr/>
                <p:nvPr/>
              </p:nvSpPr>
              <p:spPr>
                <a:xfrm>
                  <a:off x="78525" y="997953"/>
                  <a:ext cx="5008807" cy="5591486"/>
                </a:xfrm>
                <a:prstGeom prst="rect">
                  <a:avLst/>
                </a:prstGeom>
                <a:solidFill>
                  <a:schemeClr val="bg1">
                    <a:alpha val="77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cxnSp>
            <p:nvCxnSpPr>
              <p:cNvPr id="32" name="直接连接符 16">
                <a:extLst>
                  <a:ext uri="{FF2B5EF4-FFF2-40B4-BE49-F238E27FC236}">
                    <a16:creationId xmlns:a16="http://schemas.microsoft.com/office/drawing/2014/main" id="{66EAB90E-D0EB-4CBE-8EE4-B90FFD8EA8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29955" y="1022429"/>
                <a:ext cx="0" cy="5424259"/>
              </a:xfrm>
              <a:prstGeom prst="line">
                <a:avLst/>
              </a:prstGeom>
              <a:ln w="12700" cmpd="sng">
                <a:solidFill>
                  <a:schemeClr val="tx2">
                    <a:lumMod val="40000"/>
                    <a:lumOff val="6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4" name="直接连接符 16">
              <a:extLst>
                <a:ext uri="{FF2B5EF4-FFF2-40B4-BE49-F238E27FC236}">
                  <a16:creationId xmlns:a16="http://schemas.microsoft.com/office/drawing/2014/main" id="{3F16B1F1-76B5-487B-BB3B-B4B5A95BB7FB}"/>
                </a:ext>
              </a:extLst>
            </p:cNvPr>
            <p:cNvCxnSpPr>
              <a:cxnSpLocks/>
            </p:cNvCxnSpPr>
            <p:nvPr/>
          </p:nvCxnSpPr>
          <p:spPr>
            <a:xfrm>
              <a:off x="8767000" y="1053755"/>
              <a:ext cx="0" cy="5424259"/>
            </a:xfrm>
            <a:prstGeom prst="line">
              <a:avLst/>
            </a:prstGeom>
            <a:ln w="12700" cmpd="sng">
              <a:solidFill>
                <a:schemeClr val="tx2">
                  <a:lumMod val="40000"/>
                  <a:lumOff val="6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235652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586D999A-68FE-4F1C-B987-0441F8CDA259}"/>
              </a:ext>
            </a:extLst>
          </p:cNvPr>
          <p:cNvGrpSpPr/>
          <p:nvPr/>
        </p:nvGrpSpPr>
        <p:grpSpPr>
          <a:xfrm>
            <a:off x="1222724" y="923308"/>
            <a:ext cx="9804400" cy="5435600"/>
            <a:chOff x="1318260" y="977900"/>
            <a:chExt cx="9804400" cy="5435600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C2957F67-4F26-4612-9BBF-EA1C5470831C}"/>
                </a:ext>
              </a:extLst>
            </p:cNvPr>
            <p:cNvSpPr/>
            <p:nvPr/>
          </p:nvSpPr>
          <p:spPr>
            <a:xfrm>
              <a:off x="1318260" y="977900"/>
              <a:ext cx="9804400" cy="79248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lvl="1" indent="-171450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US" sz="1600" b="1" dirty="0">
                <a:solidFill>
                  <a:schemeClr val="accent1">
                    <a:lumMod val="75000"/>
                  </a:schemeClr>
                </a:solidFill>
              </a:endParaRPr>
            </a:p>
            <a:p>
              <a:pPr marL="3371850" lvl="8" indent="-171450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b="1" dirty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Electronic booking system</a:t>
              </a:r>
              <a:endParaRPr lang="en-SG" sz="16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3371850" lvl="8" indent="-171450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b="1" dirty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Reminder/rescheduling by SMS</a:t>
              </a:r>
              <a:endParaRPr lang="en-SG" sz="16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5BF687BF-5435-4664-B6E1-3DCB4B4DD569}"/>
                </a:ext>
              </a:extLst>
            </p:cNvPr>
            <p:cNvSpPr/>
            <p:nvPr/>
          </p:nvSpPr>
          <p:spPr>
            <a:xfrm>
              <a:off x="1318260" y="979170"/>
              <a:ext cx="3058160" cy="792480"/>
            </a:xfrm>
            <a:prstGeom prst="roundRect">
              <a:avLst/>
            </a:prstGeom>
            <a:solidFill>
              <a:srgbClr val="00B0F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lvl="1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0" lvl="1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Booking of Appointment</a:t>
              </a:r>
              <a:endParaRPr lang="en-SG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0" lvl="1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en-US" sz="2000" dirty="0">
                <a:solidFill>
                  <a:srgbClr val="4472C4"/>
                </a:solidFill>
              </a:endParaRP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2D67ED3F-2312-48A1-854E-3DC70EE0EF90}"/>
                </a:ext>
              </a:extLst>
            </p:cNvPr>
            <p:cNvSpPr/>
            <p:nvPr/>
          </p:nvSpPr>
          <p:spPr>
            <a:xfrm>
              <a:off x="1318260" y="1907337"/>
              <a:ext cx="9804400" cy="79248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lvl="1" indent="-171450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US" sz="16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3371850" lvl="8" indent="-171450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b="1" dirty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Patient database (personal details + medical records) </a:t>
              </a:r>
              <a:endParaRPr lang="en-SG" sz="16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3371850" lvl="8" indent="-171450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b="1" dirty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Queue system (SMS notification)</a:t>
              </a:r>
              <a:endParaRPr lang="en-SG" sz="16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0" lvl="1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en-US" sz="160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771C1758-B567-4923-AB66-A8551545652B}"/>
                </a:ext>
              </a:extLst>
            </p:cNvPr>
            <p:cNvSpPr/>
            <p:nvPr/>
          </p:nvSpPr>
          <p:spPr>
            <a:xfrm>
              <a:off x="1318260" y="1908353"/>
              <a:ext cx="3058160" cy="792480"/>
            </a:xfrm>
            <a:prstGeom prst="roundRect">
              <a:avLst/>
            </a:prstGeom>
            <a:solidFill>
              <a:srgbClr val="00B0F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lvl="1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Registration</a:t>
              </a:r>
              <a:endParaRPr lang="en-US" dirty="0">
                <a:solidFill>
                  <a:srgbClr val="4472C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C1B79C09-E98B-45E4-9897-684B9B65D690}"/>
                </a:ext>
              </a:extLst>
            </p:cNvPr>
            <p:cNvSpPr/>
            <p:nvPr/>
          </p:nvSpPr>
          <p:spPr>
            <a:xfrm>
              <a:off x="1318260" y="2836520"/>
              <a:ext cx="9804400" cy="79248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371850" lvl="8" indent="-171450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US" sz="1600" b="1" dirty="0">
                <a:solidFill>
                  <a:schemeClr val="accent1">
                    <a:lumMod val="75000"/>
                  </a:schemeClr>
                </a:solidFill>
              </a:endParaRPr>
            </a:p>
            <a:p>
              <a:pPr marL="3371850" lvl="8" indent="-171450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b="1" dirty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Dashboard feature – doctor’s case note</a:t>
              </a:r>
              <a:endParaRPr lang="en-SG" sz="16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3371850" lvl="8" indent="-171450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b="1" dirty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Integration of medical records over time</a:t>
              </a:r>
            </a:p>
            <a:p>
              <a:pPr lvl="7" algn="ctr"/>
              <a:endParaRPr 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3FEE9A66-6D40-4138-B672-6701F722576A}"/>
                </a:ext>
              </a:extLst>
            </p:cNvPr>
            <p:cNvSpPr/>
            <p:nvPr/>
          </p:nvSpPr>
          <p:spPr>
            <a:xfrm>
              <a:off x="1318260" y="2836520"/>
              <a:ext cx="3058160" cy="792480"/>
            </a:xfrm>
            <a:prstGeom prst="roundRect">
              <a:avLst/>
            </a:prstGeom>
            <a:solidFill>
              <a:srgbClr val="00B0F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lvl="1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Medical Consultation</a:t>
              </a:r>
              <a:endParaRPr lang="en-SG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0" lvl="1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en-US" sz="2000" dirty="0">
                <a:solidFill>
                  <a:srgbClr val="4472C4"/>
                </a:solidFill>
              </a:endParaRP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2F77F5A1-B295-40BF-B810-477384FDE85A}"/>
                </a:ext>
              </a:extLst>
            </p:cNvPr>
            <p:cNvSpPr/>
            <p:nvPr/>
          </p:nvSpPr>
          <p:spPr>
            <a:xfrm>
              <a:off x="1318260" y="3764687"/>
              <a:ext cx="9804400" cy="79248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lvl="1" indent="-171450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US" sz="16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3371850" lvl="8" indent="-171450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b="1" dirty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Synchronization of patient records with test results </a:t>
              </a:r>
              <a:endParaRPr lang="en-SG" sz="16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4F48838D-9109-45A3-B317-AB22BD5FDD19}"/>
                </a:ext>
              </a:extLst>
            </p:cNvPr>
            <p:cNvSpPr/>
            <p:nvPr/>
          </p:nvSpPr>
          <p:spPr>
            <a:xfrm>
              <a:off x="1318260" y="3764687"/>
              <a:ext cx="3058160" cy="792480"/>
            </a:xfrm>
            <a:prstGeom prst="roundRect">
              <a:avLst/>
            </a:prstGeom>
            <a:solidFill>
              <a:srgbClr val="00B0F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Medical Test</a:t>
              </a:r>
              <a:endParaRPr lang="en-SG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1DBEE5C1-9140-455D-BCF4-0CAC95FFBD45}"/>
                </a:ext>
              </a:extLst>
            </p:cNvPr>
            <p:cNvSpPr/>
            <p:nvPr/>
          </p:nvSpPr>
          <p:spPr>
            <a:xfrm>
              <a:off x="1318260" y="4692854"/>
              <a:ext cx="9804400" cy="79248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lvl="1" indent="-171450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US" sz="16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3371850" lvl="8" indent="-171450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b="1" dirty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Interface with existing ward booking system</a:t>
              </a:r>
            </a:p>
            <a:p>
              <a:pPr marL="3371850" lvl="8" indent="-171450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b="1" dirty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Portable device during ward visit (doctor)</a:t>
              </a:r>
              <a:endParaRPr lang="en-SG" sz="16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53ADBAF2-DA97-426E-89BD-2221DE9E33F1}"/>
                </a:ext>
              </a:extLst>
            </p:cNvPr>
            <p:cNvSpPr/>
            <p:nvPr/>
          </p:nvSpPr>
          <p:spPr>
            <a:xfrm>
              <a:off x="1318260" y="4692854"/>
              <a:ext cx="3058160" cy="792480"/>
            </a:xfrm>
            <a:prstGeom prst="roundRect">
              <a:avLst/>
            </a:prstGeom>
            <a:solidFill>
              <a:srgbClr val="00B0F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Warding process</a:t>
              </a:r>
              <a:endParaRPr lang="en-SG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6CE81891-5682-4149-9582-FEF0CAE09CD4}"/>
                </a:ext>
              </a:extLst>
            </p:cNvPr>
            <p:cNvSpPr/>
            <p:nvPr/>
          </p:nvSpPr>
          <p:spPr>
            <a:xfrm>
              <a:off x="1318260" y="5621019"/>
              <a:ext cx="9804400" cy="792481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371850" lvl="8" indent="-171450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US" sz="1600" b="1" dirty="0">
                <a:solidFill>
                  <a:schemeClr val="accent1">
                    <a:lumMod val="75000"/>
                  </a:schemeClr>
                </a:solidFill>
              </a:endParaRPr>
            </a:p>
            <a:p>
              <a:pPr marL="3371850" lvl="8" indent="-171450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b="1" dirty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Billing system</a:t>
              </a:r>
              <a:endParaRPr lang="en-SG" sz="16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3371850" lvl="8" indent="-171450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b="1" dirty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Automated calculation + report consolidation</a:t>
              </a:r>
              <a:endParaRPr lang="en-SG" sz="16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3371850" lvl="8" indent="-171450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b="1" dirty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Integration patient records and pharmacy system</a:t>
              </a:r>
              <a:endParaRPr lang="en-SG" sz="16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lvl="7" algn="ctr"/>
              <a:endParaRPr 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53503FEB-1751-4308-8741-19B99BE8E9CA}"/>
              </a:ext>
            </a:extLst>
          </p:cNvPr>
          <p:cNvSpPr/>
          <p:nvPr/>
        </p:nvSpPr>
        <p:spPr>
          <a:xfrm>
            <a:off x="1222724" y="5566427"/>
            <a:ext cx="3058160" cy="792480"/>
          </a:xfrm>
          <a:prstGeom prst="roundRect">
            <a:avLst/>
          </a:prstGeom>
          <a:solidFill>
            <a:srgbClr val="00B0F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Billing process</a:t>
            </a:r>
            <a:endParaRPr lang="en-SG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3D7C3D2-D677-4DAF-9C6F-FC4000B89FE6}"/>
              </a:ext>
            </a:extLst>
          </p:cNvPr>
          <p:cNvSpPr txBox="1"/>
          <p:nvPr/>
        </p:nvSpPr>
        <p:spPr>
          <a:xfrm>
            <a:off x="1204496" y="192435"/>
            <a:ext cx="4891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Summary – Proposed System</a:t>
            </a:r>
            <a:endParaRPr lang="en-SG" sz="2800" b="1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C3787DB-EBE8-4F89-B72D-83BE468E6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03769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B1E644-6AA3-48DB-9F9A-DD1D4BD73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14</a:t>
            </a:fld>
            <a:endParaRPr lang="zh-CN" altLang="en-US" dirty="0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6848C18E-5D47-4716-B9E6-72AB26E66787}"/>
              </a:ext>
            </a:extLst>
          </p:cNvPr>
          <p:cNvGrpSpPr/>
          <p:nvPr/>
        </p:nvGrpSpPr>
        <p:grpSpPr>
          <a:xfrm>
            <a:off x="288517" y="296431"/>
            <a:ext cx="11694217" cy="5852185"/>
            <a:chOff x="288517" y="296431"/>
            <a:chExt cx="11694217" cy="5852185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18B7499A-08C1-4CD3-97E3-C78C1B13F87C}"/>
                </a:ext>
              </a:extLst>
            </p:cNvPr>
            <p:cNvSpPr txBox="1"/>
            <p:nvPr/>
          </p:nvSpPr>
          <p:spPr>
            <a:xfrm>
              <a:off x="602087" y="296431"/>
              <a:ext cx="325614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Budget and Timeline</a:t>
              </a:r>
            </a:p>
          </p:txBody>
        </p: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5E4A4FAA-932F-47C8-B390-4E518DD3CCE5}"/>
                </a:ext>
              </a:extLst>
            </p:cNvPr>
            <p:cNvGrpSpPr/>
            <p:nvPr/>
          </p:nvGrpSpPr>
          <p:grpSpPr>
            <a:xfrm>
              <a:off x="288517" y="670005"/>
              <a:ext cx="11694217" cy="5478611"/>
              <a:chOff x="288517" y="670005"/>
              <a:chExt cx="11694217" cy="5478611"/>
            </a:xfrm>
          </p:grpSpPr>
          <p:graphicFrame>
            <p:nvGraphicFramePr>
              <p:cNvPr id="3" name="Chart 2">
                <a:extLst>
                  <a:ext uri="{FF2B5EF4-FFF2-40B4-BE49-F238E27FC236}">
                    <a16:creationId xmlns:a16="http://schemas.microsoft.com/office/drawing/2014/main" id="{5B7AC4B6-35D0-4C29-A2DC-B12D5C1D55A8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158057337"/>
                  </p:ext>
                </p:extLst>
              </p:nvPr>
            </p:nvGraphicFramePr>
            <p:xfrm>
              <a:off x="3944116" y="670005"/>
              <a:ext cx="5807685" cy="3731175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3"/>
              </a:graphicData>
            </a:graphic>
          </p:graphicFrame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BA219EF0-B02D-4634-B71D-61D27DB0AE5A}"/>
                  </a:ext>
                </a:extLst>
              </p:cNvPr>
              <p:cNvGrpSpPr/>
              <p:nvPr/>
            </p:nvGrpSpPr>
            <p:grpSpPr>
              <a:xfrm>
                <a:off x="288517" y="4404355"/>
                <a:ext cx="11694217" cy="1744261"/>
                <a:chOff x="288517" y="4349763"/>
                <a:chExt cx="11694217" cy="1744261"/>
              </a:xfrm>
            </p:grpSpPr>
            <p:grpSp>
              <p:nvGrpSpPr>
                <p:cNvPr id="56" name="Group 55">
                  <a:extLst>
                    <a:ext uri="{FF2B5EF4-FFF2-40B4-BE49-F238E27FC236}">
                      <a16:creationId xmlns:a16="http://schemas.microsoft.com/office/drawing/2014/main" id="{76A0C28E-205D-45DE-BAD7-E850FFFF31F5}"/>
                    </a:ext>
                  </a:extLst>
                </p:cNvPr>
                <p:cNvGrpSpPr/>
                <p:nvPr/>
              </p:nvGrpSpPr>
              <p:grpSpPr>
                <a:xfrm>
                  <a:off x="1508080" y="4349763"/>
                  <a:ext cx="10474654" cy="1744261"/>
                  <a:chOff x="1057692" y="4453490"/>
                  <a:chExt cx="10683920" cy="1744261"/>
                </a:xfrm>
              </p:grpSpPr>
              <p:sp>
                <p:nvSpPr>
                  <p:cNvPr id="7" name="Rectangle: Rounded Corners 6">
                    <a:extLst>
                      <a:ext uri="{FF2B5EF4-FFF2-40B4-BE49-F238E27FC236}">
                        <a16:creationId xmlns:a16="http://schemas.microsoft.com/office/drawing/2014/main" id="{01166DA7-D6BC-49C1-B6C1-8EFE9CF75B55}"/>
                      </a:ext>
                    </a:extLst>
                  </p:cNvPr>
                  <p:cNvSpPr/>
                  <p:nvPr/>
                </p:nvSpPr>
                <p:spPr>
                  <a:xfrm>
                    <a:off x="1127129" y="4902035"/>
                    <a:ext cx="9699616" cy="338554"/>
                  </a:xfrm>
                  <a:prstGeom prst="round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/>
                  </a:p>
                </p:txBody>
              </p:sp>
              <p:grpSp>
                <p:nvGrpSpPr>
                  <p:cNvPr id="37" name="Group 36">
                    <a:extLst>
                      <a:ext uri="{FF2B5EF4-FFF2-40B4-BE49-F238E27FC236}">
                        <a16:creationId xmlns:a16="http://schemas.microsoft.com/office/drawing/2014/main" id="{F3EF5E44-1CFD-4686-A513-5FAA0B0C159F}"/>
                      </a:ext>
                    </a:extLst>
                  </p:cNvPr>
                  <p:cNvGrpSpPr/>
                  <p:nvPr/>
                </p:nvGrpSpPr>
                <p:grpSpPr>
                  <a:xfrm>
                    <a:off x="1363713" y="4453490"/>
                    <a:ext cx="9220094" cy="320321"/>
                    <a:chOff x="1284896" y="4865042"/>
                    <a:chExt cx="9220094" cy="320321"/>
                  </a:xfrm>
                  <a:gradFill>
                    <a:gsLst>
                      <a:gs pos="100000">
                        <a:schemeClr val="accent6">
                          <a:lumMod val="60000"/>
                          <a:lumOff val="40000"/>
                        </a:schemeClr>
                      </a:gs>
                      <a:gs pos="10000">
                        <a:schemeClr val="accent6">
                          <a:lumMod val="60000"/>
                          <a:lumOff val="40000"/>
                        </a:schemeClr>
                      </a:gs>
                      <a:gs pos="53000">
                        <a:schemeClr val="bg2">
                          <a:tint val="90000"/>
                          <a:lumMod val="120000"/>
                        </a:schemeClr>
                      </a:gs>
                    </a:gsLst>
                    <a:lin ang="5400000" scaled="0"/>
                  </a:gradFill>
                </p:grpSpPr>
                <p:sp>
                  <p:nvSpPr>
                    <p:cNvPr id="8" name="TextBox 7">
                      <a:extLst>
                        <a:ext uri="{FF2B5EF4-FFF2-40B4-BE49-F238E27FC236}">
                          <a16:creationId xmlns:a16="http://schemas.microsoft.com/office/drawing/2014/main" id="{F967FEEA-05B8-4F5A-9FE6-C1732BD619D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284896" y="4869042"/>
                      <a:ext cx="1029449" cy="307777"/>
                    </a:xfrm>
                    <a:prstGeom prst="rect">
                      <a:avLst/>
                    </a:prstGeom>
                    <a:grp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May 2018 </a:t>
                      </a:r>
                      <a:endParaRPr lang="en-SG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3" name="TextBox 22">
                      <a:extLst>
                        <a:ext uri="{FF2B5EF4-FFF2-40B4-BE49-F238E27FC236}">
                          <a16:creationId xmlns:a16="http://schemas.microsoft.com/office/drawing/2014/main" id="{D8639603-46E3-4C9B-AAFF-0E656F99035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30038" y="4869042"/>
                      <a:ext cx="998992" cy="307777"/>
                    </a:xfrm>
                    <a:prstGeom prst="rect">
                      <a:avLst/>
                    </a:prstGeom>
                    <a:grp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Jun 2018 </a:t>
                      </a:r>
                      <a:endParaRPr lang="en-SG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4" name="TextBox 23">
                      <a:extLst>
                        <a:ext uri="{FF2B5EF4-FFF2-40B4-BE49-F238E27FC236}">
                          <a16:creationId xmlns:a16="http://schemas.microsoft.com/office/drawing/2014/main" id="{B7E3263E-B4A2-4A86-BEE7-BF1097F99A2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343557" y="4867042"/>
                      <a:ext cx="939681" cy="307777"/>
                    </a:xfrm>
                    <a:prstGeom prst="rect">
                      <a:avLst/>
                    </a:prstGeom>
                    <a:grp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Jul 2018 </a:t>
                      </a:r>
                      <a:endParaRPr lang="en-SG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1" name="TextBox 30">
                      <a:extLst>
                        <a:ext uri="{FF2B5EF4-FFF2-40B4-BE49-F238E27FC236}">
                          <a16:creationId xmlns:a16="http://schemas.microsoft.com/office/drawing/2014/main" id="{02EC85F8-8B7B-4B96-8E56-CD09DC9AB72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306041" y="4867042"/>
                      <a:ext cx="1029449" cy="307777"/>
                    </a:xfrm>
                    <a:prstGeom prst="rect">
                      <a:avLst/>
                    </a:prstGeom>
                    <a:grp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Aug 2018 </a:t>
                      </a:r>
                      <a:endParaRPr lang="en-SG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2" name="TextBox 31">
                      <a:extLst>
                        <a:ext uri="{FF2B5EF4-FFF2-40B4-BE49-F238E27FC236}">
                          <a16:creationId xmlns:a16="http://schemas.microsoft.com/office/drawing/2014/main" id="{3318D7F8-0A8E-4FB5-9B95-1B435F8DE6B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355911" y="4867042"/>
                      <a:ext cx="1069525" cy="307777"/>
                    </a:xfrm>
                    <a:prstGeom prst="rect">
                      <a:avLst/>
                    </a:prstGeom>
                    <a:grp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Sept 2018 </a:t>
                      </a:r>
                      <a:endParaRPr lang="en-SG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3" name="TextBox 32">
                      <a:extLst>
                        <a:ext uri="{FF2B5EF4-FFF2-40B4-BE49-F238E27FC236}">
                          <a16:creationId xmlns:a16="http://schemas.microsoft.com/office/drawing/2014/main" id="{F3566EAE-BCF7-4939-825F-5D636397BA2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51335" y="4865042"/>
                      <a:ext cx="979755" cy="307777"/>
                    </a:xfrm>
                    <a:prstGeom prst="rect">
                      <a:avLst/>
                    </a:prstGeom>
                    <a:grp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Oct 2018 </a:t>
                      </a:r>
                      <a:endParaRPr lang="en-SG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4" name="TextBox 33">
                      <a:extLst>
                        <a:ext uri="{FF2B5EF4-FFF2-40B4-BE49-F238E27FC236}">
                          <a16:creationId xmlns:a16="http://schemas.microsoft.com/office/drawing/2014/main" id="{050C8FEB-96E9-4257-9391-C7254C2A912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448510" y="4867229"/>
                      <a:ext cx="1019831" cy="307777"/>
                    </a:xfrm>
                    <a:prstGeom prst="rect">
                      <a:avLst/>
                    </a:prstGeom>
                    <a:grp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Nov 2018 </a:t>
                      </a:r>
                      <a:endParaRPr lang="en-SG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5" name="TextBox 34">
                      <a:extLst>
                        <a:ext uri="{FF2B5EF4-FFF2-40B4-BE49-F238E27FC236}">
                          <a16:creationId xmlns:a16="http://schemas.microsoft.com/office/drawing/2014/main" id="{B1507D1E-A655-4BAF-999B-97B74D550D0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483232" y="4867229"/>
                      <a:ext cx="1010213" cy="307777"/>
                    </a:xfrm>
                    <a:prstGeom prst="rect">
                      <a:avLst/>
                    </a:prstGeom>
                    <a:grp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Dec 2018 </a:t>
                      </a:r>
                      <a:endParaRPr lang="en-SG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6" name="TextBox 35">
                      <a:extLst>
                        <a:ext uri="{FF2B5EF4-FFF2-40B4-BE49-F238E27FC236}">
                          <a16:creationId xmlns:a16="http://schemas.microsoft.com/office/drawing/2014/main" id="{EC9C55DC-4B36-43E7-A789-5F51F1F1285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515617" y="4877586"/>
                      <a:ext cx="989373" cy="307777"/>
                    </a:xfrm>
                    <a:prstGeom prst="rect">
                      <a:avLst/>
                    </a:prstGeom>
                    <a:grp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Jan 2019 </a:t>
                      </a:r>
                      <a:endParaRPr lang="en-SG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p:grpSp>
              <p:grpSp>
                <p:nvGrpSpPr>
                  <p:cNvPr id="50" name="Group 49">
                    <a:extLst>
                      <a:ext uri="{FF2B5EF4-FFF2-40B4-BE49-F238E27FC236}">
                        <a16:creationId xmlns:a16="http://schemas.microsoft.com/office/drawing/2014/main" id="{1B4A7A3F-9C9A-4074-952C-D33445CC4207}"/>
                      </a:ext>
                    </a:extLst>
                  </p:cNvPr>
                  <p:cNvGrpSpPr/>
                  <p:nvPr/>
                </p:nvGrpSpPr>
                <p:grpSpPr>
                  <a:xfrm>
                    <a:off x="1672953" y="4919870"/>
                    <a:ext cx="353818" cy="671805"/>
                    <a:chOff x="1672953" y="4919870"/>
                    <a:chExt cx="353818" cy="671805"/>
                  </a:xfrm>
                </p:grpSpPr>
                <p:sp>
                  <p:nvSpPr>
                    <p:cNvPr id="38" name="Diamond 37">
                      <a:extLst>
                        <a:ext uri="{FF2B5EF4-FFF2-40B4-BE49-F238E27FC236}">
                          <a16:creationId xmlns:a16="http://schemas.microsoft.com/office/drawing/2014/main" id="{5D7B172B-3BAF-4D67-98F6-8135ABD4767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72953" y="4919870"/>
                      <a:ext cx="353818" cy="306045"/>
                    </a:xfrm>
                    <a:prstGeom prst="diamond">
                      <a:avLst/>
                    </a:prstGeom>
                    <a:solidFill>
                      <a:schemeClr val="tx2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SG"/>
                    </a:p>
                  </p:txBody>
                </p:sp>
                <p:cxnSp>
                  <p:nvCxnSpPr>
                    <p:cNvPr id="43" name="Straight Connector 42">
                      <a:extLst>
                        <a:ext uri="{FF2B5EF4-FFF2-40B4-BE49-F238E27FC236}">
                          <a16:creationId xmlns:a16="http://schemas.microsoft.com/office/drawing/2014/main" id="{BB97A603-F701-401F-A1B5-8FAD40F3904F}"/>
                        </a:ext>
                      </a:extLst>
                    </p:cNvPr>
                    <p:cNvCxnSpPr>
                      <a:stCxn id="38" idx="2"/>
                    </p:cNvCxnSpPr>
                    <p:nvPr/>
                  </p:nvCxnSpPr>
                  <p:spPr>
                    <a:xfrm>
                      <a:off x="1849862" y="5225915"/>
                      <a:ext cx="0" cy="365760"/>
                    </a:xfrm>
                    <a:prstGeom prst="line">
                      <a:avLst/>
                    </a:prstGeom>
                    <a:ln>
                      <a:solidFill>
                        <a:schemeClr val="accent6">
                          <a:lumMod val="75000"/>
                        </a:schemeClr>
                      </a:solidFill>
                      <a:prstDash val="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8" name="Group 47">
                    <a:extLst>
                      <a:ext uri="{FF2B5EF4-FFF2-40B4-BE49-F238E27FC236}">
                        <a16:creationId xmlns:a16="http://schemas.microsoft.com/office/drawing/2014/main" id="{F878999D-265B-40C9-97BA-1CFC348B1DFB}"/>
                      </a:ext>
                    </a:extLst>
                  </p:cNvPr>
                  <p:cNvGrpSpPr/>
                  <p:nvPr/>
                </p:nvGrpSpPr>
                <p:grpSpPr>
                  <a:xfrm>
                    <a:off x="4178471" y="4920896"/>
                    <a:ext cx="353818" cy="671805"/>
                    <a:chOff x="4287655" y="4920896"/>
                    <a:chExt cx="353818" cy="671805"/>
                  </a:xfrm>
                </p:grpSpPr>
                <p:sp>
                  <p:nvSpPr>
                    <p:cNvPr id="39" name="Diamond 38">
                      <a:extLst>
                        <a:ext uri="{FF2B5EF4-FFF2-40B4-BE49-F238E27FC236}">
                          <a16:creationId xmlns:a16="http://schemas.microsoft.com/office/drawing/2014/main" id="{7B75DA89-0559-40D9-8840-508DA12B24C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87655" y="4920896"/>
                      <a:ext cx="353818" cy="306045"/>
                    </a:xfrm>
                    <a:prstGeom prst="diamond">
                      <a:avLst/>
                    </a:prstGeom>
                    <a:solidFill>
                      <a:schemeClr val="bg2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SG"/>
                    </a:p>
                  </p:txBody>
                </p:sp>
                <p:cxnSp>
                  <p:nvCxnSpPr>
                    <p:cNvPr id="44" name="Straight Connector 43">
                      <a:extLst>
                        <a:ext uri="{FF2B5EF4-FFF2-40B4-BE49-F238E27FC236}">
                          <a16:creationId xmlns:a16="http://schemas.microsoft.com/office/drawing/2014/main" id="{507B009C-92A1-4234-A35B-C171D0A88D1A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4464564" y="5226941"/>
                      <a:ext cx="0" cy="365760"/>
                    </a:xfrm>
                    <a:prstGeom prst="line">
                      <a:avLst/>
                    </a:prstGeom>
                    <a:ln>
                      <a:solidFill>
                        <a:schemeClr val="accent6">
                          <a:lumMod val="75000"/>
                        </a:schemeClr>
                      </a:solidFill>
                      <a:prstDash val="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38B47ACD-8920-456F-874F-0020EC5DD5C4}"/>
                      </a:ext>
                    </a:extLst>
                  </p:cNvPr>
                  <p:cNvGrpSpPr/>
                  <p:nvPr/>
                </p:nvGrpSpPr>
                <p:grpSpPr>
                  <a:xfrm>
                    <a:off x="8253987" y="4921464"/>
                    <a:ext cx="353818" cy="688060"/>
                    <a:chOff x="8403212" y="4918289"/>
                    <a:chExt cx="353818" cy="688060"/>
                  </a:xfrm>
                </p:grpSpPr>
                <p:sp>
                  <p:nvSpPr>
                    <p:cNvPr id="40" name="Diamond 39">
                      <a:extLst>
                        <a:ext uri="{FF2B5EF4-FFF2-40B4-BE49-F238E27FC236}">
                          <a16:creationId xmlns:a16="http://schemas.microsoft.com/office/drawing/2014/main" id="{495282C8-30B0-4C52-A31A-6309C26766F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03212" y="4918289"/>
                      <a:ext cx="353818" cy="306045"/>
                    </a:xfrm>
                    <a:prstGeom prst="diamond">
                      <a:avLst/>
                    </a:prstGeom>
                    <a:solidFill>
                      <a:schemeClr val="accent5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SG"/>
                    </a:p>
                  </p:txBody>
                </p:sp>
                <p:cxnSp>
                  <p:nvCxnSpPr>
                    <p:cNvPr id="45" name="Straight Connector 44">
                      <a:extLst>
                        <a:ext uri="{FF2B5EF4-FFF2-40B4-BE49-F238E27FC236}">
                          <a16:creationId xmlns:a16="http://schemas.microsoft.com/office/drawing/2014/main" id="{30E7FFD3-E484-44C7-8819-F784CBA485AC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8580121" y="5240589"/>
                      <a:ext cx="0" cy="365760"/>
                    </a:xfrm>
                    <a:prstGeom prst="line">
                      <a:avLst/>
                    </a:prstGeom>
                    <a:ln>
                      <a:solidFill>
                        <a:schemeClr val="accent6">
                          <a:lumMod val="75000"/>
                        </a:schemeClr>
                      </a:solidFill>
                      <a:prstDash val="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7" name="Group 46">
                    <a:extLst>
                      <a:ext uri="{FF2B5EF4-FFF2-40B4-BE49-F238E27FC236}">
                        <a16:creationId xmlns:a16="http://schemas.microsoft.com/office/drawing/2014/main" id="{E8643DAF-A1DB-457A-8775-D2180CB2F11B}"/>
                      </a:ext>
                    </a:extLst>
                  </p:cNvPr>
                  <p:cNvGrpSpPr/>
                  <p:nvPr/>
                </p:nvGrpSpPr>
                <p:grpSpPr>
                  <a:xfrm>
                    <a:off x="10399597" y="4919585"/>
                    <a:ext cx="353818" cy="702639"/>
                    <a:chOff x="10567586" y="4903710"/>
                    <a:chExt cx="353818" cy="702639"/>
                  </a:xfrm>
                </p:grpSpPr>
                <p:sp>
                  <p:nvSpPr>
                    <p:cNvPr id="41" name="Diamond 40">
                      <a:extLst>
                        <a:ext uri="{FF2B5EF4-FFF2-40B4-BE49-F238E27FC236}">
                          <a16:creationId xmlns:a16="http://schemas.microsoft.com/office/drawing/2014/main" id="{B3B6ACFC-AA40-478A-95B2-30E6B9DEA1D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567586" y="4903710"/>
                      <a:ext cx="353818" cy="306045"/>
                    </a:xfrm>
                    <a:prstGeom prst="diamond">
                      <a:avLst/>
                    </a:prstGeom>
                    <a:solidFill>
                      <a:schemeClr val="accent1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SG"/>
                    </a:p>
                  </p:txBody>
                </p:sp>
                <p:cxnSp>
                  <p:nvCxnSpPr>
                    <p:cNvPr id="46" name="Straight Connector 45">
                      <a:extLst>
                        <a:ext uri="{FF2B5EF4-FFF2-40B4-BE49-F238E27FC236}">
                          <a16:creationId xmlns:a16="http://schemas.microsoft.com/office/drawing/2014/main" id="{553DD462-F03B-4E43-8DCA-7376D22EA697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10744495" y="5240589"/>
                      <a:ext cx="0" cy="365760"/>
                    </a:xfrm>
                    <a:prstGeom prst="line">
                      <a:avLst/>
                    </a:prstGeom>
                    <a:ln>
                      <a:solidFill>
                        <a:schemeClr val="accent6">
                          <a:lumMod val="75000"/>
                        </a:schemeClr>
                      </a:solidFill>
                      <a:prstDash val="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52" name="TextBox 51">
                    <a:extLst>
                      <a:ext uri="{FF2B5EF4-FFF2-40B4-BE49-F238E27FC236}">
                        <a16:creationId xmlns:a16="http://schemas.microsoft.com/office/drawing/2014/main" id="{1AB3D50F-3477-4BDB-B62C-6B223CDD77A5}"/>
                      </a:ext>
                    </a:extLst>
                  </p:cNvPr>
                  <p:cNvSpPr txBox="1"/>
                  <p:nvPr/>
                </p:nvSpPr>
                <p:spPr>
                  <a:xfrm>
                    <a:off x="1057692" y="5579572"/>
                    <a:ext cx="1584340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Requirement Gathering</a:t>
                    </a:r>
                    <a:endParaRPr lang="en-SG" sz="1600" b="1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53" name="TextBox 52">
                    <a:extLst>
                      <a:ext uri="{FF2B5EF4-FFF2-40B4-BE49-F238E27FC236}">
                        <a16:creationId xmlns:a16="http://schemas.microsoft.com/office/drawing/2014/main" id="{679374B8-5447-4FAE-9E80-F0264DAA5492}"/>
                      </a:ext>
                    </a:extLst>
                  </p:cNvPr>
                  <p:cNvSpPr txBox="1"/>
                  <p:nvPr/>
                </p:nvSpPr>
                <p:spPr>
                  <a:xfrm>
                    <a:off x="3563210" y="5573665"/>
                    <a:ext cx="1584340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Analysis Workflow </a:t>
                    </a:r>
                    <a:endParaRPr lang="en-SG" sz="1600" b="1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DF0C2048-A008-4957-8F61-92BB66E72172}"/>
                      </a:ext>
                    </a:extLst>
                  </p:cNvPr>
                  <p:cNvSpPr txBox="1"/>
                  <p:nvPr/>
                </p:nvSpPr>
                <p:spPr>
                  <a:xfrm>
                    <a:off x="7374355" y="5573665"/>
                    <a:ext cx="2132582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Design Workflow and Coding</a:t>
                    </a:r>
                    <a:endParaRPr lang="en-SG" sz="1600" b="1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7644A34B-C65A-4BB7-826B-97E94DB0BF81}"/>
                      </a:ext>
                    </a:extLst>
                  </p:cNvPr>
                  <p:cNvSpPr txBox="1"/>
                  <p:nvPr/>
                </p:nvSpPr>
                <p:spPr>
                  <a:xfrm>
                    <a:off x="9426002" y="5612976"/>
                    <a:ext cx="2315610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Testing and Maintenance</a:t>
                    </a:r>
                    <a:endParaRPr lang="en-SG" sz="1600" b="1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A0E96F13-D0A4-414F-A2E3-5C1D5D09E9C3}"/>
                    </a:ext>
                  </a:extLst>
                </p:cNvPr>
                <p:cNvSpPr txBox="1"/>
                <p:nvPr/>
              </p:nvSpPr>
              <p:spPr>
                <a:xfrm>
                  <a:off x="288517" y="4540721"/>
                  <a:ext cx="111665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>
                      <a:latin typeface="Arial" panose="020B0604020202020204" pitchFamily="34" charset="0"/>
                      <a:cs typeface="Arial" panose="020B0604020202020204" pitchFamily="34" charset="0"/>
                    </a:rPr>
                    <a:t>Timeline</a:t>
                  </a:r>
                  <a:endParaRPr lang="en-SG" b="1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B784B9E8-164C-4F50-A6F0-FCC8691BDC90}"/>
                  </a:ext>
                </a:extLst>
              </p:cNvPr>
              <p:cNvSpPr txBox="1"/>
              <p:nvPr/>
            </p:nvSpPr>
            <p:spPr>
              <a:xfrm>
                <a:off x="3322490" y="3366067"/>
                <a:ext cx="139348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>
                    <a:latin typeface="Arial" panose="020B0604020202020204" pitchFamily="34" charset="0"/>
                    <a:cs typeface="Arial" panose="020B0604020202020204" pitchFamily="34" charset="0"/>
                  </a:rPr>
                  <a:t>Total: $</a:t>
                </a:r>
                <a:r>
                  <a:rPr lang="en-US" sz="1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450,000</a:t>
                </a:r>
                <a:endParaRPr lang="en-SG" sz="1400" b="1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60475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6106F-82FB-4AED-B2C6-E5DFEA5AE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791" y="1915349"/>
            <a:ext cx="10515600" cy="960755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 </a:t>
            </a:r>
            <a:endParaRPr lang="en-SG" sz="40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E96DA6-BE78-4F3F-9C92-94857E667ADF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EBFFFF"/>
              </a:clrFrom>
              <a:clrTo>
                <a:srgbClr val="EB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721" b="72449" l="8500" r="93333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5255" y="3599117"/>
            <a:ext cx="4916672" cy="2409169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40763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B247F-CFEC-48FE-BAFE-77236D325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721159"/>
            <a:ext cx="8911687" cy="863496"/>
          </a:xfrm>
        </p:spPr>
        <p:txBody>
          <a:bodyPr>
            <a:normAutofit/>
          </a:bodyPr>
          <a:lstStyle/>
          <a:p>
            <a:r>
              <a:rPr lang="en-US" sz="3200" b="1">
                <a:solidFill>
                  <a:srgbClr val="008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Outline</a:t>
            </a:r>
            <a:endParaRPr lang="en-SG" sz="3200" b="1">
              <a:solidFill>
                <a:srgbClr val="008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D4ACB9E-1EE9-40A8-942B-21CCE2C91B30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2589212" y="1464359"/>
            <a:ext cx="8915400" cy="46063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/>
          </a:p>
          <a:p>
            <a:pPr marL="682625" indent="-682625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Overview</a:t>
            </a:r>
          </a:p>
          <a:p>
            <a:pPr marL="682625" indent="-682625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 Requirements (work scope, issues, proposed features)</a:t>
            </a:r>
          </a:p>
          <a:p>
            <a:pPr marL="1255713" indent="-573088">
              <a:lnSpc>
                <a:spcPct val="150000"/>
              </a:lnSpc>
              <a:spcBef>
                <a:spcPts val="600"/>
              </a:spcBef>
              <a:buFont typeface="+mj-lt"/>
              <a:buAutoNum type="romanUcPeriod"/>
            </a:pPr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Doctor</a:t>
            </a:r>
          </a:p>
          <a:p>
            <a:pPr marL="1255713" indent="-573088">
              <a:lnSpc>
                <a:spcPct val="150000"/>
              </a:lnSpc>
              <a:spcBef>
                <a:spcPts val="600"/>
              </a:spcBef>
              <a:buFont typeface="+mj-lt"/>
              <a:buAutoNum type="romanUcPeriod"/>
            </a:pPr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Receptionist</a:t>
            </a:r>
          </a:p>
          <a:p>
            <a:pPr marL="1255713" indent="-573088">
              <a:lnSpc>
                <a:spcPct val="150000"/>
              </a:lnSpc>
              <a:spcBef>
                <a:spcPts val="600"/>
              </a:spcBef>
              <a:buFont typeface="+mj-lt"/>
              <a:buAutoNum type="romanUcPeriod"/>
            </a:pPr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Accountant</a:t>
            </a:r>
          </a:p>
          <a:p>
            <a:pPr marL="682625" indent="-682625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Summary – Proposed System</a:t>
            </a:r>
          </a:p>
          <a:p>
            <a:pPr marL="682625" indent="-682625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Budget and Timeline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46444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51EEA00-A1CB-4630-A2B1-06BB906FB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  <a:t>3</a:t>
            </a:fld>
            <a:endParaRPr lang="zh-CN" alt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C5011BE-76CA-4D0C-AC2A-D243FE5BF537}"/>
              </a:ext>
            </a:extLst>
          </p:cNvPr>
          <p:cNvGrpSpPr/>
          <p:nvPr/>
        </p:nvGrpSpPr>
        <p:grpSpPr>
          <a:xfrm>
            <a:off x="339634" y="1202608"/>
            <a:ext cx="11685267" cy="5003442"/>
            <a:chOff x="339634" y="1202608"/>
            <a:chExt cx="11685267" cy="5003442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DF708A0B-59B7-4EB7-9628-22615372569E}"/>
                </a:ext>
              </a:extLst>
            </p:cNvPr>
            <p:cNvSpPr/>
            <p:nvPr/>
          </p:nvSpPr>
          <p:spPr>
            <a:xfrm>
              <a:off x="1496174" y="1202608"/>
              <a:ext cx="9649225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463550" indent="-463550">
                <a:buFont typeface="Wingdings" panose="05000000000000000000" pitchFamily="2" charset="2"/>
                <a:buChar char="Ø"/>
              </a:pPr>
              <a:r>
                <a:rPr lang="en-IN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Whitestar</a:t>
              </a:r>
              <a:r>
                <a:rPr lang="en-IN" sz="2400" dirty="0">
                  <a:latin typeface="Arial" panose="020B0604020202020204" pitchFamily="34" charset="0"/>
                  <a:cs typeface="Arial" panose="020B0604020202020204" pitchFamily="34" charset="0"/>
                </a:rPr>
                <a:t> Computers Pte Ltd  </a:t>
              </a:r>
            </a:p>
            <a:p>
              <a:pPr marL="285750" indent="-285750">
                <a:buFont typeface="Wingdings" panose="05000000000000000000" pitchFamily="2" charset="2"/>
                <a:buChar char="Ø"/>
              </a:pPr>
              <a:endParaRPr lang="en-IN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463550" indent="-463550">
                <a:buFont typeface="Wingdings" panose="05000000000000000000" pitchFamily="2" charset="2"/>
                <a:buChar char="Ø"/>
              </a:pPr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Specialist Clinic Management Information System (SCMIS)</a:t>
              </a:r>
            </a:p>
            <a:p>
              <a:endParaRPr lang="en-IN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5EEC58D4-BD7A-4D89-8F55-A7BB7F147AFF}"/>
                </a:ext>
              </a:extLst>
            </p:cNvPr>
            <p:cNvGrpSpPr/>
            <p:nvPr/>
          </p:nvGrpSpPr>
          <p:grpSpPr>
            <a:xfrm>
              <a:off x="339634" y="2751650"/>
              <a:ext cx="11685267" cy="3454400"/>
              <a:chOff x="339634" y="2656114"/>
              <a:chExt cx="11685267" cy="3454400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314C273E-65B3-4602-A216-6CAABF13161E}"/>
                  </a:ext>
                </a:extLst>
              </p:cNvPr>
              <p:cNvGrpSpPr/>
              <p:nvPr/>
            </p:nvGrpSpPr>
            <p:grpSpPr>
              <a:xfrm>
                <a:off x="339634" y="2656114"/>
                <a:ext cx="5573485" cy="3454400"/>
                <a:chOff x="339634" y="2656114"/>
                <a:chExt cx="5573485" cy="3454400"/>
              </a:xfrm>
            </p:grpSpPr>
            <p:sp>
              <p:nvSpPr>
                <p:cNvPr id="6" name="文本框 6">
                  <a:extLst>
                    <a:ext uri="{FF2B5EF4-FFF2-40B4-BE49-F238E27FC236}">
                      <a16:creationId xmlns:a16="http://schemas.microsoft.com/office/drawing/2014/main" id="{65C406FB-8D42-45DB-BC87-8C3FD491571D}"/>
                    </a:ext>
                  </a:extLst>
                </p:cNvPr>
                <p:cNvSpPr txBox="1"/>
                <p:nvPr/>
              </p:nvSpPr>
              <p:spPr>
                <a:xfrm>
                  <a:off x="504819" y="4153424"/>
                  <a:ext cx="1817554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000" b="1" dirty="0">
                      <a:solidFill>
                        <a:schemeClr val="accent2">
                          <a:lumMod val="75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Main User</a:t>
                  </a:r>
                </a:p>
              </p:txBody>
            </p:sp>
            <p:sp>
              <p:nvSpPr>
                <p:cNvPr id="8" name="Rectangle: Rounded Corners 7">
                  <a:extLst>
                    <a:ext uri="{FF2B5EF4-FFF2-40B4-BE49-F238E27FC236}">
                      <a16:creationId xmlns:a16="http://schemas.microsoft.com/office/drawing/2014/main" id="{D3214FD7-DD10-4B60-9282-8F0C6747D4CF}"/>
                    </a:ext>
                  </a:extLst>
                </p:cNvPr>
                <p:cNvSpPr/>
                <p:nvPr/>
              </p:nvSpPr>
              <p:spPr>
                <a:xfrm>
                  <a:off x="2936698" y="3912664"/>
                  <a:ext cx="2642616" cy="839755"/>
                </a:xfrm>
                <a:prstGeom prst="roundRect">
                  <a:avLst/>
                </a:prstGeom>
                <a:solidFill>
                  <a:schemeClr val="accent2">
                    <a:lumMod val="75000"/>
                  </a:schemeClr>
                </a:solidFill>
                <a:ln/>
              </p:spPr>
              <p:style>
                <a:lnRef idx="3">
                  <a:schemeClr val="lt1"/>
                </a:lnRef>
                <a:fillRef idx="1">
                  <a:schemeClr val="accent5"/>
                </a:fillRef>
                <a:effectRef idx="1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Specialist Clinic Receptionist</a:t>
                  </a:r>
                </a:p>
              </p:txBody>
            </p:sp>
            <p:sp>
              <p:nvSpPr>
                <p:cNvPr id="9" name="Rectangle: Rounded Corners 8">
                  <a:extLst>
                    <a:ext uri="{FF2B5EF4-FFF2-40B4-BE49-F238E27FC236}">
                      <a16:creationId xmlns:a16="http://schemas.microsoft.com/office/drawing/2014/main" id="{54A091AB-E128-4E51-A139-0D178E0E0990}"/>
                    </a:ext>
                  </a:extLst>
                </p:cNvPr>
                <p:cNvSpPr/>
                <p:nvPr/>
              </p:nvSpPr>
              <p:spPr>
                <a:xfrm>
                  <a:off x="2936697" y="4998296"/>
                  <a:ext cx="2639897" cy="839755"/>
                </a:xfrm>
                <a:prstGeom prst="roundRect">
                  <a:avLst/>
                </a:prstGeom>
                <a:solidFill>
                  <a:schemeClr val="accent2">
                    <a:lumMod val="75000"/>
                  </a:schemeClr>
                </a:solidFill>
                <a:ln/>
              </p:spPr>
              <p:style>
                <a:lnRef idx="3">
                  <a:schemeClr val="lt1"/>
                </a:lnRef>
                <a:fillRef idx="1">
                  <a:schemeClr val="accent5"/>
                </a:fillRef>
                <a:effectRef idx="1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Accountant</a:t>
                  </a:r>
                </a:p>
              </p:txBody>
            </p:sp>
            <p:sp>
              <p:nvSpPr>
                <p:cNvPr id="10" name="Rectangle: Rounded Corners 9">
                  <a:extLst>
                    <a:ext uri="{FF2B5EF4-FFF2-40B4-BE49-F238E27FC236}">
                      <a16:creationId xmlns:a16="http://schemas.microsoft.com/office/drawing/2014/main" id="{88C06F13-B300-4DBD-858B-7C3320DAFDDA}"/>
                    </a:ext>
                  </a:extLst>
                </p:cNvPr>
                <p:cNvSpPr/>
                <p:nvPr/>
              </p:nvSpPr>
              <p:spPr>
                <a:xfrm>
                  <a:off x="2936698" y="2827032"/>
                  <a:ext cx="2642616" cy="839755"/>
                </a:xfrm>
                <a:prstGeom prst="roundRect">
                  <a:avLst/>
                </a:prstGeom>
                <a:solidFill>
                  <a:schemeClr val="accent2">
                    <a:lumMod val="75000"/>
                  </a:schemeClr>
                </a:solidFill>
                <a:ln/>
              </p:spPr>
              <p:style>
                <a:lnRef idx="3">
                  <a:schemeClr val="lt1"/>
                </a:lnRef>
                <a:fillRef idx="1">
                  <a:schemeClr val="accent5"/>
                </a:fillRef>
                <a:effectRef idx="1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Specialist Doctor</a:t>
                  </a:r>
                </a:p>
              </p:txBody>
            </p:sp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956FE37C-EDF3-49F2-B4C0-00F733148AF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97338" y="4385918"/>
                  <a:ext cx="717919" cy="0"/>
                </a:xfrm>
                <a:prstGeom prst="line">
                  <a:avLst/>
                </a:prstGeom>
                <a:ln w="28575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id="{9FCA5FE2-3520-4F76-B64C-CDD81661082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08128" y="3246909"/>
                  <a:ext cx="307140" cy="0"/>
                </a:xfrm>
                <a:prstGeom prst="line">
                  <a:avLst/>
                </a:prstGeom>
                <a:ln w="28575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DFD1C40D-9035-48BD-8AA5-72BC38CD98A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08117" y="5487442"/>
                  <a:ext cx="307140" cy="0"/>
                </a:xfrm>
                <a:prstGeom prst="line">
                  <a:avLst/>
                </a:prstGeom>
                <a:ln w="28575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4B0AD220-20E2-4E1F-A328-C7B06EE8E1F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33093" y="3231572"/>
                  <a:ext cx="0" cy="2255870"/>
                </a:xfrm>
                <a:prstGeom prst="line">
                  <a:avLst/>
                </a:prstGeom>
                <a:ln w="28575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" name="Rectangle: Rounded Corners 3">
                  <a:extLst>
                    <a:ext uri="{FF2B5EF4-FFF2-40B4-BE49-F238E27FC236}">
                      <a16:creationId xmlns:a16="http://schemas.microsoft.com/office/drawing/2014/main" id="{F5BCD841-2A8F-45AB-AD96-34A980D1A64C}"/>
                    </a:ext>
                  </a:extLst>
                </p:cNvPr>
                <p:cNvSpPr/>
                <p:nvPr/>
              </p:nvSpPr>
              <p:spPr>
                <a:xfrm>
                  <a:off x="339634" y="2656114"/>
                  <a:ext cx="5573485" cy="3454400"/>
                </a:xfrm>
                <a:prstGeom prst="roundRect">
                  <a:avLst/>
                </a:prstGeom>
                <a:noFill/>
                <a:ln w="28575">
                  <a:solidFill>
                    <a:schemeClr val="accent6">
                      <a:lumMod val="60000"/>
                      <a:lumOff val="40000"/>
                    </a:schemeClr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</p:grp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E20C096A-9647-43D0-890B-A2B5B555341E}"/>
                  </a:ext>
                </a:extLst>
              </p:cNvPr>
              <p:cNvGrpSpPr/>
              <p:nvPr/>
            </p:nvGrpSpPr>
            <p:grpSpPr>
              <a:xfrm>
                <a:off x="6320787" y="2656114"/>
                <a:ext cx="5704114" cy="3454400"/>
                <a:chOff x="6375379" y="2656114"/>
                <a:chExt cx="5704114" cy="3454400"/>
              </a:xfrm>
            </p:grpSpPr>
            <p:sp>
              <p:nvSpPr>
                <p:cNvPr id="15" name="Rectangle: Rounded Corners 14">
                  <a:extLst>
                    <a:ext uri="{FF2B5EF4-FFF2-40B4-BE49-F238E27FC236}">
                      <a16:creationId xmlns:a16="http://schemas.microsoft.com/office/drawing/2014/main" id="{9CFD22F4-06BF-4553-9E5E-8F6485790650}"/>
                    </a:ext>
                  </a:extLst>
                </p:cNvPr>
                <p:cNvSpPr/>
                <p:nvPr/>
              </p:nvSpPr>
              <p:spPr>
                <a:xfrm>
                  <a:off x="6375379" y="2656114"/>
                  <a:ext cx="5704114" cy="3454400"/>
                </a:xfrm>
                <a:prstGeom prst="roundRect">
                  <a:avLst/>
                </a:prstGeom>
                <a:noFill/>
                <a:ln w="28575">
                  <a:solidFill>
                    <a:schemeClr val="accent6">
                      <a:lumMod val="60000"/>
                      <a:lumOff val="40000"/>
                    </a:schemeClr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16" name="Rectangle: Rounded Corners 15">
                  <a:extLst>
                    <a:ext uri="{FF2B5EF4-FFF2-40B4-BE49-F238E27FC236}">
                      <a16:creationId xmlns:a16="http://schemas.microsoft.com/office/drawing/2014/main" id="{B9172311-83D4-4C46-9566-17A1638F363D}"/>
                    </a:ext>
                  </a:extLst>
                </p:cNvPr>
                <p:cNvSpPr/>
                <p:nvPr/>
              </p:nvSpPr>
              <p:spPr>
                <a:xfrm>
                  <a:off x="6852349" y="3967256"/>
                  <a:ext cx="2642616" cy="839755"/>
                </a:xfrm>
                <a:prstGeom prst="roundRect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5"/>
                </a:fillRef>
                <a:effectRef idx="1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Appointment / Warding</a:t>
                  </a:r>
                </a:p>
              </p:txBody>
            </p:sp>
            <p:sp>
              <p:nvSpPr>
                <p:cNvPr id="17" name="Rectangle: Rounded Corners 16">
                  <a:extLst>
                    <a:ext uri="{FF2B5EF4-FFF2-40B4-BE49-F238E27FC236}">
                      <a16:creationId xmlns:a16="http://schemas.microsoft.com/office/drawing/2014/main" id="{E7DBF10B-7504-42D7-B7A5-1C5753E65A60}"/>
                    </a:ext>
                  </a:extLst>
                </p:cNvPr>
                <p:cNvSpPr/>
                <p:nvPr/>
              </p:nvSpPr>
              <p:spPr>
                <a:xfrm>
                  <a:off x="6852348" y="5052888"/>
                  <a:ext cx="2639897" cy="839755"/>
                </a:xfrm>
                <a:prstGeom prst="roundRect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5"/>
                </a:fillRef>
                <a:effectRef idx="1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Patient Billing</a:t>
                  </a:r>
                </a:p>
              </p:txBody>
            </p:sp>
            <p:sp>
              <p:nvSpPr>
                <p:cNvPr id="18" name="Rectangle: Rounded Corners 17">
                  <a:extLst>
                    <a:ext uri="{FF2B5EF4-FFF2-40B4-BE49-F238E27FC236}">
                      <a16:creationId xmlns:a16="http://schemas.microsoft.com/office/drawing/2014/main" id="{03595EEC-5874-4DB3-A535-F68FEFC3412C}"/>
                    </a:ext>
                  </a:extLst>
                </p:cNvPr>
                <p:cNvSpPr/>
                <p:nvPr/>
              </p:nvSpPr>
              <p:spPr>
                <a:xfrm>
                  <a:off x="6852349" y="2881624"/>
                  <a:ext cx="2642616" cy="839755"/>
                </a:xfrm>
                <a:prstGeom prst="roundRect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5"/>
                </a:fillRef>
                <a:effectRef idx="1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Medical Registration (Medical Records)</a:t>
                  </a:r>
                </a:p>
              </p:txBody>
            </p:sp>
            <p:sp>
              <p:nvSpPr>
                <p:cNvPr id="19" name="文本框 6">
                  <a:extLst>
                    <a:ext uri="{FF2B5EF4-FFF2-40B4-BE49-F238E27FC236}">
                      <a16:creationId xmlns:a16="http://schemas.microsoft.com/office/drawing/2014/main" id="{1AB62B42-3F62-4AEF-80B9-E020159C156D}"/>
                    </a:ext>
                  </a:extLst>
                </p:cNvPr>
                <p:cNvSpPr txBox="1"/>
                <p:nvPr/>
              </p:nvSpPr>
              <p:spPr>
                <a:xfrm>
                  <a:off x="10385127" y="4114480"/>
                  <a:ext cx="1467234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000" b="1" dirty="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Processes</a:t>
                  </a:r>
                </a:p>
              </p:txBody>
            </p:sp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F3ECA1EE-1E62-49E8-A1D5-51A2419624E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579807" y="4340946"/>
                  <a:ext cx="717919" cy="0"/>
                </a:xfrm>
                <a:prstGeom prst="line">
                  <a:avLst/>
                </a:prstGeom>
                <a:ln w="28575">
                  <a:solidFill>
                    <a:schemeClr val="tx2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8A2A360B-69FF-41E2-B1A8-AE622838E6A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723328" y="3166494"/>
                  <a:ext cx="307140" cy="0"/>
                </a:xfrm>
                <a:prstGeom prst="line">
                  <a:avLst/>
                </a:prstGeom>
                <a:ln w="28575">
                  <a:solidFill>
                    <a:schemeClr val="tx2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52B82E5C-41F2-404E-A4AE-AF494A63482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708422" y="5427067"/>
                  <a:ext cx="307140" cy="0"/>
                </a:xfrm>
                <a:prstGeom prst="line">
                  <a:avLst/>
                </a:prstGeom>
                <a:ln w="28575">
                  <a:solidFill>
                    <a:schemeClr val="tx2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6321A9FA-2360-443E-A782-F1412EF1C46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015562" y="3186600"/>
                  <a:ext cx="0" cy="2255870"/>
                </a:xfrm>
                <a:prstGeom prst="line">
                  <a:avLst/>
                </a:prstGeom>
                <a:ln w="28575">
                  <a:solidFill>
                    <a:schemeClr val="tx2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1A7F3188-BF2F-4C0A-9261-ADC776AEFE10}"/>
                  </a:ext>
                </a:extLst>
              </p:cNvPr>
              <p:cNvSpPr/>
              <p:nvPr/>
            </p:nvSpPr>
            <p:spPr>
              <a:xfrm>
                <a:off x="5913119" y="4172054"/>
                <a:ext cx="392763" cy="2286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BB0BC152-BFFA-434C-8465-A7FD7427AA29}"/>
              </a:ext>
            </a:extLst>
          </p:cNvPr>
          <p:cNvSpPr txBox="1"/>
          <p:nvPr/>
        </p:nvSpPr>
        <p:spPr>
          <a:xfrm>
            <a:off x="848205" y="302360"/>
            <a:ext cx="171348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3614917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C045E593-87FC-42FA-B84A-748EA0A223C2}"/>
              </a:ext>
            </a:extLst>
          </p:cNvPr>
          <p:cNvGrpSpPr/>
          <p:nvPr/>
        </p:nvGrpSpPr>
        <p:grpSpPr>
          <a:xfrm>
            <a:off x="3020183" y="1923490"/>
            <a:ext cx="6151633" cy="3011019"/>
            <a:chOff x="2586983" y="1853534"/>
            <a:chExt cx="6151633" cy="3011019"/>
          </a:xfrm>
        </p:grpSpPr>
        <p:sp>
          <p:nvSpPr>
            <p:cNvPr id="7" name="文本框 6"/>
            <p:cNvSpPr txBox="1"/>
            <p:nvPr/>
          </p:nvSpPr>
          <p:spPr>
            <a:xfrm>
              <a:off x="2586983" y="2939166"/>
              <a:ext cx="2038985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/>
                <a:t>Doctor</a:t>
              </a:r>
            </a:p>
          </p:txBody>
        </p:sp>
        <p:pic>
          <p:nvPicPr>
            <p:cNvPr id="17" name="Graphic 16" descr="User">
              <a:extLst>
                <a:ext uri="{FF2B5EF4-FFF2-40B4-BE49-F238E27FC236}">
                  <a16:creationId xmlns:a16="http://schemas.microsoft.com/office/drawing/2014/main" id="{02E0FF5A-6BAE-4A13-9E4D-E30B9902E53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110080" y="2693289"/>
              <a:ext cx="914400" cy="914400"/>
            </a:xfrm>
            <a:prstGeom prst="rect">
              <a:avLst/>
            </a:prstGeom>
          </p:spPr>
        </p:pic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4088A511-561B-4451-914F-9A7F7943627B}"/>
                </a:ext>
              </a:extLst>
            </p:cNvPr>
            <p:cNvSpPr/>
            <p:nvPr/>
          </p:nvSpPr>
          <p:spPr>
            <a:xfrm>
              <a:off x="6096000" y="2939166"/>
              <a:ext cx="2642616" cy="839755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Visit wards</a:t>
              </a:r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04451875-5BD9-4981-BB28-218D3C60007B}"/>
                </a:ext>
              </a:extLst>
            </p:cNvPr>
            <p:cNvSpPr/>
            <p:nvPr/>
          </p:nvSpPr>
          <p:spPr>
            <a:xfrm>
              <a:off x="6095999" y="4024798"/>
              <a:ext cx="2639897" cy="839755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Handle patient’s appointment</a:t>
              </a:r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42575EF3-3E94-4756-841D-723987B86015}"/>
                </a:ext>
              </a:extLst>
            </p:cNvPr>
            <p:cNvSpPr/>
            <p:nvPr/>
          </p:nvSpPr>
          <p:spPr>
            <a:xfrm>
              <a:off x="6096000" y="1853534"/>
              <a:ext cx="2642616" cy="839755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Consultation</a:t>
              </a:r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3C4A4A2-2AB5-4A77-947A-89D3FAFF49BD}"/>
                </a:ext>
              </a:extLst>
            </p:cNvPr>
            <p:cNvCxnSpPr>
              <a:cxnSpLocks/>
            </p:cNvCxnSpPr>
            <p:nvPr/>
          </p:nvCxnSpPr>
          <p:spPr>
            <a:xfrm>
              <a:off x="5156640" y="3412420"/>
              <a:ext cx="435437" cy="0"/>
            </a:xfrm>
            <a:prstGeom prst="line">
              <a:avLst/>
            </a:prstGeom>
            <a:ln w="571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7D2D09D-CB55-4CF3-8B81-B4DDD5B9DF14}"/>
                </a:ext>
              </a:extLst>
            </p:cNvPr>
            <p:cNvCxnSpPr>
              <a:cxnSpLocks/>
            </p:cNvCxnSpPr>
            <p:nvPr/>
          </p:nvCxnSpPr>
          <p:spPr>
            <a:xfrm>
              <a:off x="5567430" y="2273411"/>
              <a:ext cx="307140" cy="0"/>
            </a:xfrm>
            <a:prstGeom prst="line">
              <a:avLst/>
            </a:prstGeom>
            <a:ln w="571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AD15CAD-0571-41F7-A445-7EB5937E2451}"/>
                </a:ext>
              </a:extLst>
            </p:cNvPr>
            <p:cNvCxnSpPr>
              <a:cxnSpLocks/>
            </p:cNvCxnSpPr>
            <p:nvPr/>
          </p:nvCxnSpPr>
          <p:spPr>
            <a:xfrm>
              <a:off x="5567419" y="4513944"/>
              <a:ext cx="307140" cy="0"/>
            </a:xfrm>
            <a:prstGeom prst="line">
              <a:avLst/>
            </a:prstGeom>
            <a:ln w="571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CE1C2E7-2EF9-4A0A-A6D9-22016B0BCA9A}"/>
                </a:ext>
              </a:extLst>
            </p:cNvPr>
            <p:cNvCxnSpPr>
              <a:cxnSpLocks/>
            </p:cNvCxnSpPr>
            <p:nvPr/>
          </p:nvCxnSpPr>
          <p:spPr>
            <a:xfrm>
              <a:off x="5592395" y="2258074"/>
              <a:ext cx="0" cy="2255870"/>
            </a:xfrm>
            <a:prstGeom prst="line">
              <a:avLst/>
            </a:prstGeom>
            <a:ln w="571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Slide Number Placeholder 1">
            <a:extLst>
              <a:ext uri="{FF2B5EF4-FFF2-40B4-BE49-F238E27FC236}">
                <a16:creationId xmlns:a16="http://schemas.microsoft.com/office/drawing/2014/main" id="{1D31E10D-CB23-4563-9BE9-95DDEC186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7C9EAFE-E0C9-4175-B4DA-0C78049B0AB2}"/>
              </a:ext>
            </a:extLst>
          </p:cNvPr>
          <p:cNvSpPr txBox="1"/>
          <p:nvPr/>
        </p:nvSpPr>
        <p:spPr>
          <a:xfrm>
            <a:off x="848330" y="485751"/>
            <a:ext cx="352711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/>
              <a:t>Doctor – Work Scope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0237167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35D3A09-73BA-4C8F-87CF-957FF1E9E20D}"/>
              </a:ext>
            </a:extLst>
          </p:cNvPr>
          <p:cNvGrpSpPr/>
          <p:nvPr/>
        </p:nvGrpSpPr>
        <p:grpSpPr>
          <a:xfrm>
            <a:off x="933325" y="859377"/>
            <a:ext cx="10398503" cy="5457371"/>
            <a:chOff x="933325" y="859377"/>
            <a:chExt cx="10398503" cy="5457371"/>
          </a:xfrm>
        </p:grpSpPr>
        <p:sp>
          <p:nvSpPr>
            <p:cNvPr id="8" name="文本框 7"/>
            <p:cNvSpPr txBox="1"/>
            <p:nvPr/>
          </p:nvSpPr>
          <p:spPr>
            <a:xfrm>
              <a:off x="8305829" y="1017754"/>
              <a:ext cx="938530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latin typeface="Arial" panose="020B0604020202020204" pitchFamily="34" charset="0"/>
                  <a:cs typeface="Arial" panose="020B0604020202020204" pitchFamily="34" charset="0"/>
                </a:rPr>
                <a:t>Issues</a:t>
              </a: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3411184" y="1177748"/>
              <a:ext cx="16289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latin typeface="Arial" panose="020B0604020202020204" pitchFamily="34" charset="0"/>
                  <a:cs typeface="Arial" panose="020B0604020202020204" pitchFamily="34" charset="0"/>
                </a:rPr>
                <a:t>Work Scope</a:t>
              </a:r>
            </a:p>
          </p:txBody>
        </p:sp>
        <p:cxnSp>
          <p:nvCxnSpPr>
            <p:cNvPr id="17" name="直接连接符 16"/>
            <p:cNvCxnSpPr>
              <a:cxnSpLocks/>
            </p:cNvCxnSpPr>
            <p:nvPr/>
          </p:nvCxnSpPr>
          <p:spPr>
            <a:xfrm>
              <a:off x="5855238" y="859377"/>
              <a:ext cx="6537" cy="5457371"/>
            </a:xfrm>
            <a:prstGeom prst="line">
              <a:avLst/>
            </a:prstGeom>
            <a:ln w="12700" cmpd="sng">
              <a:solidFill>
                <a:schemeClr val="tx2">
                  <a:lumMod val="40000"/>
                  <a:lumOff val="6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6" name="Graphic 25" descr="User">
              <a:extLst>
                <a:ext uri="{FF2B5EF4-FFF2-40B4-BE49-F238E27FC236}">
                  <a16:creationId xmlns:a16="http://schemas.microsoft.com/office/drawing/2014/main" id="{E5C14194-76C5-4FA7-B166-03A4A11A83E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90338" y="3052589"/>
              <a:ext cx="914400" cy="914400"/>
            </a:xfrm>
            <a:prstGeom prst="rect">
              <a:avLst/>
            </a:prstGeom>
          </p:spPr>
        </p:pic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C54A6C33-9CA8-4985-925B-ED893C4DE23B}"/>
                </a:ext>
              </a:extLst>
            </p:cNvPr>
            <p:cNvSpPr/>
            <p:nvPr/>
          </p:nvSpPr>
          <p:spPr>
            <a:xfrm>
              <a:off x="2976258" y="3298466"/>
              <a:ext cx="2295144" cy="839755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Visit wards</a:t>
              </a:r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BF2E04E9-920D-49B8-B89C-C07C4847FFFB}"/>
                </a:ext>
              </a:extLst>
            </p:cNvPr>
            <p:cNvSpPr/>
            <p:nvPr/>
          </p:nvSpPr>
          <p:spPr>
            <a:xfrm>
              <a:off x="2976257" y="4384098"/>
              <a:ext cx="2295144" cy="839755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Handle patient’s appointment</a:t>
              </a:r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CB28CE15-1937-40F4-BDD6-BFB274148040}"/>
                </a:ext>
              </a:extLst>
            </p:cNvPr>
            <p:cNvSpPr/>
            <p:nvPr/>
          </p:nvSpPr>
          <p:spPr>
            <a:xfrm>
              <a:off x="2976258" y="2212834"/>
              <a:ext cx="2295144" cy="839755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Consultation</a:t>
              </a: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CA4F368-E39C-4E3B-B7C3-485432F7AD45}"/>
                </a:ext>
              </a:extLst>
            </p:cNvPr>
            <p:cNvCxnSpPr>
              <a:cxnSpLocks/>
            </p:cNvCxnSpPr>
            <p:nvPr/>
          </p:nvCxnSpPr>
          <p:spPr>
            <a:xfrm>
              <a:off x="2036898" y="3771720"/>
              <a:ext cx="435437" cy="0"/>
            </a:xfrm>
            <a:prstGeom prst="line">
              <a:avLst/>
            </a:prstGeom>
            <a:ln w="571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9EC0BB2C-04D0-4B86-959F-7EAB890DD71B}"/>
                </a:ext>
              </a:extLst>
            </p:cNvPr>
            <p:cNvCxnSpPr>
              <a:cxnSpLocks/>
            </p:cNvCxnSpPr>
            <p:nvPr/>
          </p:nvCxnSpPr>
          <p:spPr>
            <a:xfrm>
              <a:off x="2447688" y="2632711"/>
              <a:ext cx="307140" cy="0"/>
            </a:xfrm>
            <a:prstGeom prst="line">
              <a:avLst/>
            </a:prstGeom>
            <a:ln w="571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E9DACFE7-E1A9-45DC-9C31-23B9B96C330F}"/>
                </a:ext>
              </a:extLst>
            </p:cNvPr>
            <p:cNvCxnSpPr>
              <a:cxnSpLocks/>
            </p:cNvCxnSpPr>
            <p:nvPr/>
          </p:nvCxnSpPr>
          <p:spPr>
            <a:xfrm>
              <a:off x="2447677" y="4873244"/>
              <a:ext cx="307140" cy="0"/>
            </a:xfrm>
            <a:prstGeom prst="line">
              <a:avLst/>
            </a:prstGeom>
            <a:ln w="571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8CD6A356-615B-4426-86B9-329A1242B90A}"/>
                </a:ext>
              </a:extLst>
            </p:cNvPr>
            <p:cNvCxnSpPr>
              <a:cxnSpLocks/>
            </p:cNvCxnSpPr>
            <p:nvPr/>
          </p:nvCxnSpPr>
          <p:spPr>
            <a:xfrm>
              <a:off x="2472653" y="2617374"/>
              <a:ext cx="0" cy="2255870"/>
            </a:xfrm>
            <a:prstGeom prst="line">
              <a:avLst/>
            </a:prstGeom>
            <a:ln w="571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文本框 6">
              <a:extLst>
                <a:ext uri="{FF2B5EF4-FFF2-40B4-BE49-F238E27FC236}">
                  <a16:creationId xmlns:a16="http://schemas.microsoft.com/office/drawing/2014/main" id="{84AA6848-DC8F-4A4A-96DA-CA3BE0C1F648}"/>
                </a:ext>
              </a:extLst>
            </p:cNvPr>
            <p:cNvSpPr txBox="1"/>
            <p:nvPr/>
          </p:nvSpPr>
          <p:spPr>
            <a:xfrm>
              <a:off x="933325" y="3948169"/>
              <a:ext cx="139154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Doctor</a:t>
              </a: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3970078B-28E7-4A18-907B-50B34746458C}"/>
                </a:ext>
              </a:extLst>
            </p:cNvPr>
            <p:cNvGrpSpPr/>
            <p:nvPr/>
          </p:nvGrpSpPr>
          <p:grpSpPr>
            <a:xfrm>
              <a:off x="6445611" y="1584111"/>
              <a:ext cx="4886217" cy="4007902"/>
              <a:chOff x="4563272" y="1379051"/>
              <a:chExt cx="4886217" cy="4007902"/>
            </a:xfrm>
          </p:grpSpPr>
          <p:sp>
            <p:nvSpPr>
              <p:cNvPr id="24" name="圆角矩形 5">
                <a:extLst>
                  <a:ext uri="{FF2B5EF4-FFF2-40B4-BE49-F238E27FC236}">
                    <a16:creationId xmlns:a16="http://schemas.microsoft.com/office/drawing/2014/main" id="{BE862ED2-E68F-453F-9E7F-CA16E630D1AD}"/>
                  </a:ext>
                </a:extLst>
              </p:cNvPr>
              <p:cNvSpPr/>
              <p:nvPr/>
            </p:nvSpPr>
            <p:spPr>
              <a:xfrm>
                <a:off x="4672395" y="2525008"/>
                <a:ext cx="2025015" cy="744220"/>
              </a:xfrm>
              <a:prstGeom prst="roundRect">
                <a:avLst/>
              </a:prstGeom>
              <a:solidFill>
                <a:srgbClr val="018B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b="1" dirty="0">
                    <a:latin typeface="Arial" panose="020B0604020202020204" pitchFamily="34" charset="0"/>
                    <a:ea typeface="Arial Unicode MS" panose="020B0604020202020204" charset="-122"/>
                    <a:cs typeface="Arial" panose="020B0604020202020204" pitchFamily="34" charset="0"/>
                    <a:sym typeface="Arial" panose="020B0604020202020204" pitchFamily="34" charset="0"/>
                  </a:rPr>
                  <a:t>Hard copy</a:t>
                </a:r>
                <a:endPara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" name="圆角矩形 6">
                <a:extLst>
                  <a:ext uri="{FF2B5EF4-FFF2-40B4-BE49-F238E27FC236}">
                    <a16:creationId xmlns:a16="http://schemas.microsoft.com/office/drawing/2014/main" id="{AB135A41-42FA-4486-B937-4ABE134B6B53}"/>
                  </a:ext>
                </a:extLst>
              </p:cNvPr>
              <p:cNvSpPr/>
              <p:nvPr/>
            </p:nvSpPr>
            <p:spPr>
              <a:xfrm>
                <a:off x="4667103" y="4642733"/>
                <a:ext cx="2025015" cy="744220"/>
              </a:xfrm>
              <a:prstGeom prst="roundRect">
                <a:avLst/>
              </a:prstGeom>
              <a:solidFill>
                <a:srgbClr val="018B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b="1" dirty="0">
                    <a:latin typeface="Arial" panose="020B0604020202020204" pitchFamily="34" charset="0"/>
                    <a:ea typeface="Arial Unicode MS" panose="020B0604020202020204" charset="-122"/>
                    <a:cs typeface="Arial" panose="020B0604020202020204" pitchFamily="34" charset="0"/>
                    <a:sym typeface="+mn-ea"/>
                  </a:rPr>
                  <a:t>Conflict in appointments</a:t>
                </a:r>
                <a:endPara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4" name="圆角矩形 8">
                <a:extLst>
                  <a:ext uri="{FF2B5EF4-FFF2-40B4-BE49-F238E27FC236}">
                    <a16:creationId xmlns:a16="http://schemas.microsoft.com/office/drawing/2014/main" id="{21332F7E-190D-4C59-A1CF-E336AFEAC266}"/>
                  </a:ext>
                </a:extLst>
              </p:cNvPr>
              <p:cNvSpPr/>
              <p:nvPr/>
            </p:nvSpPr>
            <p:spPr>
              <a:xfrm>
                <a:off x="6799463" y="1660039"/>
                <a:ext cx="2447290" cy="744220"/>
              </a:xfrm>
              <a:prstGeom prst="roundRect">
                <a:avLst/>
              </a:prstGeom>
              <a:solidFill>
                <a:srgbClr val="018B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l">
                  <a:buFont typeface="Wingdings" panose="05000000000000000000" pitchFamily="2" charset="2"/>
                  <a:buChar char="§"/>
                </a:pPr>
                <a:r>
                  <a:rPr lang="en-US" altLang="zh-CN" sz="1600" b="1" dirty="0">
                    <a:solidFill>
                      <a:schemeClr val="bg1"/>
                    </a:solidFill>
                    <a:latin typeface="Arial" panose="020B0604020202020204" pitchFamily="34" charset="0"/>
                    <a:ea typeface="Arial Unicode MS" panose="020B0604020202020204" charset="-122"/>
                    <a:cs typeface="Arial" panose="020B0604020202020204" pitchFamily="34" charset="0"/>
                    <a:sym typeface="Arial" panose="020B0604020202020204" pitchFamily="34" charset="0"/>
                  </a:rPr>
                  <a:t>medical records</a:t>
                </a:r>
              </a:p>
              <a:p>
                <a:pPr marL="285750" indent="-285750" algn="l">
                  <a:buFont typeface="Wingdings" panose="05000000000000000000" pitchFamily="2" charset="2"/>
                  <a:buChar char="§"/>
                </a:pPr>
                <a:r>
                  <a:rPr lang="en-US" altLang="zh-CN" sz="1600" b="1" dirty="0">
                    <a:solidFill>
                      <a:schemeClr val="bg1"/>
                    </a:solidFill>
                    <a:latin typeface="Arial" panose="020B0604020202020204" pitchFamily="34" charset="0"/>
                    <a:ea typeface="Arial Unicode MS" panose="020B0604020202020204" charset="-122"/>
                    <a:cs typeface="Arial" panose="020B0604020202020204" pitchFamily="34" charset="0"/>
                    <a:sym typeface="Arial" panose="020B0604020202020204" pitchFamily="34" charset="0"/>
                  </a:rPr>
                  <a:t>test results</a:t>
                </a:r>
                <a:endParaRPr lang="en-US" altLang="zh-CN" sz="16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9" name="圆角矩形 19">
                <a:extLst>
                  <a:ext uri="{FF2B5EF4-FFF2-40B4-BE49-F238E27FC236}">
                    <a16:creationId xmlns:a16="http://schemas.microsoft.com/office/drawing/2014/main" id="{CD599B9D-EC09-4FF0-935F-F27ADED54A3A}"/>
                  </a:ext>
                </a:extLst>
              </p:cNvPr>
              <p:cNvSpPr/>
              <p:nvPr/>
            </p:nvSpPr>
            <p:spPr>
              <a:xfrm>
                <a:off x="6799463" y="2525008"/>
                <a:ext cx="2447925" cy="744220"/>
              </a:xfrm>
              <a:prstGeom prst="roundRect">
                <a:avLst/>
              </a:prstGeom>
              <a:solidFill>
                <a:srgbClr val="018B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l">
                  <a:buFont typeface="Wingdings" panose="05000000000000000000" pitchFamily="2" charset="2"/>
                  <a:buChar char="§"/>
                </a:pPr>
                <a:r>
                  <a:rPr lang="en-US" altLang="zh-CN" sz="1600" b="1" dirty="0">
                    <a:latin typeface="Arial" panose="020B0604020202020204" pitchFamily="34" charset="0"/>
                    <a:ea typeface="Arial Unicode MS" panose="020B0604020202020204" charset="-122"/>
                    <a:cs typeface="Arial" panose="020B0604020202020204" pitchFamily="34" charset="0"/>
                    <a:sym typeface="+mn-ea"/>
                  </a:rPr>
                  <a:t>diagnosis results</a:t>
                </a:r>
              </a:p>
              <a:p>
                <a:pPr marL="285750" indent="-285750" algn="l">
                  <a:buFont typeface="Wingdings" panose="05000000000000000000" pitchFamily="2" charset="2"/>
                  <a:buChar char="§"/>
                </a:pPr>
                <a:r>
                  <a:rPr lang="en-US" altLang="zh-CN" sz="1600" b="1" dirty="0">
                    <a:latin typeface="Arial" panose="020B0604020202020204" pitchFamily="34" charset="0"/>
                    <a:ea typeface="Arial Unicode MS" panose="020B0604020202020204" charset="-122"/>
                    <a:cs typeface="Arial" panose="020B0604020202020204" pitchFamily="34" charset="0"/>
                    <a:sym typeface="+mn-ea"/>
                  </a:rPr>
                  <a:t>prescription</a:t>
                </a:r>
                <a:endPara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0" name="圆角矩形 20">
                <a:extLst>
                  <a:ext uri="{FF2B5EF4-FFF2-40B4-BE49-F238E27FC236}">
                    <a16:creationId xmlns:a16="http://schemas.microsoft.com/office/drawing/2014/main" id="{D186D968-228A-4C03-AE97-EF430B505CD9}"/>
                  </a:ext>
                </a:extLst>
              </p:cNvPr>
              <p:cNvSpPr/>
              <p:nvPr/>
            </p:nvSpPr>
            <p:spPr>
              <a:xfrm>
                <a:off x="6800098" y="3370372"/>
                <a:ext cx="2446655" cy="744220"/>
              </a:xfrm>
              <a:prstGeom prst="roundRect">
                <a:avLst/>
              </a:prstGeom>
              <a:solidFill>
                <a:srgbClr val="018B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l">
                  <a:buFont typeface="Wingdings" panose="05000000000000000000" pitchFamily="2" charset="2"/>
                  <a:buChar char="§"/>
                </a:pPr>
                <a:r>
                  <a:rPr lang="en-US" altLang="zh-CN" sz="1600" b="1" dirty="0">
                    <a:latin typeface="Arial" panose="020B0604020202020204" pitchFamily="34" charset="0"/>
                    <a:ea typeface="Arial Unicode MS" panose="020B0604020202020204" charset="-122"/>
                    <a:cs typeface="Arial" panose="020B0604020202020204" pitchFamily="34" charset="0"/>
                    <a:sym typeface="Arial" panose="020B0604020202020204" pitchFamily="34" charset="0"/>
                  </a:rPr>
                  <a:t>during ward visit</a:t>
                </a:r>
                <a:endPara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1" name="Rectangle: Rounded Corners 40">
                <a:extLst>
                  <a:ext uri="{FF2B5EF4-FFF2-40B4-BE49-F238E27FC236}">
                    <a16:creationId xmlns:a16="http://schemas.microsoft.com/office/drawing/2014/main" id="{BF9FDB5E-0631-4E94-9C79-D0C83A400104}"/>
                  </a:ext>
                </a:extLst>
              </p:cNvPr>
              <p:cNvSpPr/>
              <p:nvPr/>
            </p:nvSpPr>
            <p:spPr>
              <a:xfrm>
                <a:off x="4563272" y="1379051"/>
                <a:ext cx="4886217" cy="2861945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21" name="Slide Number Placeholder 1">
            <a:extLst>
              <a:ext uri="{FF2B5EF4-FFF2-40B4-BE49-F238E27FC236}">
                <a16:creationId xmlns:a16="http://schemas.microsoft.com/office/drawing/2014/main" id="{35A65F42-CC7A-48BD-BEB5-9108F0355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2DD1469-0709-407D-A06E-A049FEA86CFC}"/>
              </a:ext>
            </a:extLst>
          </p:cNvPr>
          <p:cNvSpPr txBox="1"/>
          <p:nvPr/>
        </p:nvSpPr>
        <p:spPr>
          <a:xfrm>
            <a:off x="246271" y="178776"/>
            <a:ext cx="571737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Doctor – Issues</a:t>
            </a:r>
          </a:p>
        </p:txBody>
      </p:sp>
    </p:spTree>
    <p:custDataLst>
      <p:tags r:id="rId1"/>
    </p:custData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>
            <a:extLst>
              <a:ext uri="{FF2B5EF4-FFF2-40B4-BE49-F238E27FC236}">
                <a16:creationId xmlns:a16="http://schemas.microsoft.com/office/drawing/2014/main" id="{3EABCA75-2FBF-438F-B911-B7A5970FADE8}"/>
              </a:ext>
            </a:extLst>
          </p:cNvPr>
          <p:cNvSpPr txBox="1"/>
          <p:nvPr/>
        </p:nvSpPr>
        <p:spPr>
          <a:xfrm>
            <a:off x="246271" y="178776"/>
            <a:ext cx="571737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Doctor – Proposed Features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DEE685C-7A4A-422D-9FB7-EDE29E7FDE1C}"/>
              </a:ext>
            </a:extLst>
          </p:cNvPr>
          <p:cNvGrpSpPr/>
          <p:nvPr/>
        </p:nvGrpSpPr>
        <p:grpSpPr>
          <a:xfrm>
            <a:off x="22275" y="786495"/>
            <a:ext cx="11784642" cy="5786015"/>
            <a:chOff x="22275" y="786495"/>
            <a:chExt cx="11784642" cy="5786015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B6B46BC6-E195-4308-B390-6AE9AE98E0DC}"/>
                </a:ext>
              </a:extLst>
            </p:cNvPr>
            <p:cNvGrpSpPr/>
            <p:nvPr/>
          </p:nvGrpSpPr>
          <p:grpSpPr>
            <a:xfrm>
              <a:off x="22275" y="786495"/>
              <a:ext cx="11784642" cy="5225932"/>
              <a:chOff x="22275" y="786495"/>
              <a:chExt cx="11784642" cy="5225932"/>
            </a:xfrm>
          </p:grpSpPr>
          <p:sp>
            <p:nvSpPr>
              <p:cNvPr id="8" name="文本框 7"/>
              <p:cNvSpPr txBox="1"/>
              <p:nvPr/>
            </p:nvSpPr>
            <p:spPr>
              <a:xfrm>
                <a:off x="6537115" y="809883"/>
                <a:ext cx="938530" cy="3683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Issues</a:t>
                </a:r>
              </a:p>
            </p:txBody>
          </p:sp>
          <p:cxnSp>
            <p:nvCxnSpPr>
              <p:cNvPr id="17" name="直接连接符 16"/>
              <p:cNvCxnSpPr>
                <a:cxnSpLocks/>
              </p:cNvCxnSpPr>
              <p:nvPr/>
            </p:nvCxnSpPr>
            <p:spPr>
              <a:xfrm flipH="1">
                <a:off x="4345710" y="809883"/>
                <a:ext cx="23570" cy="5147275"/>
              </a:xfrm>
              <a:prstGeom prst="line">
                <a:avLst/>
              </a:prstGeom>
              <a:ln w="12700" cmpd="sng">
                <a:solidFill>
                  <a:schemeClr val="tx2">
                    <a:lumMod val="40000"/>
                    <a:lumOff val="6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7B8C0D82-28E5-4BBC-B5D7-497AC792801F}"/>
                  </a:ext>
                </a:extLst>
              </p:cNvPr>
              <p:cNvGrpSpPr/>
              <p:nvPr/>
            </p:nvGrpSpPr>
            <p:grpSpPr>
              <a:xfrm>
                <a:off x="4563272" y="1379051"/>
                <a:ext cx="4886217" cy="4007902"/>
                <a:chOff x="4563272" y="1379051"/>
                <a:chExt cx="4886217" cy="4007902"/>
              </a:xfrm>
            </p:grpSpPr>
            <p:sp>
              <p:nvSpPr>
                <p:cNvPr id="6" name="圆角矩形 5"/>
                <p:cNvSpPr/>
                <p:nvPr/>
              </p:nvSpPr>
              <p:spPr>
                <a:xfrm>
                  <a:off x="4672395" y="2525008"/>
                  <a:ext cx="2025015" cy="744220"/>
                </a:xfrm>
                <a:prstGeom prst="roundRect">
                  <a:avLst/>
                </a:prstGeom>
                <a:solidFill>
                  <a:srgbClr val="018BE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600" b="1" dirty="0">
                      <a:latin typeface="Arial" panose="020B0604020202020204" pitchFamily="34" charset="0"/>
                      <a:ea typeface="Arial Unicode MS" panose="020B0604020202020204" charset="-122"/>
                      <a:cs typeface="Arial" panose="020B0604020202020204" pitchFamily="34" charset="0"/>
                      <a:sym typeface="Arial" panose="020B0604020202020204" pitchFamily="34" charset="0"/>
                    </a:rPr>
                    <a:t>Hard copy</a:t>
                  </a:r>
                  <a:endParaRPr lang="en-US" altLang="zh-CN" sz="16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" name="圆角矩形 6"/>
                <p:cNvSpPr/>
                <p:nvPr/>
              </p:nvSpPr>
              <p:spPr>
                <a:xfrm>
                  <a:off x="4667103" y="4642733"/>
                  <a:ext cx="2025015" cy="744220"/>
                </a:xfrm>
                <a:prstGeom prst="roundRect">
                  <a:avLst/>
                </a:prstGeom>
                <a:solidFill>
                  <a:srgbClr val="018BE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600" b="1" dirty="0">
                      <a:latin typeface="Arial" panose="020B0604020202020204" pitchFamily="34" charset="0"/>
                      <a:ea typeface="Arial Unicode MS" panose="020B0604020202020204" charset="-122"/>
                      <a:cs typeface="Arial" panose="020B0604020202020204" pitchFamily="34" charset="0"/>
                      <a:sym typeface="+mn-ea"/>
                    </a:rPr>
                    <a:t>Conflict in appointments</a:t>
                  </a:r>
                  <a:endParaRPr lang="en-US" altLang="zh-CN" sz="16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5" name="圆角矩形 8">
                  <a:extLst>
                    <a:ext uri="{FF2B5EF4-FFF2-40B4-BE49-F238E27FC236}">
                      <a16:creationId xmlns:a16="http://schemas.microsoft.com/office/drawing/2014/main" id="{8F16E652-9201-43C8-9C98-487607D10F1E}"/>
                    </a:ext>
                  </a:extLst>
                </p:cNvPr>
                <p:cNvSpPr/>
                <p:nvPr/>
              </p:nvSpPr>
              <p:spPr>
                <a:xfrm>
                  <a:off x="6799463" y="1660039"/>
                  <a:ext cx="2447290" cy="744220"/>
                </a:xfrm>
                <a:prstGeom prst="roundRect">
                  <a:avLst/>
                </a:prstGeom>
                <a:solidFill>
                  <a:srgbClr val="018BE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285750" indent="-285750" algn="l">
                    <a:buFont typeface="Wingdings" panose="05000000000000000000" pitchFamily="2" charset="2"/>
                    <a:buChar char="§"/>
                  </a:pPr>
                  <a:r>
                    <a:rPr lang="en-US" altLang="zh-CN" sz="1600" b="1" dirty="0">
                      <a:solidFill>
                        <a:schemeClr val="bg1"/>
                      </a:solidFill>
                      <a:latin typeface="Arial" panose="020B0604020202020204" pitchFamily="34" charset="0"/>
                      <a:ea typeface="Arial Unicode MS" panose="020B0604020202020204" charset="-122"/>
                      <a:cs typeface="Arial" panose="020B0604020202020204" pitchFamily="34" charset="0"/>
                      <a:sym typeface="Arial" panose="020B0604020202020204" pitchFamily="34" charset="0"/>
                    </a:rPr>
                    <a:t>medical records</a:t>
                  </a:r>
                </a:p>
                <a:p>
                  <a:pPr marL="285750" indent="-285750" algn="l">
                    <a:buFont typeface="Wingdings" panose="05000000000000000000" pitchFamily="2" charset="2"/>
                    <a:buChar char="§"/>
                  </a:pPr>
                  <a:r>
                    <a:rPr lang="en-US" altLang="zh-CN" sz="1600" b="1" dirty="0">
                      <a:solidFill>
                        <a:schemeClr val="bg1"/>
                      </a:solidFill>
                      <a:latin typeface="Arial" panose="020B0604020202020204" pitchFamily="34" charset="0"/>
                      <a:ea typeface="Arial Unicode MS" panose="020B0604020202020204" charset="-122"/>
                      <a:cs typeface="Arial" panose="020B0604020202020204" pitchFamily="34" charset="0"/>
                      <a:sym typeface="Arial" panose="020B0604020202020204" pitchFamily="34" charset="0"/>
                    </a:rPr>
                    <a:t>test results</a:t>
                  </a:r>
                  <a:endParaRPr lang="en-US" altLang="zh-CN" sz="16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6" name="圆角矩形 19">
                  <a:extLst>
                    <a:ext uri="{FF2B5EF4-FFF2-40B4-BE49-F238E27FC236}">
                      <a16:creationId xmlns:a16="http://schemas.microsoft.com/office/drawing/2014/main" id="{A1C6416A-2C5F-4B9A-88FD-A94EAB393C8F}"/>
                    </a:ext>
                  </a:extLst>
                </p:cNvPr>
                <p:cNvSpPr/>
                <p:nvPr/>
              </p:nvSpPr>
              <p:spPr>
                <a:xfrm>
                  <a:off x="6799463" y="2525008"/>
                  <a:ext cx="2447925" cy="744220"/>
                </a:xfrm>
                <a:prstGeom prst="roundRect">
                  <a:avLst/>
                </a:prstGeom>
                <a:solidFill>
                  <a:srgbClr val="018BE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285750" indent="-285750" algn="l">
                    <a:buFont typeface="Wingdings" panose="05000000000000000000" pitchFamily="2" charset="2"/>
                    <a:buChar char="§"/>
                  </a:pPr>
                  <a:r>
                    <a:rPr lang="en-US" altLang="zh-CN" sz="1600" b="1" dirty="0">
                      <a:latin typeface="Arial" panose="020B0604020202020204" pitchFamily="34" charset="0"/>
                      <a:ea typeface="Arial Unicode MS" panose="020B0604020202020204" charset="-122"/>
                      <a:cs typeface="Arial" panose="020B0604020202020204" pitchFamily="34" charset="0"/>
                      <a:sym typeface="+mn-ea"/>
                    </a:rPr>
                    <a:t>diagnosis results</a:t>
                  </a:r>
                </a:p>
                <a:p>
                  <a:pPr marL="285750" indent="-285750" algn="l">
                    <a:buFont typeface="Wingdings" panose="05000000000000000000" pitchFamily="2" charset="2"/>
                    <a:buChar char="§"/>
                  </a:pPr>
                  <a:r>
                    <a:rPr lang="en-US" altLang="zh-CN" sz="1600" b="1" dirty="0">
                      <a:latin typeface="Arial" panose="020B0604020202020204" pitchFamily="34" charset="0"/>
                      <a:ea typeface="Arial Unicode MS" panose="020B0604020202020204" charset="-122"/>
                      <a:cs typeface="Arial" panose="020B0604020202020204" pitchFamily="34" charset="0"/>
                      <a:sym typeface="+mn-ea"/>
                    </a:rPr>
                    <a:t>prescription</a:t>
                  </a:r>
                  <a:endParaRPr lang="en-US" altLang="zh-CN" sz="16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7" name="圆角矩形 20">
                  <a:extLst>
                    <a:ext uri="{FF2B5EF4-FFF2-40B4-BE49-F238E27FC236}">
                      <a16:creationId xmlns:a16="http://schemas.microsoft.com/office/drawing/2014/main" id="{4765891F-2D38-4FE2-9E21-54DCBB5A26DE}"/>
                    </a:ext>
                  </a:extLst>
                </p:cNvPr>
                <p:cNvSpPr/>
                <p:nvPr/>
              </p:nvSpPr>
              <p:spPr>
                <a:xfrm>
                  <a:off x="6800098" y="3370372"/>
                  <a:ext cx="2446655" cy="744220"/>
                </a:xfrm>
                <a:prstGeom prst="roundRect">
                  <a:avLst/>
                </a:prstGeom>
                <a:solidFill>
                  <a:srgbClr val="018BE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285750" indent="-285750" algn="l">
                    <a:buFont typeface="Wingdings" panose="05000000000000000000" pitchFamily="2" charset="2"/>
                    <a:buChar char="§"/>
                  </a:pPr>
                  <a:r>
                    <a:rPr lang="en-US" altLang="zh-CN" sz="1600" b="1" dirty="0">
                      <a:latin typeface="Arial" panose="020B0604020202020204" pitchFamily="34" charset="0"/>
                      <a:ea typeface="Arial Unicode MS" panose="020B0604020202020204" charset="-122"/>
                      <a:cs typeface="Arial" panose="020B0604020202020204" pitchFamily="34" charset="0"/>
                      <a:sym typeface="Arial" panose="020B0604020202020204" pitchFamily="34" charset="0"/>
                    </a:rPr>
                    <a:t>during ward visit</a:t>
                  </a:r>
                  <a:endParaRPr lang="en-US" altLang="zh-CN" sz="16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" name="Rectangle: Rounded Corners 3">
                  <a:extLst>
                    <a:ext uri="{FF2B5EF4-FFF2-40B4-BE49-F238E27FC236}">
                      <a16:creationId xmlns:a16="http://schemas.microsoft.com/office/drawing/2014/main" id="{5FA9FB87-9FB5-4867-AF30-A01BC8C29919}"/>
                    </a:ext>
                  </a:extLst>
                </p:cNvPr>
                <p:cNvSpPr/>
                <p:nvPr/>
              </p:nvSpPr>
              <p:spPr>
                <a:xfrm>
                  <a:off x="4563272" y="1379051"/>
                  <a:ext cx="4886217" cy="2861945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96D8BB63-4E13-4BE7-92E5-8A39FCE670C6}"/>
                  </a:ext>
                </a:extLst>
              </p:cNvPr>
              <p:cNvGrpSpPr/>
              <p:nvPr/>
            </p:nvGrpSpPr>
            <p:grpSpPr>
              <a:xfrm>
                <a:off x="9710593" y="1463720"/>
                <a:ext cx="2096324" cy="4127189"/>
                <a:chOff x="9710593" y="1463720"/>
                <a:chExt cx="2096324" cy="4127189"/>
              </a:xfrm>
            </p:grpSpPr>
            <p:sp>
              <p:nvSpPr>
                <p:cNvPr id="19" name="圆角矩形 21">
                  <a:extLst>
                    <a:ext uri="{FF2B5EF4-FFF2-40B4-BE49-F238E27FC236}">
                      <a16:creationId xmlns:a16="http://schemas.microsoft.com/office/drawing/2014/main" id="{BFB2A8B3-2AAB-44D5-94CA-0359D1CCFA81}"/>
                    </a:ext>
                  </a:extLst>
                </p:cNvPr>
                <p:cNvSpPr/>
                <p:nvPr/>
              </p:nvSpPr>
              <p:spPr>
                <a:xfrm>
                  <a:off x="9727402" y="1463720"/>
                  <a:ext cx="2076450" cy="744220"/>
                </a:xfrm>
                <a:prstGeom prst="roundRect">
                  <a:avLst/>
                </a:prstGeom>
                <a:solidFill>
                  <a:srgbClr val="FBA63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l">
                    <a:lnSpc>
                      <a:spcPct val="100000"/>
                    </a:lnSpc>
                  </a:pPr>
                  <a:r>
                    <a:rPr lang="en-US" altLang="zh-CN" sz="1600" b="1">
                      <a:latin typeface="Arial" panose="020B0604020202020204" pitchFamily="34" charset="0"/>
                      <a:ea typeface="Arial Unicode MS" panose="020B0604020202020204" charset="-122"/>
                      <a:cs typeface="Arial" panose="020B0604020202020204" pitchFamily="34" charset="0"/>
                      <a:sym typeface="+mn-ea"/>
                    </a:rPr>
                    <a:t>A dashboard</a:t>
                  </a:r>
                  <a:endParaRPr lang="en-US" altLang="zh-CN" sz="1600" b="1">
                    <a:latin typeface="Arial" panose="020B0604020202020204" pitchFamily="34" charset="0"/>
                    <a:ea typeface="Arial Unicode MS" panose="020B0604020202020204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0" name="圆角矩形 22">
                  <a:extLst>
                    <a:ext uri="{FF2B5EF4-FFF2-40B4-BE49-F238E27FC236}">
                      <a16:creationId xmlns:a16="http://schemas.microsoft.com/office/drawing/2014/main" id="{E07DF52F-ACED-4CB9-B61A-F1F0C065F0A3}"/>
                    </a:ext>
                  </a:extLst>
                </p:cNvPr>
                <p:cNvSpPr/>
                <p:nvPr/>
              </p:nvSpPr>
              <p:spPr>
                <a:xfrm>
                  <a:off x="9710593" y="2286883"/>
                  <a:ext cx="2076450" cy="1220470"/>
                </a:xfrm>
                <a:prstGeom prst="roundRect">
                  <a:avLst/>
                </a:prstGeom>
                <a:solidFill>
                  <a:srgbClr val="FBA63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l">
                    <a:lnSpc>
                      <a:spcPct val="100000"/>
                    </a:lnSpc>
                  </a:pPr>
                  <a:r>
                    <a:rPr lang="en-US" altLang="zh-CN" sz="1600" b="1">
                      <a:latin typeface="Arial" panose="020B0604020202020204" pitchFamily="34" charset="0"/>
                      <a:ea typeface="Arial Unicode MS" panose="020B0604020202020204" charset="-122"/>
                      <a:cs typeface="Arial" panose="020B0604020202020204" pitchFamily="34" charset="0"/>
                      <a:sym typeface="+mn-ea"/>
                    </a:rPr>
                    <a:t>Online documentation (with templates)</a:t>
                  </a:r>
                  <a:endParaRPr lang="en-US" altLang="zh-CN" sz="1600" b="1">
                    <a:latin typeface="Arial" panose="020B0604020202020204" pitchFamily="34" charset="0"/>
                    <a:ea typeface="Arial Unicode MS" panose="020B0604020202020204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1" name="圆角矩形 23">
                  <a:extLst>
                    <a:ext uri="{FF2B5EF4-FFF2-40B4-BE49-F238E27FC236}">
                      <a16:creationId xmlns:a16="http://schemas.microsoft.com/office/drawing/2014/main" id="{1241EB76-8783-4A8B-900E-52734DF526FA}"/>
                    </a:ext>
                  </a:extLst>
                </p:cNvPr>
                <p:cNvSpPr/>
                <p:nvPr/>
              </p:nvSpPr>
              <p:spPr>
                <a:xfrm>
                  <a:off x="9730467" y="3557905"/>
                  <a:ext cx="2076450" cy="744220"/>
                </a:xfrm>
                <a:prstGeom prst="roundRect">
                  <a:avLst/>
                </a:prstGeom>
                <a:solidFill>
                  <a:srgbClr val="FBA63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l">
                    <a:lnSpc>
                      <a:spcPct val="100000"/>
                    </a:lnSpc>
                  </a:pPr>
                  <a:r>
                    <a:rPr lang="en-US" altLang="zh-CN" sz="1600" b="1" dirty="0">
                      <a:latin typeface="Arial" panose="020B0604020202020204" pitchFamily="34" charset="0"/>
                      <a:ea typeface="Arial Unicode MS" panose="020B0604020202020204" charset="-122"/>
                      <a:cs typeface="Arial" panose="020B0604020202020204" pitchFamily="34" charset="0"/>
                    </a:rPr>
                    <a:t>Portable device</a:t>
                  </a:r>
                </a:p>
              </p:txBody>
            </p:sp>
            <p:sp>
              <p:nvSpPr>
                <p:cNvPr id="22" name="圆角矩形 25">
                  <a:extLst>
                    <a:ext uri="{FF2B5EF4-FFF2-40B4-BE49-F238E27FC236}">
                      <a16:creationId xmlns:a16="http://schemas.microsoft.com/office/drawing/2014/main" id="{C127973F-1395-4B75-A6F4-6229CCB65A86}"/>
                    </a:ext>
                  </a:extLst>
                </p:cNvPr>
                <p:cNvSpPr/>
                <p:nvPr/>
              </p:nvSpPr>
              <p:spPr>
                <a:xfrm>
                  <a:off x="9727402" y="4638409"/>
                  <a:ext cx="2076450" cy="952500"/>
                </a:xfrm>
                <a:prstGeom prst="roundRect">
                  <a:avLst/>
                </a:prstGeom>
                <a:solidFill>
                  <a:srgbClr val="FBA63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l">
                    <a:lnSpc>
                      <a:spcPct val="100000"/>
                    </a:lnSpc>
                  </a:pPr>
                  <a:r>
                    <a:rPr lang="en-US" altLang="zh-CN" sz="1600" b="1" dirty="0">
                      <a:latin typeface="Arial" panose="020B0604020202020204" pitchFamily="34" charset="0"/>
                      <a:ea typeface="Arial Unicode MS" panose="020B0604020202020204" charset="-122"/>
                      <a:cs typeface="Arial" panose="020B0604020202020204" pitchFamily="34" charset="0"/>
                      <a:sym typeface="+mn-ea"/>
                    </a:rPr>
                    <a:t>Notification system (with confirmation)</a:t>
                  </a:r>
                  <a:endParaRPr lang="en-US" altLang="zh-CN" sz="1600" b="1" dirty="0">
                    <a:latin typeface="Arial" panose="020B0604020202020204" pitchFamily="34" charset="0"/>
                    <a:ea typeface="Arial Unicode MS" panose="020B0604020202020204" charset="-122"/>
                    <a:cs typeface="Arial" panose="020B0604020202020204" pitchFamily="34" charset="0"/>
                  </a:endParaRPr>
                </a:p>
              </p:txBody>
            </p:sp>
          </p:grpSp>
          <p:cxnSp>
            <p:nvCxnSpPr>
              <p:cNvPr id="23" name="直接连接符 16">
                <a:extLst>
                  <a:ext uri="{FF2B5EF4-FFF2-40B4-BE49-F238E27FC236}">
                    <a16:creationId xmlns:a16="http://schemas.microsoft.com/office/drawing/2014/main" id="{5AA0DE73-C579-4F8A-81A2-BF7672BD94F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569943" y="809883"/>
                <a:ext cx="0" cy="5202544"/>
              </a:xfrm>
              <a:prstGeom prst="line">
                <a:avLst/>
              </a:prstGeom>
              <a:ln w="12700" cmpd="sng">
                <a:solidFill>
                  <a:schemeClr val="tx2">
                    <a:lumMod val="40000"/>
                    <a:lumOff val="6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839A4956-BF23-4573-9E72-BCB71D9F46B7}"/>
                  </a:ext>
                </a:extLst>
              </p:cNvPr>
              <p:cNvGrpSpPr/>
              <p:nvPr/>
            </p:nvGrpSpPr>
            <p:grpSpPr>
              <a:xfrm>
                <a:off x="22275" y="1803400"/>
                <a:ext cx="4153841" cy="3011019"/>
                <a:chOff x="22275" y="1803400"/>
                <a:chExt cx="4153841" cy="3011019"/>
              </a:xfrm>
            </p:grpSpPr>
            <p:pic>
              <p:nvPicPr>
                <p:cNvPr id="26" name="Graphic 25" descr="User">
                  <a:extLst>
                    <a:ext uri="{FF2B5EF4-FFF2-40B4-BE49-F238E27FC236}">
                      <a16:creationId xmlns:a16="http://schemas.microsoft.com/office/drawing/2014/main" id="{E5C14194-76C5-4FA7-B166-03A4A11A83E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5678" y="2643155"/>
                  <a:ext cx="914400" cy="914400"/>
                </a:xfrm>
                <a:prstGeom prst="rect">
                  <a:avLst/>
                </a:prstGeom>
              </p:spPr>
            </p:pic>
            <p:sp>
              <p:nvSpPr>
                <p:cNvPr id="27" name="Rectangle: Rounded Corners 26">
                  <a:extLst>
                    <a:ext uri="{FF2B5EF4-FFF2-40B4-BE49-F238E27FC236}">
                      <a16:creationId xmlns:a16="http://schemas.microsoft.com/office/drawing/2014/main" id="{C54A6C33-9CA8-4985-925B-ED893C4DE23B}"/>
                    </a:ext>
                  </a:extLst>
                </p:cNvPr>
                <p:cNvSpPr/>
                <p:nvPr/>
              </p:nvSpPr>
              <p:spPr>
                <a:xfrm>
                  <a:off x="1880972" y="2889032"/>
                  <a:ext cx="2295144" cy="839755"/>
                </a:xfrm>
                <a:prstGeom prst="round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/>
                    <a:t>Visit wards</a:t>
                  </a:r>
                </a:p>
              </p:txBody>
            </p:sp>
            <p:sp>
              <p:nvSpPr>
                <p:cNvPr id="28" name="Rectangle: Rounded Corners 27">
                  <a:extLst>
                    <a:ext uri="{FF2B5EF4-FFF2-40B4-BE49-F238E27FC236}">
                      <a16:creationId xmlns:a16="http://schemas.microsoft.com/office/drawing/2014/main" id="{BF2E04E9-920D-49B8-B89C-C07C4847FFFB}"/>
                    </a:ext>
                  </a:extLst>
                </p:cNvPr>
                <p:cNvSpPr/>
                <p:nvPr/>
              </p:nvSpPr>
              <p:spPr>
                <a:xfrm>
                  <a:off x="1880971" y="3974664"/>
                  <a:ext cx="2295144" cy="839755"/>
                </a:xfrm>
                <a:prstGeom prst="round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/>
                    <a:t>Handle patient’s appointment</a:t>
                  </a:r>
                </a:p>
              </p:txBody>
            </p:sp>
            <p:sp>
              <p:nvSpPr>
                <p:cNvPr id="29" name="Rectangle: Rounded Corners 28">
                  <a:extLst>
                    <a:ext uri="{FF2B5EF4-FFF2-40B4-BE49-F238E27FC236}">
                      <a16:creationId xmlns:a16="http://schemas.microsoft.com/office/drawing/2014/main" id="{CB28CE15-1937-40F4-BDD6-BFB274148040}"/>
                    </a:ext>
                  </a:extLst>
                </p:cNvPr>
                <p:cNvSpPr/>
                <p:nvPr/>
              </p:nvSpPr>
              <p:spPr>
                <a:xfrm>
                  <a:off x="1880972" y="1803400"/>
                  <a:ext cx="2295144" cy="839755"/>
                </a:xfrm>
                <a:prstGeom prst="round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/>
                    <a:t>Consultation</a:t>
                  </a:r>
                </a:p>
              </p:txBody>
            </p:sp>
            <p:cxnSp>
              <p:nvCxnSpPr>
                <p:cNvPr id="30" name="Straight Connector 29">
                  <a:extLst>
                    <a:ext uri="{FF2B5EF4-FFF2-40B4-BE49-F238E27FC236}">
                      <a16:creationId xmlns:a16="http://schemas.microsoft.com/office/drawing/2014/main" id="{CCA4F368-E39C-4E3B-B7C3-485432F7AD4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72238" y="3362286"/>
                  <a:ext cx="274320" cy="0"/>
                </a:xfrm>
                <a:prstGeom prst="line">
                  <a:avLst/>
                </a:prstGeom>
                <a:ln w="571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>
                  <a:extLst>
                    <a:ext uri="{FF2B5EF4-FFF2-40B4-BE49-F238E27FC236}">
                      <a16:creationId xmlns:a16="http://schemas.microsoft.com/office/drawing/2014/main" id="{9EC0BB2C-04D0-4B86-959F-7EAB890DD71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52402" y="2223277"/>
                  <a:ext cx="307140" cy="0"/>
                </a:xfrm>
                <a:prstGeom prst="line">
                  <a:avLst/>
                </a:prstGeom>
                <a:ln w="571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E9DACFE7-E1A9-45DC-9C31-23B9B96C330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52391" y="4463810"/>
                  <a:ext cx="307140" cy="0"/>
                </a:xfrm>
                <a:prstGeom prst="line">
                  <a:avLst/>
                </a:prstGeom>
                <a:ln w="571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id="{8CD6A356-615B-4426-86B9-329A1242B90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7367" y="2207940"/>
                  <a:ext cx="0" cy="2255870"/>
                </a:xfrm>
                <a:prstGeom prst="line">
                  <a:avLst/>
                </a:prstGeom>
                <a:ln w="571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" name="文本框 6">
                  <a:extLst>
                    <a:ext uri="{FF2B5EF4-FFF2-40B4-BE49-F238E27FC236}">
                      <a16:creationId xmlns:a16="http://schemas.microsoft.com/office/drawing/2014/main" id="{2803A057-82E4-4231-9F7D-7A21B82ED93C}"/>
                    </a:ext>
                  </a:extLst>
                </p:cNvPr>
                <p:cNvSpPr txBox="1"/>
                <p:nvPr/>
              </p:nvSpPr>
              <p:spPr>
                <a:xfrm>
                  <a:off x="22275" y="3429000"/>
                  <a:ext cx="1136447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000" b="1" dirty="0"/>
                    <a:t>Doctor</a:t>
                  </a:r>
                </a:p>
              </p:txBody>
            </p:sp>
          </p:grp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CDFEA22-B174-472C-8F17-569EC5E3061D}"/>
                  </a:ext>
                </a:extLst>
              </p:cNvPr>
              <p:cNvSpPr txBox="1"/>
              <p:nvPr/>
            </p:nvSpPr>
            <p:spPr>
              <a:xfrm>
                <a:off x="10053563" y="786495"/>
                <a:ext cx="11464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Features</a:t>
                </a:r>
                <a:endParaRPr lang="en-US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5D012A5-72A9-4168-816E-68531E9A735D}"/>
                </a:ext>
              </a:extLst>
            </p:cNvPr>
            <p:cNvSpPr/>
            <p:nvPr/>
          </p:nvSpPr>
          <p:spPr>
            <a:xfrm>
              <a:off x="117802" y="809883"/>
              <a:ext cx="4119318" cy="5762627"/>
            </a:xfrm>
            <a:prstGeom prst="rect">
              <a:avLst/>
            </a:prstGeom>
            <a:solidFill>
              <a:schemeClr val="bg1"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9" name="Slide Number Placeholder 1">
            <a:extLst>
              <a:ext uri="{FF2B5EF4-FFF2-40B4-BE49-F238E27FC236}">
                <a16:creationId xmlns:a16="http://schemas.microsoft.com/office/drawing/2014/main" id="{D8978266-D50E-4475-AF4B-D47137889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  <a:t>6</a:t>
            </a:fld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39751817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181E49D-F7DC-4B55-B820-B708BA843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7</a:t>
            </a:fld>
            <a:endParaRPr lang="zh-CN" alt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9E3C062-369B-4CC3-8744-A6A5DE56DEB7}"/>
              </a:ext>
            </a:extLst>
          </p:cNvPr>
          <p:cNvGrpSpPr/>
          <p:nvPr/>
        </p:nvGrpSpPr>
        <p:grpSpPr>
          <a:xfrm>
            <a:off x="316068" y="199148"/>
            <a:ext cx="8687029" cy="5930177"/>
            <a:chOff x="316068" y="199148"/>
            <a:chExt cx="8687029" cy="5930177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FD6D3311-45FA-45A6-835E-AD3FC223725C}"/>
                </a:ext>
              </a:extLst>
            </p:cNvPr>
            <p:cNvGrpSpPr/>
            <p:nvPr/>
          </p:nvGrpSpPr>
          <p:grpSpPr>
            <a:xfrm>
              <a:off x="2452375" y="947043"/>
              <a:ext cx="6550722" cy="5182282"/>
              <a:chOff x="2234009" y="692391"/>
              <a:chExt cx="6550722" cy="5182282"/>
            </a:xfrm>
          </p:grpSpPr>
          <p:pic>
            <p:nvPicPr>
              <p:cNvPr id="3" name="Graphic 2" descr="User">
                <a:extLst>
                  <a:ext uri="{FF2B5EF4-FFF2-40B4-BE49-F238E27FC236}">
                    <a16:creationId xmlns:a16="http://schemas.microsoft.com/office/drawing/2014/main" id="{2B134DCC-9B71-4A6D-9917-CBFAD1B60DC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4479009" y="2825659"/>
                <a:ext cx="914400" cy="914400"/>
              </a:xfrm>
              <a:prstGeom prst="rect">
                <a:avLst/>
              </a:prstGeom>
            </p:spPr>
          </p:pic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AA9CF8AF-3BC9-4BBD-AB49-060E04EFE3CF}"/>
                  </a:ext>
                </a:extLst>
              </p:cNvPr>
              <p:cNvSpPr/>
              <p:nvPr/>
            </p:nvSpPr>
            <p:spPr>
              <a:xfrm>
                <a:off x="6489587" y="1778023"/>
                <a:ext cx="2295144" cy="839755"/>
              </a:xfrm>
              <a:prstGeom prst="round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altLang="zh-CN" sz="1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Coordinate appointment</a:t>
                </a:r>
                <a:endParaRPr lang="en-US" sz="16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BBC119EE-7ADB-4792-9942-8C8D5736B557}"/>
                  </a:ext>
                </a:extLst>
              </p:cNvPr>
              <p:cNvSpPr/>
              <p:nvPr/>
            </p:nvSpPr>
            <p:spPr>
              <a:xfrm>
                <a:off x="6489587" y="2863655"/>
                <a:ext cx="2295144" cy="839755"/>
              </a:xfrm>
              <a:prstGeom prst="round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altLang="zh-CN" sz="1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Registration of patients</a:t>
                </a:r>
                <a:endParaRPr lang="en-US" sz="16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FA5AA08E-E859-424C-91BC-8505A8801C6E}"/>
                  </a:ext>
                </a:extLst>
              </p:cNvPr>
              <p:cNvSpPr/>
              <p:nvPr/>
            </p:nvSpPr>
            <p:spPr>
              <a:xfrm>
                <a:off x="6489587" y="692391"/>
                <a:ext cx="2295144" cy="839755"/>
              </a:xfrm>
              <a:prstGeom prst="round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Administrational duties</a:t>
                </a:r>
                <a:endParaRPr lang="en-US" sz="16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A50365E1-2B74-490B-A5ED-610AB9247322}"/>
                  </a:ext>
                </a:extLst>
              </p:cNvPr>
              <p:cNvSpPr/>
              <p:nvPr/>
            </p:nvSpPr>
            <p:spPr>
              <a:xfrm>
                <a:off x="6489587" y="3949287"/>
                <a:ext cx="2295144" cy="839755"/>
              </a:xfrm>
              <a:prstGeom prst="round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altLang="zh-CN" sz="1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File medical records and etc.</a:t>
                </a:r>
                <a:endParaRPr lang="en-US" sz="16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A5C162C4-9988-4537-B23C-F6FC3E5DF22E}"/>
                  </a:ext>
                </a:extLst>
              </p:cNvPr>
              <p:cNvSpPr/>
              <p:nvPr/>
            </p:nvSpPr>
            <p:spPr>
              <a:xfrm>
                <a:off x="6489587" y="5034918"/>
                <a:ext cx="2295144" cy="839755"/>
              </a:xfrm>
              <a:prstGeom prst="round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Booking ward</a:t>
                </a:r>
                <a:r>
                  <a:rPr lang="en-GB" altLang="zh-CN" sz="1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bed/surgery </a:t>
                </a:r>
              </a:p>
            </p:txBody>
          </p: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2F050D18-E7A8-49E3-B157-52BCF0F0BB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25569" y="3283532"/>
                <a:ext cx="435437" cy="0"/>
              </a:xfrm>
              <a:prstGeom prst="line">
                <a:avLst/>
              </a:prstGeom>
              <a:ln w="571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ACEEB271-9F47-4E85-8F17-A46BED905F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61017" y="1112268"/>
                <a:ext cx="307140" cy="0"/>
              </a:xfrm>
              <a:prstGeom prst="line">
                <a:avLst/>
              </a:prstGeom>
              <a:ln w="571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A66931AA-5957-4F1B-9512-69297F6855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61017" y="5454795"/>
                <a:ext cx="307140" cy="0"/>
              </a:xfrm>
              <a:prstGeom prst="line">
                <a:avLst/>
              </a:prstGeom>
              <a:ln w="571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5619307A-F0AE-4BD4-B2FD-63BD429ECD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85982" y="1096931"/>
                <a:ext cx="0" cy="4357864"/>
              </a:xfrm>
              <a:prstGeom prst="line">
                <a:avLst/>
              </a:prstGeom>
              <a:ln w="571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D103555-719C-4E35-B609-B140C4628E57}"/>
                  </a:ext>
                </a:extLst>
              </p:cNvPr>
              <p:cNvSpPr txBox="1"/>
              <p:nvPr/>
            </p:nvSpPr>
            <p:spPr>
              <a:xfrm>
                <a:off x="2234009" y="3005860"/>
                <a:ext cx="2492990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000" b="1" dirty="0"/>
                  <a:t>Receptionist</a:t>
                </a:r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B3B8456-4DA5-43B8-A83B-DDAE6B018039}"/>
                </a:ext>
              </a:extLst>
            </p:cNvPr>
            <p:cNvSpPr txBox="1"/>
            <p:nvPr/>
          </p:nvSpPr>
          <p:spPr>
            <a:xfrm>
              <a:off x="316068" y="199148"/>
              <a:ext cx="4428392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/>
                <a:t>Receptionist – Work Scope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744379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CD103555-719C-4E35-B609-B140C4628E57}"/>
              </a:ext>
            </a:extLst>
          </p:cNvPr>
          <p:cNvSpPr txBox="1"/>
          <p:nvPr/>
        </p:nvSpPr>
        <p:spPr>
          <a:xfrm>
            <a:off x="316068" y="199148"/>
            <a:ext cx="342254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/>
              <a:t>Receptionist - Issues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A7E6BAE0-345E-4C30-9E10-0BB597635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8</a:t>
            </a:fld>
            <a:endParaRPr lang="zh-CN" alt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C96DB66-1761-433B-BDA7-146BA2F05D6F}"/>
              </a:ext>
            </a:extLst>
          </p:cNvPr>
          <p:cNvGrpSpPr/>
          <p:nvPr/>
        </p:nvGrpSpPr>
        <p:grpSpPr>
          <a:xfrm>
            <a:off x="1817009" y="753146"/>
            <a:ext cx="8275278" cy="5797491"/>
            <a:chOff x="1817009" y="753146"/>
            <a:chExt cx="8275278" cy="5797491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09422EC7-7C73-4012-B737-ACB6E8B5C7BE}"/>
                </a:ext>
              </a:extLst>
            </p:cNvPr>
            <p:cNvGrpSpPr/>
            <p:nvPr/>
          </p:nvGrpSpPr>
          <p:grpSpPr>
            <a:xfrm>
              <a:off x="1817009" y="753146"/>
              <a:ext cx="8275278" cy="5797491"/>
              <a:chOff x="1325688" y="753146"/>
              <a:chExt cx="8275278" cy="5797491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3E36DBC-4A48-47B2-BE2A-5AA91105EB60}"/>
                  </a:ext>
                </a:extLst>
              </p:cNvPr>
              <p:cNvSpPr txBox="1"/>
              <p:nvPr/>
            </p:nvSpPr>
            <p:spPr>
              <a:xfrm>
                <a:off x="7916793" y="753146"/>
                <a:ext cx="9028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Issues</a:t>
                </a:r>
                <a:endParaRPr lang="en-US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3" name="Graphic 2" descr="User">
                <a:extLst>
                  <a:ext uri="{FF2B5EF4-FFF2-40B4-BE49-F238E27FC236}">
                    <a16:creationId xmlns:a16="http://schemas.microsoft.com/office/drawing/2014/main" id="{2B134DCC-9B71-4A6D-9917-CBFAD1B60DC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737977" y="3501623"/>
                <a:ext cx="914400" cy="914400"/>
              </a:xfrm>
              <a:prstGeom prst="rect">
                <a:avLst/>
              </a:prstGeom>
            </p:spPr>
          </p:pic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AA9CF8AF-3BC9-4BBD-AB49-060E04EFE3CF}"/>
                  </a:ext>
                </a:extLst>
              </p:cNvPr>
              <p:cNvSpPr/>
              <p:nvPr/>
            </p:nvSpPr>
            <p:spPr>
              <a:xfrm>
                <a:off x="3748555" y="2453987"/>
                <a:ext cx="2295144" cy="839755"/>
              </a:xfrm>
              <a:prstGeom prst="round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altLang="zh-CN" sz="1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Coordinate appointment</a:t>
                </a:r>
                <a:endParaRPr lang="en-US" sz="16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BBC119EE-7ADB-4792-9942-8C8D5736B557}"/>
                  </a:ext>
                </a:extLst>
              </p:cNvPr>
              <p:cNvSpPr/>
              <p:nvPr/>
            </p:nvSpPr>
            <p:spPr>
              <a:xfrm>
                <a:off x="3748555" y="3539619"/>
                <a:ext cx="2295144" cy="839755"/>
              </a:xfrm>
              <a:prstGeom prst="round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altLang="zh-CN" sz="1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Registration of patients</a:t>
                </a:r>
                <a:endParaRPr lang="en-US" sz="16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FA5AA08E-E859-424C-91BC-8505A8801C6E}"/>
                  </a:ext>
                </a:extLst>
              </p:cNvPr>
              <p:cNvSpPr/>
              <p:nvPr/>
            </p:nvSpPr>
            <p:spPr>
              <a:xfrm>
                <a:off x="3748555" y="1368355"/>
                <a:ext cx="2295144" cy="839755"/>
              </a:xfrm>
              <a:prstGeom prst="round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Administrational duties</a:t>
                </a:r>
                <a:endParaRPr lang="en-US" sz="16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A50365E1-2B74-490B-A5ED-610AB9247322}"/>
                  </a:ext>
                </a:extLst>
              </p:cNvPr>
              <p:cNvSpPr/>
              <p:nvPr/>
            </p:nvSpPr>
            <p:spPr>
              <a:xfrm>
                <a:off x="3748555" y="4625251"/>
                <a:ext cx="2295144" cy="839755"/>
              </a:xfrm>
              <a:prstGeom prst="round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altLang="zh-CN" sz="1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File medical records and etc.</a:t>
                </a:r>
                <a:endParaRPr lang="en-US" sz="16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A5C162C4-9988-4537-B23C-F6FC3E5DF22E}"/>
                  </a:ext>
                </a:extLst>
              </p:cNvPr>
              <p:cNvSpPr/>
              <p:nvPr/>
            </p:nvSpPr>
            <p:spPr>
              <a:xfrm>
                <a:off x="3748555" y="5710882"/>
                <a:ext cx="2295144" cy="839755"/>
              </a:xfrm>
              <a:prstGeom prst="round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Booking ward</a:t>
                </a:r>
                <a:r>
                  <a:rPr lang="en-GB" altLang="zh-CN" sz="1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bed/surgery </a:t>
                </a:r>
              </a:p>
            </p:txBody>
          </p: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2F050D18-E7A8-49E3-B157-52BCF0F0BB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84537" y="3959496"/>
                <a:ext cx="435437" cy="0"/>
              </a:xfrm>
              <a:prstGeom prst="line">
                <a:avLst/>
              </a:prstGeom>
              <a:ln w="571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ACEEB271-9F47-4E85-8F17-A46BED905F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19985" y="1788232"/>
                <a:ext cx="307140" cy="0"/>
              </a:xfrm>
              <a:prstGeom prst="line">
                <a:avLst/>
              </a:prstGeom>
              <a:ln w="571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A66931AA-5957-4F1B-9512-69297F6855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19985" y="6130759"/>
                <a:ext cx="307140" cy="0"/>
              </a:xfrm>
              <a:prstGeom prst="line">
                <a:avLst/>
              </a:prstGeom>
              <a:ln w="571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5619307A-F0AE-4BD4-B2FD-63BD429ECD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44950" y="1772895"/>
                <a:ext cx="0" cy="4357864"/>
              </a:xfrm>
              <a:prstGeom prst="line">
                <a:avLst/>
              </a:prstGeom>
              <a:ln w="571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659EC272-1F7B-4ACD-98B0-B5F5C56C6138}"/>
                  </a:ext>
                </a:extLst>
              </p:cNvPr>
              <p:cNvSpPr/>
              <p:nvPr/>
            </p:nvSpPr>
            <p:spPr>
              <a:xfrm>
                <a:off x="7305822" y="1883847"/>
                <a:ext cx="2295144" cy="839755"/>
              </a:xfrm>
              <a:prstGeom prst="roundRect">
                <a:avLst/>
              </a:prstGeom>
              <a:solidFill>
                <a:srgbClr val="018B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altLang="zh-CN" sz="1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Conflict in appointments</a:t>
                </a:r>
                <a:endParaRPr lang="en-US" sz="16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19604B0A-837F-4FE0-8A41-A308BC0A3964}"/>
                  </a:ext>
                </a:extLst>
              </p:cNvPr>
              <p:cNvSpPr/>
              <p:nvPr/>
            </p:nvSpPr>
            <p:spPr>
              <a:xfrm>
                <a:off x="7305822" y="4657227"/>
                <a:ext cx="2295144" cy="839755"/>
              </a:xfrm>
              <a:prstGeom prst="roundRect">
                <a:avLst/>
              </a:prstGeom>
              <a:solidFill>
                <a:srgbClr val="018B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altLang="zh-CN" sz="1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Hard copy</a:t>
                </a:r>
                <a:endParaRPr lang="en-US" sz="16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8" name="Rectangle: Rounded Corners 27">
                <a:extLst>
                  <a:ext uri="{FF2B5EF4-FFF2-40B4-BE49-F238E27FC236}">
                    <a16:creationId xmlns:a16="http://schemas.microsoft.com/office/drawing/2014/main" id="{A1137BD7-FE69-4EB0-9B7B-9A861C602AFE}"/>
                  </a:ext>
                </a:extLst>
              </p:cNvPr>
              <p:cNvSpPr/>
              <p:nvPr/>
            </p:nvSpPr>
            <p:spPr>
              <a:xfrm>
                <a:off x="7305822" y="3270537"/>
                <a:ext cx="2295144" cy="839755"/>
              </a:xfrm>
              <a:prstGeom prst="roundRect">
                <a:avLst/>
              </a:prstGeom>
              <a:solidFill>
                <a:srgbClr val="018B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altLang="zh-CN" sz="1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Inconvenient with current workflow</a:t>
                </a:r>
                <a:endParaRPr lang="en-US" sz="16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38F0BA1-FD7C-47C4-9201-44929217E245}"/>
                  </a:ext>
                </a:extLst>
              </p:cNvPr>
              <p:cNvSpPr txBox="1"/>
              <p:nvPr/>
            </p:nvSpPr>
            <p:spPr>
              <a:xfrm>
                <a:off x="4231725" y="753146"/>
                <a:ext cx="15642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Work Scope</a:t>
                </a:r>
                <a:endParaRPr lang="en-US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" name="文本框 6">
                <a:extLst>
                  <a:ext uri="{FF2B5EF4-FFF2-40B4-BE49-F238E27FC236}">
                    <a16:creationId xmlns:a16="http://schemas.microsoft.com/office/drawing/2014/main" id="{B6BF9584-0F42-4C36-AAEE-ECF01701170A}"/>
                  </a:ext>
                </a:extLst>
              </p:cNvPr>
              <p:cNvSpPr txBox="1"/>
              <p:nvPr/>
            </p:nvSpPr>
            <p:spPr>
              <a:xfrm>
                <a:off x="1325688" y="4379374"/>
                <a:ext cx="178913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/>
                  <a:t>Receptionist</a:t>
                </a:r>
              </a:p>
            </p:txBody>
          </p:sp>
        </p:grpSp>
        <p:cxnSp>
          <p:nvCxnSpPr>
            <p:cNvPr id="23" name="直接连接符 16">
              <a:extLst>
                <a:ext uri="{FF2B5EF4-FFF2-40B4-BE49-F238E27FC236}">
                  <a16:creationId xmlns:a16="http://schemas.microsoft.com/office/drawing/2014/main" id="{383AA033-7E2F-438C-8326-5A800B43B5FD}"/>
                </a:ext>
              </a:extLst>
            </p:cNvPr>
            <p:cNvCxnSpPr>
              <a:cxnSpLocks/>
            </p:cNvCxnSpPr>
            <p:nvPr/>
          </p:nvCxnSpPr>
          <p:spPr>
            <a:xfrm>
              <a:off x="7176183" y="898979"/>
              <a:ext cx="0" cy="5651658"/>
            </a:xfrm>
            <a:prstGeom prst="line">
              <a:avLst/>
            </a:prstGeom>
            <a:ln w="12700" cmpd="sng">
              <a:solidFill>
                <a:schemeClr val="tx2">
                  <a:lumMod val="40000"/>
                  <a:lumOff val="6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390059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1C519226-D7B4-402B-B203-9E3009578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9</a:t>
            </a:fld>
            <a:endParaRPr lang="zh-CN" alt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6B41B20-B90B-4882-89D6-BD6D793B90BE}"/>
              </a:ext>
            </a:extLst>
          </p:cNvPr>
          <p:cNvGrpSpPr/>
          <p:nvPr/>
        </p:nvGrpSpPr>
        <p:grpSpPr>
          <a:xfrm>
            <a:off x="158699" y="178776"/>
            <a:ext cx="10885491" cy="6546375"/>
            <a:chOff x="158699" y="178776"/>
            <a:chExt cx="10885491" cy="6546375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C8FB914-CF2A-4212-A9CE-911A268E8D70}"/>
                </a:ext>
              </a:extLst>
            </p:cNvPr>
            <p:cNvGrpSpPr/>
            <p:nvPr/>
          </p:nvGrpSpPr>
          <p:grpSpPr>
            <a:xfrm>
              <a:off x="158699" y="178776"/>
              <a:ext cx="10885491" cy="6546375"/>
              <a:chOff x="158699" y="178776"/>
              <a:chExt cx="10885491" cy="6546375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E0A2F0CE-7D73-4A57-BF50-54E82FDB8703}"/>
                  </a:ext>
                </a:extLst>
              </p:cNvPr>
              <p:cNvGrpSpPr/>
              <p:nvPr/>
            </p:nvGrpSpPr>
            <p:grpSpPr>
              <a:xfrm>
                <a:off x="158699" y="178776"/>
                <a:ext cx="10885491" cy="6267912"/>
                <a:chOff x="158699" y="178776"/>
                <a:chExt cx="10885491" cy="6267912"/>
              </a:xfrm>
            </p:grpSpPr>
            <p:pic>
              <p:nvPicPr>
                <p:cNvPr id="3" name="Graphic 2" descr="User">
                  <a:extLst>
                    <a:ext uri="{FF2B5EF4-FFF2-40B4-BE49-F238E27FC236}">
                      <a16:creationId xmlns:a16="http://schemas.microsoft.com/office/drawing/2014/main" id="{2B134DCC-9B71-4A6D-9917-CBFAD1B60DC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43306" y="3397674"/>
                  <a:ext cx="914400" cy="914400"/>
                </a:xfrm>
                <a:prstGeom prst="rect">
                  <a:avLst/>
                </a:prstGeom>
              </p:spPr>
            </p:pic>
            <p:sp>
              <p:nvSpPr>
                <p:cNvPr id="4" name="Rectangle: Rounded Corners 3">
                  <a:extLst>
                    <a:ext uri="{FF2B5EF4-FFF2-40B4-BE49-F238E27FC236}">
                      <a16:creationId xmlns:a16="http://schemas.microsoft.com/office/drawing/2014/main" id="{AA9CF8AF-3BC9-4BBD-AB49-060E04EFE3CF}"/>
                    </a:ext>
                  </a:extLst>
                </p:cNvPr>
                <p:cNvSpPr/>
                <p:nvPr/>
              </p:nvSpPr>
              <p:spPr>
                <a:xfrm>
                  <a:off x="2553884" y="2350038"/>
                  <a:ext cx="2295144" cy="839755"/>
                </a:xfrm>
                <a:prstGeom prst="round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altLang="zh-CN" sz="16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Coordinate appointment</a:t>
                  </a:r>
                  <a:endParaRPr lang="en-US" sz="1600" b="1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" name="Rectangle: Rounded Corners 4">
                  <a:extLst>
                    <a:ext uri="{FF2B5EF4-FFF2-40B4-BE49-F238E27FC236}">
                      <a16:creationId xmlns:a16="http://schemas.microsoft.com/office/drawing/2014/main" id="{BBC119EE-7ADB-4792-9942-8C8D5736B557}"/>
                    </a:ext>
                  </a:extLst>
                </p:cNvPr>
                <p:cNvSpPr/>
                <p:nvPr/>
              </p:nvSpPr>
              <p:spPr>
                <a:xfrm>
                  <a:off x="2553884" y="3435670"/>
                  <a:ext cx="2295144" cy="839755"/>
                </a:xfrm>
                <a:prstGeom prst="round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altLang="zh-CN" sz="16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Registration of patients</a:t>
                  </a:r>
                  <a:endParaRPr lang="en-US" sz="1600" b="1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" name="Rectangle: Rounded Corners 5">
                  <a:extLst>
                    <a:ext uri="{FF2B5EF4-FFF2-40B4-BE49-F238E27FC236}">
                      <a16:creationId xmlns:a16="http://schemas.microsoft.com/office/drawing/2014/main" id="{FA5AA08E-E859-424C-91BC-8505A8801C6E}"/>
                    </a:ext>
                  </a:extLst>
                </p:cNvPr>
                <p:cNvSpPr/>
                <p:nvPr/>
              </p:nvSpPr>
              <p:spPr>
                <a:xfrm>
                  <a:off x="2553884" y="1264406"/>
                  <a:ext cx="2295144" cy="839755"/>
                </a:xfrm>
                <a:prstGeom prst="round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6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Administrational duties</a:t>
                  </a:r>
                  <a:endParaRPr lang="en-US" sz="1600" b="1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" name="Rectangle: Rounded Corners 6">
                  <a:extLst>
                    <a:ext uri="{FF2B5EF4-FFF2-40B4-BE49-F238E27FC236}">
                      <a16:creationId xmlns:a16="http://schemas.microsoft.com/office/drawing/2014/main" id="{A50365E1-2B74-490B-A5ED-610AB9247322}"/>
                    </a:ext>
                  </a:extLst>
                </p:cNvPr>
                <p:cNvSpPr/>
                <p:nvPr/>
              </p:nvSpPr>
              <p:spPr>
                <a:xfrm>
                  <a:off x="2553884" y="4521302"/>
                  <a:ext cx="2295144" cy="839755"/>
                </a:xfrm>
                <a:prstGeom prst="round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altLang="zh-CN" sz="16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File medical records and etc.</a:t>
                  </a:r>
                  <a:endParaRPr lang="en-US" sz="1600" b="1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" name="Rectangle: Rounded Corners 7">
                  <a:extLst>
                    <a:ext uri="{FF2B5EF4-FFF2-40B4-BE49-F238E27FC236}">
                      <a16:creationId xmlns:a16="http://schemas.microsoft.com/office/drawing/2014/main" id="{A5C162C4-9988-4537-B23C-F6FC3E5DF22E}"/>
                    </a:ext>
                  </a:extLst>
                </p:cNvPr>
                <p:cNvSpPr/>
                <p:nvPr/>
              </p:nvSpPr>
              <p:spPr>
                <a:xfrm>
                  <a:off x="2553884" y="5606933"/>
                  <a:ext cx="2295144" cy="839755"/>
                </a:xfrm>
                <a:prstGeom prst="round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6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Booking ward</a:t>
                  </a:r>
                  <a:r>
                    <a:rPr lang="en-GB" altLang="zh-CN" sz="16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bed/surgery </a:t>
                  </a:r>
                </a:p>
              </p:txBody>
            </p:sp>
            <p:cxnSp>
              <p:nvCxnSpPr>
                <p:cNvPr id="9" name="Straight Connector 8">
                  <a:extLst>
                    <a:ext uri="{FF2B5EF4-FFF2-40B4-BE49-F238E27FC236}">
                      <a16:creationId xmlns:a16="http://schemas.microsoft.com/office/drawing/2014/main" id="{2F050D18-E7A8-49E3-B157-52BCF0F0BBC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89866" y="3855547"/>
                  <a:ext cx="435437" cy="0"/>
                </a:xfrm>
                <a:prstGeom prst="line">
                  <a:avLst/>
                </a:prstGeom>
                <a:ln w="571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id="{ACEEB271-9F47-4E85-8F17-A46BED905F0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25314" y="1684283"/>
                  <a:ext cx="307140" cy="0"/>
                </a:xfrm>
                <a:prstGeom prst="line">
                  <a:avLst/>
                </a:prstGeom>
                <a:ln w="571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id="{A66931AA-5957-4F1B-9512-69297F68556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25314" y="6026810"/>
                  <a:ext cx="307140" cy="0"/>
                </a:xfrm>
                <a:prstGeom prst="line">
                  <a:avLst/>
                </a:prstGeom>
                <a:ln w="571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5619307A-F0AE-4BD4-B2FD-63BD429ECD5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50279" y="1668946"/>
                  <a:ext cx="0" cy="4357864"/>
                </a:xfrm>
                <a:prstGeom prst="line">
                  <a:avLst/>
                </a:prstGeom>
                <a:ln w="571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" name="Rectangle: Rounded Corners 16">
                  <a:extLst>
                    <a:ext uri="{FF2B5EF4-FFF2-40B4-BE49-F238E27FC236}">
                      <a16:creationId xmlns:a16="http://schemas.microsoft.com/office/drawing/2014/main" id="{659EC272-1F7B-4ACD-98B0-B5F5C56C6138}"/>
                    </a:ext>
                  </a:extLst>
                </p:cNvPr>
                <p:cNvSpPr/>
                <p:nvPr/>
              </p:nvSpPr>
              <p:spPr>
                <a:xfrm>
                  <a:off x="5558294" y="1570697"/>
                  <a:ext cx="2295144" cy="839755"/>
                </a:xfrm>
                <a:prstGeom prst="roundRect">
                  <a:avLst/>
                </a:prstGeom>
                <a:solidFill>
                  <a:srgbClr val="018BE9"/>
                </a:solidFill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altLang="zh-CN" sz="16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Conflict in appointments</a:t>
                  </a:r>
                  <a:endParaRPr lang="en-US" sz="1600" b="1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" name="Rectangle: Rounded Corners 17">
                  <a:extLst>
                    <a:ext uri="{FF2B5EF4-FFF2-40B4-BE49-F238E27FC236}">
                      <a16:creationId xmlns:a16="http://schemas.microsoft.com/office/drawing/2014/main" id="{19604B0A-837F-4FE0-8A41-A308BC0A3964}"/>
                    </a:ext>
                  </a:extLst>
                </p:cNvPr>
                <p:cNvSpPr/>
                <p:nvPr/>
              </p:nvSpPr>
              <p:spPr>
                <a:xfrm>
                  <a:off x="5558294" y="4484295"/>
                  <a:ext cx="2295144" cy="839755"/>
                </a:xfrm>
                <a:prstGeom prst="roundRect">
                  <a:avLst/>
                </a:prstGeom>
                <a:solidFill>
                  <a:srgbClr val="018BE9"/>
                </a:solidFill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altLang="zh-CN" sz="16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Hard copy</a:t>
                  </a:r>
                  <a:endParaRPr lang="en-US" sz="1600" b="1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8" name="Rectangle: Rounded Corners 27">
                  <a:extLst>
                    <a:ext uri="{FF2B5EF4-FFF2-40B4-BE49-F238E27FC236}">
                      <a16:creationId xmlns:a16="http://schemas.microsoft.com/office/drawing/2014/main" id="{A1137BD7-FE69-4EB0-9B7B-9A861C602AFE}"/>
                    </a:ext>
                  </a:extLst>
                </p:cNvPr>
                <p:cNvSpPr/>
                <p:nvPr/>
              </p:nvSpPr>
              <p:spPr>
                <a:xfrm>
                  <a:off x="5558294" y="3015792"/>
                  <a:ext cx="2295144" cy="839755"/>
                </a:xfrm>
                <a:prstGeom prst="roundRect">
                  <a:avLst/>
                </a:prstGeom>
                <a:solidFill>
                  <a:srgbClr val="018BE9"/>
                </a:solidFill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altLang="zh-CN" sz="16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Inconvenient with current workflow</a:t>
                  </a:r>
                  <a:endParaRPr lang="en-US" sz="1600" b="1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0" name="Rectangle: Rounded Corners 29">
                  <a:extLst>
                    <a:ext uri="{FF2B5EF4-FFF2-40B4-BE49-F238E27FC236}">
                      <a16:creationId xmlns:a16="http://schemas.microsoft.com/office/drawing/2014/main" id="{A2784F68-739F-4E33-9AA8-B105EE864309}"/>
                    </a:ext>
                  </a:extLst>
                </p:cNvPr>
                <p:cNvSpPr/>
                <p:nvPr/>
              </p:nvSpPr>
              <p:spPr>
                <a:xfrm>
                  <a:off x="8769495" y="1441935"/>
                  <a:ext cx="2254247" cy="1097280"/>
                </a:xfrm>
                <a:prstGeom prst="roundRect">
                  <a:avLst/>
                </a:prstGeom>
                <a:solidFill>
                  <a:srgbClr val="FBA63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altLang="zh-CN" sz="16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Online appointment system (synchronization)</a:t>
                  </a:r>
                  <a:endParaRPr lang="en-US" sz="1600" b="1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1" name="Rectangle: Rounded Corners 30">
                  <a:extLst>
                    <a:ext uri="{FF2B5EF4-FFF2-40B4-BE49-F238E27FC236}">
                      <a16:creationId xmlns:a16="http://schemas.microsoft.com/office/drawing/2014/main" id="{58B0EB86-8412-4547-9D93-9730F34DBCDE}"/>
                    </a:ext>
                  </a:extLst>
                </p:cNvPr>
                <p:cNvSpPr/>
                <p:nvPr/>
              </p:nvSpPr>
              <p:spPr>
                <a:xfrm>
                  <a:off x="8728598" y="2925384"/>
                  <a:ext cx="2295144" cy="1097280"/>
                </a:xfrm>
                <a:prstGeom prst="roundRect">
                  <a:avLst/>
                </a:prstGeom>
                <a:solidFill>
                  <a:srgbClr val="FBA63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Integration with current ward booking system</a:t>
                  </a:r>
                </a:p>
              </p:txBody>
            </p:sp>
            <p:sp>
              <p:nvSpPr>
                <p:cNvPr id="33" name="Rectangle: Rounded Corners 32">
                  <a:extLst>
                    <a:ext uri="{FF2B5EF4-FFF2-40B4-BE49-F238E27FC236}">
                      <a16:creationId xmlns:a16="http://schemas.microsoft.com/office/drawing/2014/main" id="{0C333B03-74F2-44E6-9B00-3DFC5311F772}"/>
                    </a:ext>
                  </a:extLst>
                </p:cNvPr>
                <p:cNvSpPr/>
                <p:nvPr/>
              </p:nvSpPr>
              <p:spPr>
                <a:xfrm>
                  <a:off x="8749046" y="4375920"/>
                  <a:ext cx="2295144" cy="1097280"/>
                </a:xfrm>
                <a:prstGeom prst="roundRect">
                  <a:avLst/>
                </a:prstGeom>
                <a:solidFill>
                  <a:srgbClr val="FBA63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altLang="zh-CN" sz="16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Online documentation</a:t>
                  </a:r>
                  <a:endParaRPr lang="en-US" sz="1600" b="1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5" name="文本框 6">
                  <a:extLst>
                    <a:ext uri="{FF2B5EF4-FFF2-40B4-BE49-F238E27FC236}">
                      <a16:creationId xmlns:a16="http://schemas.microsoft.com/office/drawing/2014/main" id="{7AF3ADA0-AA13-4CF6-8D47-D6C41E8D33B2}"/>
                    </a:ext>
                  </a:extLst>
                </p:cNvPr>
                <p:cNvSpPr txBox="1"/>
                <p:nvPr/>
              </p:nvSpPr>
              <p:spPr>
                <a:xfrm>
                  <a:off x="158699" y="4185620"/>
                  <a:ext cx="1789135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000" b="1" dirty="0"/>
                    <a:t>Receptionist</a:t>
                  </a:r>
                </a:p>
              </p:txBody>
            </p:sp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ADC3BB29-19B4-4C84-BE3E-6D8EE97CBED5}"/>
                    </a:ext>
                  </a:extLst>
                </p:cNvPr>
                <p:cNvSpPr txBox="1"/>
                <p:nvPr/>
              </p:nvSpPr>
              <p:spPr>
                <a:xfrm>
                  <a:off x="246271" y="178776"/>
                  <a:ext cx="5717373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000" b="1" dirty="0"/>
                    <a:t>Receptionist – Proposed Features</a:t>
                  </a:r>
                </a:p>
              </p:txBody>
            </p:sp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8C274388-C8CF-48D7-B254-6D83F0ADBC31}"/>
                    </a:ext>
                  </a:extLst>
                </p:cNvPr>
                <p:cNvSpPr txBox="1"/>
                <p:nvPr/>
              </p:nvSpPr>
              <p:spPr>
                <a:xfrm>
                  <a:off x="6355738" y="951251"/>
                  <a:ext cx="90281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Issues</a:t>
                  </a:r>
                  <a:endParaRPr lang="en-US" b="1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9EBD4533-FD8A-4F75-87D0-90A7BB9390FD}"/>
                    </a:ext>
                  </a:extLst>
                </p:cNvPr>
                <p:cNvSpPr txBox="1"/>
                <p:nvPr/>
              </p:nvSpPr>
              <p:spPr>
                <a:xfrm>
                  <a:off x="9302936" y="961264"/>
                  <a:ext cx="11464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Features</a:t>
                  </a:r>
                  <a:endParaRPr lang="en-US" b="1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C02D6A99-28DA-40E9-B68E-91B938074D82}"/>
                  </a:ext>
                </a:extLst>
              </p:cNvPr>
              <p:cNvSpPr/>
              <p:nvPr/>
            </p:nvSpPr>
            <p:spPr>
              <a:xfrm>
                <a:off x="246271" y="831189"/>
                <a:ext cx="4835680" cy="5893962"/>
              </a:xfrm>
              <a:prstGeom prst="rect">
                <a:avLst/>
              </a:prstGeom>
              <a:solidFill>
                <a:schemeClr val="bg1">
                  <a:alpha val="7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39" name="直接连接符 16">
              <a:extLst>
                <a:ext uri="{FF2B5EF4-FFF2-40B4-BE49-F238E27FC236}">
                  <a16:creationId xmlns:a16="http://schemas.microsoft.com/office/drawing/2014/main" id="{6F7BB452-CD48-45D7-9A17-4B61D1E2F5F3}"/>
                </a:ext>
              </a:extLst>
            </p:cNvPr>
            <p:cNvCxnSpPr>
              <a:cxnSpLocks/>
            </p:cNvCxnSpPr>
            <p:nvPr/>
          </p:nvCxnSpPr>
          <p:spPr>
            <a:xfrm>
              <a:off x="5229955" y="1022429"/>
              <a:ext cx="0" cy="5424259"/>
            </a:xfrm>
            <a:prstGeom prst="line">
              <a:avLst/>
            </a:prstGeom>
            <a:ln w="12700" cmpd="sng">
              <a:solidFill>
                <a:schemeClr val="tx2">
                  <a:lumMod val="40000"/>
                  <a:lumOff val="6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16">
              <a:extLst>
                <a:ext uri="{FF2B5EF4-FFF2-40B4-BE49-F238E27FC236}">
                  <a16:creationId xmlns:a16="http://schemas.microsoft.com/office/drawing/2014/main" id="{B503EEC3-5EF5-48BA-A699-76F338A3063E}"/>
                </a:ext>
              </a:extLst>
            </p:cNvPr>
            <p:cNvCxnSpPr>
              <a:cxnSpLocks/>
            </p:cNvCxnSpPr>
            <p:nvPr/>
          </p:nvCxnSpPr>
          <p:spPr>
            <a:xfrm>
              <a:off x="8330272" y="911956"/>
              <a:ext cx="0" cy="5424259"/>
            </a:xfrm>
            <a:prstGeom prst="line">
              <a:avLst/>
            </a:prstGeom>
            <a:ln w="12700" cmpd="sng">
              <a:solidFill>
                <a:schemeClr val="tx2">
                  <a:lumMod val="40000"/>
                  <a:lumOff val="6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3488030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455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455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BEAUTIFY_FLAG" val="#wm#"/>
  <p:tag name="KSO_WM_TAG_VERSION" val="1.0"/>
  <p:tag name="KSO_WM_TEMPLATE_INDEX" val="20184553"/>
  <p:tag name="KSO_WM_TEMPLATE_CATEGORY" val="custom"/>
  <p:tag name="KSO_WM_TEMPLATE_THUMBS_INDEX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BEAUTIFY_FLAG" val="#wm#"/>
  <p:tag name="KSO_WM_TAG_VERSION" val="1.0"/>
  <p:tag name="KSO_WM_TEMPLATE_INDEX" val="20184553"/>
  <p:tag name="KSO_WM_TEMPLATE_CATEGORY" val="custom"/>
  <p:tag name="KSO_WM_TEMPLATE_THUMBS_INDEX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BEAUTIFY_FLAG" val="#wm#"/>
  <p:tag name="KSO_WM_TAG_VERSION" val="1.0"/>
  <p:tag name="KSO_WM_TEMPLATE_INDEX" val="20184553"/>
  <p:tag name="KSO_WM_TEMPLATE_CATEGORY" val="custom"/>
  <p:tag name="KSO_WM_TEMPLATE_THUMBS_INDEX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BEAUTIFY_FLAG" val="#wm#"/>
  <p:tag name="KSO_WM_TAG_VERSION" val="1.0"/>
  <p:tag name="KSO_WM_TEMPLATE_INDEX" val="20184553"/>
  <p:tag name="KSO_WM_TEMPLATE_CATEGORY" val="custom"/>
  <p:tag name="KSO_WM_TEMPLATE_THUMBS_INDEX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、6、10、14、20、26、27、28、29、31、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、6、10、14、20、26、27、28、29、31、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、6、10、14、20、26、27、28、29、31、"/>
</p:tagLst>
</file>

<file path=ppt/theme/theme1.xml><?xml version="1.0" encoding="utf-8"?>
<a:theme xmlns:a="http://schemas.openxmlformats.org/drawingml/2006/main" name="Office 主题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0000"/>
      </a:accent1>
      <a:accent2>
        <a:srgbClr val="000000"/>
      </a:accent2>
      <a:accent3>
        <a:srgbClr val="000000"/>
      </a:accent3>
      <a:accent4>
        <a:srgbClr val="000000"/>
      </a:accent4>
      <a:accent5>
        <a:srgbClr val="000000"/>
      </a:accent5>
      <a:accent6>
        <a:srgbClr val="FFFFFF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4.xml><?xml version="1.0" encoding="utf-8"?>
<a:theme xmlns:a="http://schemas.openxmlformats.org/drawingml/2006/main" name="1_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1622</Words>
  <Application>Microsoft Office PowerPoint</Application>
  <PresentationFormat>Widescreen</PresentationFormat>
  <Paragraphs>356</Paragraphs>
  <Slides>15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15</vt:i4>
      </vt:variant>
    </vt:vector>
  </HeadingPairs>
  <TitlesOfParts>
    <vt:vector size="32" baseType="lpstr">
      <vt:lpstr>Arial Unicode MS</vt:lpstr>
      <vt:lpstr>等线</vt:lpstr>
      <vt:lpstr>微软雅黑</vt:lpstr>
      <vt:lpstr>黑体</vt:lpstr>
      <vt:lpstr>宋体</vt:lpstr>
      <vt:lpstr>幼圆</vt:lpstr>
      <vt:lpstr>Arial</vt:lpstr>
      <vt:lpstr>Calibri</vt:lpstr>
      <vt:lpstr>Calibri Light</vt:lpstr>
      <vt:lpstr>Century Gothic</vt:lpstr>
      <vt:lpstr>Times New Roman</vt:lpstr>
      <vt:lpstr>Wingdings</vt:lpstr>
      <vt:lpstr>Wingdings 3</vt:lpstr>
      <vt:lpstr>Office 主题</vt:lpstr>
      <vt:lpstr>Office Theme</vt:lpstr>
      <vt:lpstr>Wisp</vt:lpstr>
      <vt:lpstr>1_Wisp</vt:lpstr>
      <vt:lpstr>Singapore Regional Hospital IT Project (SRHIT)  - User Requirements</vt:lpstr>
      <vt:lpstr>Outline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36</cp:revision>
  <dcterms:created xsi:type="dcterms:W3CDTF">2018-03-01T02:03:00Z</dcterms:created>
  <dcterms:modified xsi:type="dcterms:W3CDTF">2018-05-04T15:50:59Z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</Properties>
</file>