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4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447" autoAdjust="0"/>
  </p:normalViewPr>
  <p:slideViewPr>
    <p:cSldViewPr snapToGrid="0">
      <p:cViewPr varScale="1">
        <p:scale>
          <a:sx n="49" d="100"/>
          <a:sy n="49" d="100"/>
        </p:scale>
        <p:origin x="15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1EA75-C95D-4914-BE14-66A045C21F21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F1FB8-5EEB-4663-880E-68343BDD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1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Work scope of receptionist:</a:t>
            </a:r>
          </a:p>
          <a:p>
            <a:r>
              <a:rPr lang="en-US" dirty="0"/>
              <a:t>1. Administrational duty(not related to new system): check equipment for each doctor</a:t>
            </a:r>
          </a:p>
          <a:p>
            <a:r>
              <a:rPr lang="en-US" b="1" dirty="0"/>
              <a:t>2. Coordinate appointment: </a:t>
            </a:r>
          </a:p>
          <a:p>
            <a:r>
              <a:rPr lang="en-US" dirty="0"/>
              <a:t>(1) receptionist and doctors all have own diary. Check diary to fill in the slots with patients who made appointment</a:t>
            </a:r>
          </a:p>
          <a:p>
            <a:r>
              <a:rPr lang="en-US" dirty="0"/>
              <a:t>(2) Handle with appointment cancellation.</a:t>
            </a:r>
          </a:p>
          <a:p>
            <a:r>
              <a:rPr lang="en-US" dirty="0"/>
              <a:t>(3) Call patients 1 day before their appointments</a:t>
            </a:r>
          </a:p>
          <a:p>
            <a:r>
              <a:rPr lang="en-US" b="1" dirty="0"/>
              <a:t>3. Registration of patients: </a:t>
            </a:r>
          </a:p>
          <a:p>
            <a:pPr marL="228600" indent="-228600">
              <a:buAutoNum type="arabicParenBoth"/>
            </a:pPr>
            <a:r>
              <a:rPr lang="en-US" dirty="0"/>
              <a:t>First visit: get patient’s personal info</a:t>
            </a:r>
          </a:p>
          <a:p>
            <a:pPr marL="228600" indent="-228600">
              <a:buAutoNum type="arabicParenBoth"/>
            </a:pPr>
            <a:r>
              <a:rPr lang="en-US" dirty="0"/>
              <a:t>Queue patients under appointment list</a:t>
            </a:r>
          </a:p>
          <a:p>
            <a:pPr marL="228600" indent="-228600">
              <a:buAutoNum type="arabicParenBoth"/>
            </a:pPr>
            <a:r>
              <a:rPr lang="en-US" dirty="0"/>
              <a:t>Prior appointment will have queuing priority</a:t>
            </a:r>
          </a:p>
          <a:p>
            <a:pPr marL="0" indent="0">
              <a:buNone/>
            </a:pPr>
            <a:r>
              <a:rPr lang="en-US" b="1" dirty="0"/>
              <a:t>4. File medical records and etc.: handle with medical records and test reports</a:t>
            </a:r>
          </a:p>
          <a:p>
            <a:pPr marL="228600" indent="-228600">
              <a:buAutoNum type="arabicParenBoth"/>
            </a:pPr>
            <a:r>
              <a:rPr lang="en-US" dirty="0"/>
              <a:t>Have to keep ready the next day patients medical record .</a:t>
            </a:r>
          </a:p>
          <a:p>
            <a:pPr marL="228600" indent="-228600">
              <a:buAutoNum type="arabicParenBoth"/>
            </a:pPr>
            <a:r>
              <a:rPr lang="en-US" dirty="0"/>
              <a:t>Have to retrieve the medical records from the store room and warehouse.</a:t>
            </a:r>
          </a:p>
          <a:p>
            <a:pPr marL="228600" indent="-228600">
              <a:buAutoNum type="arabicParenBoth"/>
            </a:pPr>
            <a:r>
              <a:rPr lang="en-US" dirty="0"/>
              <a:t>if the patient has not visited the clinic in a long time otherwise have to fill a new form.</a:t>
            </a:r>
          </a:p>
          <a:p>
            <a:pPr marL="228600" indent="-228600">
              <a:buAutoNum type="arabicParenBoth"/>
            </a:pPr>
            <a:r>
              <a:rPr lang="en-US" dirty="0"/>
              <a:t>Time consuming.</a:t>
            </a:r>
          </a:p>
          <a:p>
            <a:pPr marL="228600" indent="-228600">
              <a:buAutoNum type="arabicParenBoth"/>
            </a:pPr>
            <a:r>
              <a:rPr lang="en-US" dirty="0"/>
              <a:t>Space constraint.</a:t>
            </a:r>
          </a:p>
          <a:p>
            <a:pPr marL="0" indent="0">
              <a:buNone/>
            </a:pPr>
            <a:r>
              <a:rPr lang="en-US" b="1" dirty="0"/>
              <a:t>5. Booking Ward bed /Surgery:</a:t>
            </a:r>
          </a:p>
          <a:p>
            <a:pPr marL="0" indent="0">
              <a:buNone/>
            </a:pPr>
            <a:r>
              <a:rPr lang="en-US" b="0" dirty="0"/>
              <a:t>(1) Not able to view the ward and operation theatre availability.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6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1)Conflict in Appointments:</a:t>
            </a:r>
          </a:p>
          <a:p>
            <a:pPr marL="0" indent="0">
              <a:buNone/>
            </a:pPr>
            <a:r>
              <a:rPr lang="en-US" dirty="0"/>
              <a:t>i) Misunderstandings occur when the doctor books an appointment and doesn’t inform the receptionist</a:t>
            </a:r>
          </a:p>
          <a:p>
            <a:pPr marL="0" indent="0">
              <a:buNone/>
            </a:pPr>
            <a:r>
              <a:rPr lang="en-US" dirty="0"/>
              <a:t>   as they both have separate diaries.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2) Hard Copy</a:t>
            </a:r>
          </a:p>
          <a:p>
            <a:pPr marL="285750" indent="-285750">
              <a:buAutoNum type="romanLcParenR"/>
            </a:pPr>
            <a:r>
              <a:rPr lang="en-US" dirty="0"/>
              <a:t>Medical records are stored as hardcopy in 3 locations </a:t>
            </a:r>
          </a:p>
          <a:p>
            <a:pPr marL="0" indent="0">
              <a:buNone/>
            </a:pPr>
            <a:r>
              <a:rPr lang="en-US" dirty="0"/>
              <a:t>         1) Cabinet</a:t>
            </a:r>
          </a:p>
          <a:p>
            <a:pPr marL="0" indent="0">
              <a:buNone/>
            </a:pPr>
            <a:r>
              <a:rPr lang="en-US" dirty="0"/>
              <a:t>         2) Store room</a:t>
            </a:r>
          </a:p>
          <a:p>
            <a:pPr marL="0" indent="0">
              <a:buNone/>
            </a:pPr>
            <a:r>
              <a:rPr lang="en-US" dirty="0"/>
              <a:t>         3) Ware house </a:t>
            </a:r>
          </a:p>
          <a:p>
            <a:r>
              <a:rPr lang="en-US" dirty="0"/>
              <a:t>ii) As the patients details are stored in a hard copy it is hard to find the details about them and sometimes the patients are required fill in the registration form again.</a:t>
            </a:r>
          </a:p>
          <a:p>
            <a:r>
              <a:rPr lang="en-US" dirty="0"/>
              <a:t>iii) Going through pile loads of the patients info for finding a particular patient info is hectic.</a:t>
            </a:r>
          </a:p>
          <a:p>
            <a:endParaRPr lang="en-US" dirty="0"/>
          </a:p>
          <a:p>
            <a:r>
              <a:rPr lang="en-US" b="1" dirty="0"/>
              <a:t>3) Inconvenient Workflow</a:t>
            </a:r>
          </a:p>
          <a:p>
            <a:r>
              <a:rPr lang="en-US" b="0" dirty="0" err="1"/>
              <a:t>i</a:t>
            </a:r>
            <a:r>
              <a:rPr lang="en-US" b="0" dirty="0"/>
              <a:t>) XXXXXX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1) Online Appointment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Accessible by both the doctor and the receptionists.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Both of them will be able to book the appointment slots.</a:t>
            </a:r>
          </a:p>
          <a:p>
            <a:pPr marL="171450" marR="0" lvl="0" indent="-17145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u="none" strike="noStrike" dirty="0">
                <a:effectLst/>
              </a:rPr>
              <a:t>Appointment slots availability and non-availability will be visible to both of them.</a:t>
            </a: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Warding System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Receptionist and doctors will be able to see the availability of the wards and the Operation theatres.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The doctors will be able to block the ward or operation theatre and pass the details to the receptionists.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u="none" strike="noStrike" dirty="0">
                <a:effectLst/>
              </a:rPr>
              <a:t>The receptionist will get the info and directs the patient to the respective receptionists.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endParaRPr lang="en-US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Online Documentation 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we'll be able to do Create , Update , Modify and Delete patient information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Patient test results ,Doctor prescription, ward booked, OT booked all those details will be displayed.</a:t>
            </a:r>
          </a:p>
          <a:p>
            <a:pPr marL="171450" indent="-171450" algn="l" fontAlgn="b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Graphical representation of patients data test wise will be displayed</a:t>
            </a:r>
          </a:p>
          <a:p>
            <a:pPr marL="0" indent="0" algn="l" fontAlgn="b">
              <a:buFont typeface="Arial" panose="020B0604020202020204" pitchFamily="34" charset="0"/>
              <a:buNone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 fontAlgn="b">
              <a:buFont typeface="Arial" panose="020B0604020202020204" pitchFamily="34" charset="0"/>
              <a:buNone/>
            </a:pPr>
            <a:br>
              <a:rPr lang="en-US" sz="1200" u="none" strike="noStrike" dirty="0">
                <a:effectLst/>
              </a:rPr>
            </a:br>
            <a:r>
              <a:rPr lang="en-US" sz="1200" u="none" strike="noStrike" dirty="0">
                <a:effectLst/>
              </a:rPr>
              <a:t>   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F1FB8-5EEB-4663-880E-68343BDD22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EDB5-0D37-4784-8087-4B8AA689E7F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D563-0072-462C-A48B-5D8CA512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9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EDB5-0D37-4784-8087-4B8AA689E7F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D563-0072-462C-A48B-5D8CA512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4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EDB5-0D37-4784-8087-4B8AA689E7F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D563-0072-462C-A48B-5D8CA512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EDB5-0D37-4784-8087-4B8AA689E7F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D563-0072-462C-A48B-5D8CA512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5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EDB5-0D37-4784-8087-4B8AA689E7F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D563-0072-462C-A48B-5D8CA512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EDB5-0D37-4784-8087-4B8AA689E7F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D563-0072-462C-A48B-5D8CA512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EDB5-0D37-4784-8087-4B8AA689E7F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D563-0072-462C-A48B-5D8CA512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5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EDB5-0D37-4784-8087-4B8AA689E7F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D563-0072-462C-A48B-5D8CA512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EDB5-0D37-4784-8087-4B8AA689E7F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D563-0072-462C-A48B-5D8CA512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EDB5-0D37-4784-8087-4B8AA689E7F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D563-0072-462C-A48B-5D8CA512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EDB5-0D37-4784-8087-4B8AA689E7F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D563-0072-462C-A48B-5D8CA512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60EDB5-0D37-4784-8087-4B8AA689E7F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00ED563-0072-462C-A48B-5D8CA512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2B134DCC-9B71-4A6D-9917-CBFAD1B60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5863" y="3028859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9CF8AF-3BC9-4BBD-AB49-060E04EFE3CF}"/>
              </a:ext>
            </a:extLst>
          </p:cNvPr>
          <p:cNvSpPr/>
          <p:nvPr/>
        </p:nvSpPr>
        <p:spPr>
          <a:xfrm>
            <a:off x="5836441" y="1981223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Coordinate appointment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C119EE-7ADB-4792-9942-8C8D5736B557}"/>
              </a:ext>
            </a:extLst>
          </p:cNvPr>
          <p:cNvSpPr/>
          <p:nvPr/>
        </p:nvSpPr>
        <p:spPr>
          <a:xfrm>
            <a:off x="5836441" y="3066855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Registration of patients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5AA08E-E859-424C-91BC-8505A8801C6E}"/>
              </a:ext>
            </a:extLst>
          </p:cNvPr>
          <p:cNvSpPr/>
          <p:nvPr/>
        </p:nvSpPr>
        <p:spPr>
          <a:xfrm>
            <a:off x="5836441" y="895591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Administrational duties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0365E1-2B74-490B-A5ED-610AB9247322}"/>
              </a:ext>
            </a:extLst>
          </p:cNvPr>
          <p:cNvSpPr/>
          <p:nvPr/>
        </p:nvSpPr>
        <p:spPr>
          <a:xfrm>
            <a:off x="5836441" y="4152487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File medical records and etc.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162C4-9988-4537-B23C-F6FC3E5DF22E}"/>
              </a:ext>
            </a:extLst>
          </p:cNvPr>
          <p:cNvSpPr/>
          <p:nvPr/>
        </p:nvSpPr>
        <p:spPr>
          <a:xfrm>
            <a:off x="5836441" y="5238118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Booking ward</a:t>
            </a:r>
            <a:r>
              <a:rPr lang="en-GB" altLang="zh-CN" dirty="0"/>
              <a:t> bed/surgery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050D18-E7A8-49E3-B157-52BCF0F0BBC6}"/>
              </a:ext>
            </a:extLst>
          </p:cNvPr>
          <p:cNvCxnSpPr>
            <a:cxnSpLocks/>
          </p:cNvCxnSpPr>
          <p:nvPr/>
        </p:nvCxnSpPr>
        <p:spPr>
          <a:xfrm>
            <a:off x="4872423" y="3486732"/>
            <a:ext cx="4354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EEB271-9F47-4E85-8F17-A46BED905F03}"/>
              </a:ext>
            </a:extLst>
          </p:cNvPr>
          <p:cNvCxnSpPr>
            <a:cxnSpLocks/>
          </p:cNvCxnSpPr>
          <p:nvPr/>
        </p:nvCxnSpPr>
        <p:spPr>
          <a:xfrm>
            <a:off x="5307871" y="1315468"/>
            <a:ext cx="3071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931AA-5957-4F1B-9512-69297F685569}"/>
              </a:ext>
            </a:extLst>
          </p:cNvPr>
          <p:cNvCxnSpPr>
            <a:cxnSpLocks/>
          </p:cNvCxnSpPr>
          <p:nvPr/>
        </p:nvCxnSpPr>
        <p:spPr>
          <a:xfrm>
            <a:off x="5307871" y="5657995"/>
            <a:ext cx="3071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19307A-F0AE-4BD4-B2FD-63BD429ECD59}"/>
              </a:ext>
            </a:extLst>
          </p:cNvPr>
          <p:cNvCxnSpPr>
            <a:cxnSpLocks/>
          </p:cNvCxnSpPr>
          <p:nvPr/>
        </p:nvCxnSpPr>
        <p:spPr>
          <a:xfrm>
            <a:off x="5332836" y="1300131"/>
            <a:ext cx="0" cy="43578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103555-719C-4E35-B609-B140C4628E57}"/>
              </a:ext>
            </a:extLst>
          </p:cNvPr>
          <p:cNvSpPr txBox="1"/>
          <p:nvPr/>
        </p:nvSpPr>
        <p:spPr>
          <a:xfrm>
            <a:off x="228069" y="166857"/>
            <a:ext cx="21680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Receptionist</a:t>
            </a:r>
          </a:p>
        </p:txBody>
      </p:sp>
    </p:spTree>
    <p:extLst>
      <p:ext uri="{BB962C8B-B14F-4D97-AF65-F5344CB8AC3E}">
        <p14:creationId xmlns:p14="http://schemas.microsoft.com/office/powerpoint/2010/main" val="67443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36DBC-4A48-47B2-BE2A-5AA91105EB60}"/>
              </a:ext>
            </a:extLst>
          </p:cNvPr>
          <p:cNvSpPr txBox="1"/>
          <p:nvPr/>
        </p:nvSpPr>
        <p:spPr>
          <a:xfrm>
            <a:off x="7826746" y="72694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Issues</a:t>
            </a:r>
            <a:endParaRPr lang="en-US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2B134DCC-9B71-4A6D-9917-CBFAD1B60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9277" y="3316957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9CF8AF-3BC9-4BBD-AB49-060E04EFE3CF}"/>
              </a:ext>
            </a:extLst>
          </p:cNvPr>
          <p:cNvSpPr/>
          <p:nvPr/>
        </p:nvSpPr>
        <p:spPr>
          <a:xfrm>
            <a:off x="3869855" y="2269321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Coordinate appointment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C119EE-7ADB-4792-9942-8C8D5736B557}"/>
              </a:ext>
            </a:extLst>
          </p:cNvPr>
          <p:cNvSpPr/>
          <p:nvPr/>
        </p:nvSpPr>
        <p:spPr>
          <a:xfrm>
            <a:off x="3869855" y="3354953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Registration of patients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5AA08E-E859-424C-91BC-8505A8801C6E}"/>
              </a:ext>
            </a:extLst>
          </p:cNvPr>
          <p:cNvSpPr/>
          <p:nvPr/>
        </p:nvSpPr>
        <p:spPr>
          <a:xfrm>
            <a:off x="3869855" y="1183689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Administrational duties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0365E1-2B74-490B-A5ED-610AB9247322}"/>
              </a:ext>
            </a:extLst>
          </p:cNvPr>
          <p:cNvSpPr/>
          <p:nvPr/>
        </p:nvSpPr>
        <p:spPr>
          <a:xfrm>
            <a:off x="3869855" y="4440585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File medical records and etc.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162C4-9988-4537-B23C-F6FC3E5DF22E}"/>
              </a:ext>
            </a:extLst>
          </p:cNvPr>
          <p:cNvSpPr/>
          <p:nvPr/>
        </p:nvSpPr>
        <p:spPr>
          <a:xfrm>
            <a:off x="3869855" y="5526216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Booking ward</a:t>
            </a:r>
            <a:r>
              <a:rPr lang="en-GB" altLang="zh-CN" dirty="0"/>
              <a:t> bed/surgery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050D18-E7A8-49E3-B157-52BCF0F0BBC6}"/>
              </a:ext>
            </a:extLst>
          </p:cNvPr>
          <p:cNvCxnSpPr>
            <a:cxnSpLocks/>
          </p:cNvCxnSpPr>
          <p:nvPr/>
        </p:nvCxnSpPr>
        <p:spPr>
          <a:xfrm>
            <a:off x="2905837" y="3774830"/>
            <a:ext cx="4354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EEB271-9F47-4E85-8F17-A46BED905F03}"/>
              </a:ext>
            </a:extLst>
          </p:cNvPr>
          <p:cNvCxnSpPr>
            <a:cxnSpLocks/>
          </p:cNvCxnSpPr>
          <p:nvPr/>
        </p:nvCxnSpPr>
        <p:spPr>
          <a:xfrm>
            <a:off x="3341285" y="1603566"/>
            <a:ext cx="3071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931AA-5957-4F1B-9512-69297F685569}"/>
              </a:ext>
            </a:extLst>
          </p:cNvPr>
          <p:cNvCxnSpPr>
            <a:cxnSpLocks/>
          </p:cNvCxnSpPr>
          <p:nvPr/>
        </p:nvCxnSpPr>
        <p:spPr>
          <a:xfrm>
            <a:off x="3341285" y="5946093"/>
            <a:ext cx="3071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19307A-F0AE-4BD4-B2FD-63BD429ECD59}"/>
              </a:ext>
            </a:extLst>
          </p:cNvPr>
          <p:cNvCxnSpPr>
            <a:cxnSpLocks/>
          </p:cNvCxnSpPr>
          <p:nvPr/>
        </p:nvCxnSpPr>
        <p:spPr>
          <a:xfrm>
            <a:off x="3366250" y="1588229"/>
            <a:ext cx="0" cy="43578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9EC272-1F7B-4ACD-98B0-B5F5C56C6138}"/>
              </a:ext>
            </a:extLst>
          </p:cNvPr>
          <p:cNvSpPr/>
          <p:nvPr/>
        </p:nvSpPr>
        <p:spPr>
          <a:xfrm>
            <a:off x="7244294" y="1699181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Conflict in appointments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604B0A-837F-4FE0-8A41-A308BC0A3964}"/>
              </a:ext>
            </a:extLst>
          </p:cNvPr>
          <p:cNvSpPr/>
          <p:nvPr/>
        </p:nvSpPr>
        <p:spPr>
          <a:xfrm>
            <a:off x="7244294" y="4472561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Hard copy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137BD7-FE69-4EB0-9B7B-9A861C602AFE}"/>
              </a:ext>
            </a:extLst>
          </p:cNvPr>
          <p:cNvSpPr/>
          <p:nvPr/>
        </p:nvSpPr>
        <p:spPr>
          <a:xfrm>
            <a:off x="7244294" y="3085871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Inconvenient with current workflow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8F0BA1-FD7C-47C4-9201-44929217E245}"/>
              </a:ext>
            </a:extLst>
          </p:cNvPr>
          <p:cNvSpPr txBox="1"/>
          <p:nvPr/>
        </p:nvSpPr>
        <p:spPr>
          <a:xfrm>
            <a:off x="4178427" y="726946"/>
            <a:ext cx="130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scope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1AA5FF-73EE-4127-A92C-BCFD2AF5F61E}"/>
              </a:ext>
            </a:extLst>
          </p:cNvPr>
          <p:cNvCxnSpPr/>
          <p:nvPr/>
        </p:nvCxnSpPr>
        <p:spPr>
          <a:xfrm>
            <a:off x="6512154" y="620210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103555-719C-4E35-B609-B140C4628E57}"/>
              </a:ext>
            </a:extLst>
          </p:cNvPr>
          <p:cNvSpPr txBox="1"/>
          <p:nvPr/>
        </p:nvSpPr>
        <p:spPr>
          <a:xfrm>
            <a:off x="228069" y="166857"/>
            <a:ext cx="24069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73900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36DBC-4A48-47B2-BE2A-5AA91105EB60}"/>
              </a:ext>
            </a:extLst>
          </p:cNvPr>
          <p:cNvSpPr txBox="1"/>
          <p:nvPr/>
        </p:nvSpPr>
        <p:spPr>
          <a:xfrm>
            <a:off x="6240080" y="58191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Issues</a:t>
            </a:r>
            <a:endParaRPr lang="en-US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2B134DCC-9B71-4A6D-9917-CBFAD1B60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418" y="3397674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9CF8AF-3BC9-4BBD-AB49-060E04EFE3CF}"/>
              </a:ext>
            </a:extLst>
          </p:cNvPr>
          <p:cNvSpPr/>
          <p:nvPr/>
        </p:nvSpPr>
        <p:spPr>
          <a:xfrm>
            <a:off x="2669996" y="2350038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Coordinate appointment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C119EE-7ADB-4792-9942-8C8D5736B557}"/>
              </a:ext>
            </a:extLst>
          </p:cNvPr>
          <p:cNvSpPr/>
          <p:nvPr/>
        </p:nvSpPr>
        <p:spPr>
          <a:xfrm>
            <a:off x="2669996" y="3435670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Registration of patients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5AA08E-E859-424C-91BC-8505A8801C6E}"/>
              </a:ext>
            </a:extLst>
          </p:cNvPr>
          <p:cNvSpPr/>
          <p:nvPr/>
        </p:nvSpPr>
        <p:spPr>
          <a:xfrm>
            <a:off x="2669996" y="1264406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Administrational duties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0365E1-2B74-490B-A5ED-610AB9247322}"/>
              </a:ext>
            </a:extLst>
          </p:cNvPr>
          <p:cNvSpPr/>
          <p:nvPr/>
        </p:nvSpPr>
        <p:spPr>
          <a:xfrm>
            <a:off x="2669996" y="4521302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File medical records and etc.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162C4-9988-4537-B23C-F6FC3E5DF22E}"/>
              </a:ext>
            </a:extLst>
          </p:cNvPr>
          <p:cNvSpPr/>
          <p:nvPr/>
        </p:nvSpPr>
        <p:spPr>
          <a:xfrm>
            <a:off x="2669996" y="5606933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Booking ward</a:t>
            </a:r>
            <a:r>
              <a:rPr lang="en-GB" altLang="zh-CN" dirty="0"/>
              <a:t> bed/surgery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050D18-E7A8-49E3-B157-52BCF0F0BBC6}"/>
              </a:ext>
            </a:extLst>
          </p:cNvPr>
          <p:cNvCxnSpPr>
            <a:cxnSpLocks/>
          </p:cNvCxnSpPr>
          <p:nvPr/>
        </p:nvCxnSpPr>
        <p:spPr>
          <a:xfrm>
            <a:off x="1705978" y="3855547"/>
            <a:ext cx="4354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EEB271-9F47-4E85-8F17-A46BED905F03}"/>
              </a:ext>
            </a:extLst>
          </p:cNvPr>
          <p:cNvCxnSpPr>
            <a:cxnSpLocks/>
          </p:cNvCxnSpPr>
          <p:nvPr/>
        </p:nvCxnSpPr>
        <p:spPr>
          <a:xfrm>
            <a:off x="2141426" y="1684283"/>
            <a:ext cx="3071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931AA-5957-4F1B-9512-69297F685569}"/>
              </a:ext>
            </a:extLst>
          </p:cNvPr>
          <p:cNvCxnSpPr>
            <a:cxnSpLocks/>
          </p:cNvCxnSpPr>
          <p:nvPr/>
        </p:nvCxnSpPr>
        <p:spPr>
          <a:xfrm>
            <a:off x="2141426" y="6026810"/>
            <a:ext cx="3071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19307A-F0AE-4BD4-B2FD-63BD429ECD59}"/>
              </a:ext>
            </a:extLst>
          </p:cNvPr>
          <p:cNvCxnSpPr>
            <a:cxnSpLocks/>
          </p:cNvCxnSpPr>
          <p:nvPr/>
        </p:nvCxnSpPr>
        <p:spPr>
          <a:xfrm>
            <a:off x="2166391" y="1668946"/>
            <a:ext cx="0" cy="43578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9EC272-1F7B-4ACD-98B0-B5F5C56C6138}"/>
              </a:ext>
            </a:extLst>
          </p:cNvPr>
          <p:cNvSpPr/>
          <p:nvPr/>
        </p:nvSpPr>
        <p:spPr>
          <a:xfrm>
            <a:off x="5761494" y="1538694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Conflict in appointments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604B0A-837F-4FE0-8A41-A308BC0A3964}"/>
              </a:ext>
            </a:extLst>
          </p:cNvPr>
          <p:cNvSpPr/>
          <p:nvPr/>
        </p:nvSpPr>
        <p:spPr>
          <a:xfrm>
            <a:off x="5761494" y="4312074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Hard copy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137BD7-FE69-4EB0-9B7B-9A861C602AFE}"/>
              </a:ext>
            </a:extLst>
          </p:cNvPr>
          <p:cNvSpPr/>
          <p:nvPr/>
        </p:nvSpPr>
        <p:spPr>
          <a:xfrm>
            <a:off x="5761494" y="2925384"/>
            <a:ext cx="192024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Inconvenient with current workflow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8F0BA1-FD7C-47C4-9201-44929217E245}"/>
              </a:ext>
            </a:extLst>
          </p:cNvPr>
          <p:cNvSpPr txBox="1"/>
          <p:nvPr/>
        </p:nvSpPr>
        <p:spPr>
          <a:xfrm>
            <a:off x="3087544" y="581919"/>
            <a:ext cx="12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 scope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1AA5FF-73EE-4127-A92C-BCFD2AF5F61E}"/>
              </a:ext>
            </a:extLst>
          </p:cNvPr>
          <p:cNvCxnSpPr/>
          <p:nvPr/>
        </p:nvCxnSpPr>
        <p:spPr>
          <a:xfrm>
            <a:off x="5184396" y="494950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D6A99-28DA-40E9-B68E-91B938074D82}"/>
              </a:ext>
            </a:extLst>
          </p:cNvPr>
          <p:cNvSpPr/>
          <p:nvPr/>
        </p:nvSpPr>
        <p:spPr>
          <a:xfrm>
            <a:off x="538618" y="125967"/>
            <a:ext cx="4348697" cy="6543413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FC5391-3418-481E-8259-4C249EDA2933}"/>
              </a:ext>
            </a:extLst>
          </p:cNvPr>
          <p:cNvCxnSpPr/>
          <p:nvPr/>
        </p:nvCxnSpPr>
        <p:spPr>
          <a:xfrm>
            <a:off x="8207514" y="464492"/>
            <a:ext cx="0" cy="60232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784F68-739F-4E33-9AA8-B105EE864309}"/>
              </a:ext>
            </a:extLst>
          </p:cNvPr>
          <p:cNvSpPr/>
          <p:nvPr/>
        </p:nvSpPr>
        <p:spPr>
          <a:xfrm>
            <a:off x="8728598" y="1175324"/>
            <a:ext cx="1920240" cy="1344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Online appointment system(update automatically)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B0EB86-8412-4547-9D93-9730F34DBCDE}"/>
              </a:ext>
            </a:extLst>
          </p:cNvPr>
          <p:cNvSpPr/>
          <p:nvPr/>
        </p:nvSpPr>
        <p:spPr>
          <a:xfrm>
            <a:off x="8728598" y="2831096"/>
            <a:ext cx="1920240" cy="1344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System access to available ward bed /…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C333B03-74F2-44E6-9B00-3DFC5311F772}"/>
              </a:ext>
            </a:extLst>
          </p:cNvPr>
          <p:cNvSpPr/>
          <p:nvPr/>
        </p:nvSpPr>
        <p:spPr>
          <a:xfrm>
            <a:off x="8728598" y="4486868"/>
            <a:ext cx="1920240" cy="1344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Online documentation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69FD64-AC4D-4325-B830-6A2290854EFA}"/>
              </a:ext>
            </a:extLst>
          </p:cNvPr>
          <p:cNvSpPr txBox="1"/>
          <p:nvPr/>
        </p:nvSpPr>
        <p:spPr>
          <a:xfrm>
            <a:off x="9118952" y="58191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C3BB29-19B4-4C84-BE3E-6D8EE97CBED5}"/>
              </a:ext>
            </a:extLst>
          </p:cNvPr>
          <p:cNvSpPr txBox="1"/>
          <p:nvPr/>
        </p:nvSpPr>
        <p:spPr>
          <a:xfrm>
            <a:off x="228069" y="166857"/>
            <a:ext cx="3187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XXXXX(Solutions?)</a:t>
            </a:r>
          </a:p>
        </p:txBody>
      </p:sp>
    </p:spTree>
    <p:extLst>
      <p:ext uri="{BB962C8B-B14F-4D97-AF65-F5344CB8AC3E}">
        <p14:creationId xmlns:p14="http://schemas.microsoft.com/office/powerpoint/2010/main" val="233488030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746</TotalTime>
  <Words>541</Words>
  <Application>Microsoft Office PowerPoint</Application>
  <PresentationFormat>Widescreen</PresentationFormat>
  <Paragraphs>83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Corbel</vt:lpstr>
      <vt:lpstr>Wingdings 2</vt:lpstr>
      <vt:lpstr>幼圆</vt:lpstr>
      <vt:lpstr>Frame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 Zhiji</dc:creator>
  <cp:lastModifiedBy>Sundarababu Surendran</cp:lastModifiedBy>
  <cp:revision>58</cp:revision>
  <dcterms:created xsi:type="dcterms:W3CDTF">2018-04-29T11:36:06Z</dcterms:created>
  <dcterms:modified xsi:type="dcterms:W3CDTF">2018-05-01T22:56:34Z</dcterms:modified>
</cp:coreProperties>
</file>