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54"/>
  </p:notesMasterIdLst>
  <p:sldIdLst>
    <p:sldId id="256" r:id="rId2"/>
    <p:sldId id="283" r:id="rId3"/>
    <p:sldId id="317" r:id="rId4"/>
    <p:sldId id="284" r:id="rId5"/>
    <p:sldId id="285" r:id="rId6"/>
    <p:sldId id="286" r:id="rId7"/>
    <p:sldId id="316" r:id="rId8"/>
    <p:sldId id="287" r:id="rId9"/>
    <p:sldId id="318" r:id="rId10"/>
    <p:sldId id="319" r:id="rId11"/>
    <p:sldId id="320" r:id="rId12"/>
    <p:sldId id="321" r:id="rId13"/>
    <p:sldId id="307" r:id="rId14"/>
    <p:sldId id="308" r:id="rId15"/>
    <p:sldId id="309" r:id="rId16"/>
    <p:sldId id="310" r:id="rId17"/>
    <p:sldId id="311" r:id="rId18"/>
    <p:sldId id="312" r:id="rId19"/>
    <p:sldId id="313" r:id="rId20"/>
    <p:sldId id="314" r:id="rId21"/>
    <p:sldId id="315" r:id="rId22"/>
    <p:sldId id="257" r:id="rId23"/>
    <p:sldId id="258" r:id="rId24"/>
    <p:sldId id="259" r:id="rId25"/>
    <p:sldId id="260" r:id="rId26"/>
    <p:sldId id="263" r:id="rId27"/>
    <p:sldId id="261" r:id="rId28"/>
    <p:sldId id="264" r:id="rId29"/>
    <p:sldId id="266" r:id="rId30"/>
    <p:sldId id="265" r:id="rId31"/>
    <p:sldId id="267" r:id="rId32"/>
    <p:sldId id="268" r:id="rId33"/>
    <p:sldId id="269" r:id="rId34"/>
    <p:sldId id="271" r:id="rId35"/>
    <p:sldId id="301" r:id="rId36"/>
    <p:sldId id="302" r:id="rId37"/>
    <p:sldId id="303" r:id="rId38"/>
    <p:sldId id="304" r:id="rId39"/>
    <p:sldId id="305" r:id="rId40"/>
    <p:sldId id="272" r:id="rId41"/>
    <p:sldId id="273" r:id="rId42"/>
    <p:sldId id="274" r:id="rId43"/>
    <p:sldId id="275" r:id="rId44"/>
    <p:sldId id="276" r:id="rId45"/>
    <p:sldId id="277" r:id="rId46"/>
    <p:sldId id="282" r:id="rId47"/>
    <p:sldId id="278" r:id="rId48"/>
    <p:sldId id="279" r:id="rId49"/>
    <p:sldId id="280" r:id="rId50"/>
    <p:sldId id="281" r:id="rId51"/>
    <p:sldId id="306" r:id="rId52"/>
    <p:sldId id="262"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7430"/>
  </p:normalViewPr>
  <p:slideViewPr>
    <p:cSldViewPr snapToGrid="0" snapToObjects="1">
      <p:cViewPr varScale="1">
        <p:scale>
          <a:sx n="79" d="100"/>
          <a:sy n="79" d="100"/>
        </p:scale>
        <p:origin x="1320"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0AF4C5-819A-A249-9F1B-180E79944DD3}" type="datetimeFigureOut">
              <a:rPr kumimoji="1" lang="zh-CN" altLang="en-US" smtClean="0"/>
              <a:pPr/>
              <a:t>16/4/29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AE3D6C-0C78-2741-9CCF-E50C6E76EC2A}" type="slidenum">
              <a:rPr kumimoji="1" lang="zh-CN" altLang="en-US" smtClean="0"/>
              <a:pPr/>
              <a:t>‹#›</a:t>
            </a:fld>
            <a:endParaRPr kumimoji="1" lang="zh-CN" altLang="en-US"/>
          </a:p>
        </p:txBody>
      </p:sp>
    </p:spTree>
    <p:extLst>
      <p:ext uri="{BB962C8B-B14F-4D97-AF65-F5344CB8AC3E}">
        <p14:creationId xmlns:p14="http://schemas.microsoft.com/office/powerpoint/2010/main" val="1454213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it is hard to find a relationship between temperature and expenditure</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and relationship between</a:t>
            </a:r>
            <a:r>
              <a:rPr lang="en-US" altLang="zh-CN" sz="1200" kern="1200" baseline="0" dirty="0" smtClean="0">
                <a:solidFill>
                  <a:schemeClr val="tx1"/>
                </a:solidFill>
                <a:effectLst/>
                <a:latin typeface="+mn-lt"/>
                <a:ea typeface="+mn-ea"/>
                <a:cs typeface="+mn-cs"/>
              </a:rPr>
              <a:t> vacation day and expenditure.</a:t>
            </a:r>
            <a:r>
              <a:rPr lang="en-US" altLang="zh-CN" sz="1200" kern="1200" dirty="0" smtClean="0">
                <a:solidFill>
                  <a:schemeClr val="tx1"/>
                </a:solidFill>
                <a:effectLst/>
                <a:latin typeface="+mn-lt"/>
                <a:ea typeface="+mn-ea"/>
                <a:cs typeface="+mn-cs"/>
              </a:rPr>
              <a:t> In other words, expenditure is independence of those parameters.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2AAE3D6C-0C78-2741-9CCF-E50C6E76EC2A}" type="slidenum">
              <a:rPr kumimoji="1" lang="zh-CN" altLang="en-US" smtClean="0"/>
              <a:pPr/>
              <a:t>12</a:t>
            </a:fld>
            <a:endParaRPr kumimoji="1" lang="zh-CN" altLang="en-US"/>
          </a:p>
        </p:txBody>
      </p:sp>
    </p:spTree>
    <p:extLst>
      <p:ext uri="{BB962C8B-B14F-4D97-AF65-F5344CB8AC3E}">
        <p14:creationId xmlns:p14="http://schemas.microsoft.com/office/powerpoint/2010/main" val="462504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We use STL function to decompose season of time series by loess for observing the trend.</a:t>
            </a:r>
            <a:r>
              <a:rPr lang="zh-CN" altLang="zh-CN" dirty="0" smtClean="0">
                <a:effectLst/>
              </a:rPr>
              <a:t> </a:t>
            </a:r>
            <a:r>
              <a:rPr lang="en-US" altLang="zh-CN" dirty="0" smtClean="0">
                <a:effectLst/>
              </a:rPr>
              <a:t>As</a:t>
            </a:r>
            <a:r>
              <a:rPr lang="en-US" altLang="zh-CN" baseline="0" dirty="0" smtClean="0">
                <a:effectLst/>
              </a:rPr>
              <a:t> you can see </a:t>
            </a:r>
            <a:r>
              <a:rPr lang="en-US" altLang="zh-CN" sz="1200" kern="1200" dirty="0" smtClean="0">
                <a:solidFill>
                  <a:schemeClr val="tx1"/>
                </a:solidFill>
                <a:effectLst/>
                <a:latin typeface="+mn-lt"/>
                <a:ea typeface="+mn-ea"/>
                <a:cs typeface="+mn-cs"/>
              </a:rPr>
              <a:t>the expenditure shows clear season trend and be less influence by other variables. So we decide use the time series to building the model of expenditure prediction.</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2AAE3D6C-0C78-2741-9CCF-E50C6E76EC2A}" type="slidenum">
              <a:rPr kumimoji="1" lang="zh-CN" altLang="en-US" smtClean="0"/>
              <a:pPr/>
              <a:t>13</a:t>
            </a:fld>
            <a:endParaRPr kumimoji="1" lang="zh-CN" altLang="en-US"/>
          </a:p>
        </p:txBody>
      </p:sp>
    </p:spTree>
    <p:extLst>
      <p:ext uri="{BB962C8B-B14F-4D97-AF65-F5344CB8AC3E}">
        <p14:creationId xmlns:p14="http://schemas.microsoft.com/office/powerpoint/2010/main" val="106871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charset="0"/>
                <a:ea typeface="+mn-ea"/>
                <a:cs typeface="Times New Roman" charset="0"/>
              </a:rPr>
              <a:t>The out put of the model is the predict result for the next two years, and the Hi95 and Lo95 represents the boundary of 95% forecast period.</a:t>
            </a:r>
            <a:endParaRPr lang="zh-CN" altLang="zh-CN" sz="1000" smtClean="0">
              <a:effectLst/>
              <a:latin typeface="DengXian" charset="-122"/>
              <a:ea typeface="+mn-ea"/>
              <a:cs typeface="Times New Roman" charset="0"/>
            </a:endParaRPr>
          </a:p>
          <a:p>
            <a:endParaRPr kumimoji="1" lang="zh-CN" altLang="en-US" dirty="0"/>
          </a:p>
        </p:txBody>
      </p:sp>
      <p:sp>
        <p:nvSpPr>
          <p:cNvPr id="4" name="幻灯片编号占位符 3"/>
          <p:cNvSpPr>
            <a:spLocks noGrp="1"/>
          </p:cNvSpPr>
          <p:nvPr>
            <p:ph type="sldNum" sz="quarter" idx="10"/>
          </p:nvPr>
        </p:nvSpPr>
        <p:spPr/>
        <p:txBody>
          <a:bodyPr/>
          <a:lstStyle/>
          <a:p>
            <a:fld id="{2AAE3D6C-0C78-2741-9CCF-E50C6E76EC2A}" type="slidenum">
              <a:rPr kumimoji="1" lang="zh-CN" altLang="en-US" smtClean="0"/>
              <a:pPr/>
              <a:t>20</a:t>
            </a:fld>
            <a:endParaRPr kumimoji="1" lang="zh-CN" altLang="en-US"/>
          </a:p>
        </p:txBody>
      </p:sp>
    </p:spTree>
    <p:extLst>
      <p:ext uri="{BB962C8B-B14F-4D97-AF65-F5344CB8AC3E}">
        <p14:creationId xmlns:p14="http://schemas.microsoft.com/office/powerpoint/2010/main" val="1709022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6" name="Group 25"/>
          <p:cNvGrpSpPr/>
          <p:nvPr/>
        </p:nvGrpSpPr>
        <p:grpSpPr>
          <a:xfrm>
            <a:off x="-1" y="-2313"/>
            <a:ext cx="12192001" cy="6924496"/>
            <a:chOff x="-1" y="-2313"/>
            <a:chExt cx="12192001" cy="6924496"/>
          </a:xfrm>
        </p:grpSpPr>
        <p:sp>
          <p:nvSpPr>
            <p:cNvPr id="25" name="Freeform 13"/>
            <p:cNvSpPr>
              <a:spLocks noEditPoints="1"/>
            </p:cNvSpPr>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18" name="Freeform 9"/>
            <p:cNvSpPr>
              <a:spLocks noEditPoints="1"/>
            </p:cNvSpPr>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13" name="Freeform 5"/>
            <p:cNvSpPr>
              <a:spLocks noEditPoints="1"/>
            </p:cNvSpPr>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sp>
        <p:nvSpPr>
          <p:cNvPr id="4" name="Date Placeholder 3"/>
          <p:cNvSpPr>
            <a:spLocks noGrp="1"/>
          </p:cNvSpPr>
          <p:nvPr>
            <p:ph type="dt" sz="half" idx="10"/>
          </p:nvPr>
        </p:nvSpPr>
        <p:spPr>
          <a:xfrm>
            <a:off x="8973319" y="6442524"/>
            <a:ext cx="2743200" cy="365125"/>
          </a:xfrm>
        </p:spPr>
        <p:txBody>
          <a:bodyPr/>
          <a:lstStyle/>
          <a:p>
            <a:fld id="{20EDA143-C11E-BD4E-9A22-B6A4C2E3A4E3}" type="datetimeFigureOut">
              <a:rPr kumimoji="1" lang="zh-CN" altLang="en-US" smtClean="0"/>
              <a:pPr/>
              <a:t>16/4/29</a:t>
            </a:fld>
            <a:endParaRPr kumimoji="1" lang="zh-CN" alt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kumimoji="1" lang="zh-CN" alt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875267B3-6E9D-874E-A5CF-AE5718550A88}" type="slidenum">
              <a:rPr kumimoji="1" lang="zh-CN" altLang="en-US" smtClean="0"/>
              <a:pPr/>
              <a:t>‹#›</a:t>
            </a:fld>
            <a:endParaRPr kumimoji="1" lang="zh-CN" altLang="en-US"/>
          </a:p>
        </p:txBody>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1133802677"/>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0EDA143-C11E-BD4E-9A22-B6A4C2E3A4E3}" type="datetimeFigureOut">
              <a:rPr kumimoji="1" lang="zh-CN" altLang="en-US" smtClean="0"/>
              <a:pPr/>
              <a:t>16/4/29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75267B3-6E9D-874E-A5CF-AE5718550A88}" type="slidenum">
              <a:rPr kumimoji="1" lang="zh-CN" altLang="en-US" smtClean="0"/>
              <a:pPr/>
              <a:t>‹#›</a:t>
            </a:fld>
            <a:endParaRPr kumimoji="1" lang="zh-CN" altLang="en-US"/>
          </a:p>
        </p:txBody>
      </p:sp>
    </p:spTree>
    <p:extLst>
      <p:ext uri="{BB962C8B-B14F-4D97-AF65-F5344CB8AC3E}">
        <p14:creationId xmlns:p14="http://schemas.microsoft.com/office/powerpoint/2010/main" val="889121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0EDA143-C11E-BD4E-9A22-B6A4C2E3A4E3}" type="datetimeFigureOut">
              <a:rPr kumimoji="1" lang="zh-CN" altLang="en-US" smtClean="0"/>
              <a:pPr/>
              <a:t>16/4/29</a:t>
            </a:fld>
            <a:endParaRPr kumimoji="1" lang="zh-CN" altLang="en-US"/>
          </a:p>
        </p:txBody>
      </p:sp>
      <p:sp>
        <p:nvSpPr>
          <p:cNvPr id="5" name="Footer Placeholder 4"/>
          <p:cNvSpPr>
            <a:spLocks noGrp="1"/>
          </p:cNvSpPr>
          <p:nvPr>
            <p:ph type="ftr" sz="quarter" idx="11"/>
          </p:nvPr>
        </p:nvSpPr>
        <p:spPr>
          <a:xfrm>
            <a:off x="2933699" y="6296615"/>
            <a:ext cx="5959577" cy="365125"/>
          </a:xfrm>
        </p:spPr>
        <p:txBody>
          <a:bodyPr/>
          <a:lstStyle/>
          <a:p>
            <a:endParaRPr kumimoji="1" lang="zh-CN" alt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875267B3-6E9D-874E-A5CF-AE5718550A88}" type="slidenum">
              <a:rPr kumimoji="1" lang="zh-CN" altLang="en-US" smtClean="0"/>
              <a:pPr/>
              <a:t>‹#›</a:t>
            </a:fld>
            <a:endParaRPr kumimoji="1" lang="zh-CN" altLang="en-US"/>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28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0EDA143-C11E-BD4E-9A22-B6A4C2E3A4E3}" type="datetimeFigureOut">
              <a:rPr kumimoji="1" lang="zh-CN" altLang="en-US" smtClean="0"/>
              <a:pPr/>
              <a:t>16/4/29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75267B3-6E9D-874E-A5CF-AE5718550A88}" type="slidenum">
              <a:rPr kumimoji="1" lang="zh-CN" altLang="en-US" smtClean="0"/>
              <a:pPr/>
              <a:t>‹#›</a:t>
            </a:fld>
            <a:endParaRPr kumimoji="1" lang="zh-CN" altLang="en-US"/>
          </a:p>
        </p:txBody>
      </p:sp>
    </p:spTree>
    <p:extLst>
      <p:ext uri="{BB962C8B-B14F-4D97-AF65-F5344CB8AC3E}">
        <p14:creationId xmlns:p14="http://schemas.microsoft.com/office/powerpoint/2010/main" val="1199192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20EDA143-C11E-BD4E-9A22-B6A4C2E3A4E3}" type="datetimeFigureOut">
              <a:rPr kumimoji="1" lang="zh-CN" altLang="en-US" smtClean="0"/>
              <a:pPr/>
              <a:t>16/4/29</a:t>
            </a:fld>
            <a:endParaRPr kumimoji="1" lang="zh-CN" alt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kumimoji="1" lang="zh-CN" alt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875267B3-6E9D-874E-A5CF-AE5718550A88}" type="slidenum">
              <a:rPr kumimoji="1" lang="zh-CN" altLang="en-US" smtClean="0"/>
              <a:pPr/>
              <a:t>‹#›</a:t>
            </a:fld>
            <a:endParaRPr kumimoji="1" lang="zh-CN" alt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69445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20EDA143-C11E-BD4E-9A22-B6A4C2E3A4E3}" type="datetimeFigureOut">
              <a:rPr kumimoji="1" lang="zh-CN" altLang="en-US" smtClean="0"/>
              <a:pPr/>
              <a:t>16/4/29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75267B3-6E9D-874E-A5CF-AE5718550A88}" type="slidenum">
              <a:rPr kumimoji="1" lang="zh-CN" altLang="en-US" smtClean="0"/>
              <a:pPr/>
              <a:t>‹#›</a:t>
            </a:fld>
            <a:endParaRPr kumimoji="1" lang="zh-CN" altLang="en-US"/>
          </a:p>
        </p:txBody>
      </p:sp>
    </p:spTree>
    <p:extLst>
      <p:ext uri="{BB962C8B-B14F-4D97-AF65-F5344CB8AC3E}">
        <p14:creationId xmlns:p14="http://schemas.microsoft.com/office/powerpoint/2010/main" val="12922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933699" y="3316639"/>
            <a:ext cx="4160520" cy="277936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543751" y="3316639"/>
            <a:ext cx="4160520" cy="277936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20EDA143-C11E-BD4E-9A22-B6A4C2E3A4E3}" type="datetimeFigureOut">
              <a:rPr kumimoji="1" lang="zh-CN" altLang="en-US" smtClean="0"/>
              <a:pPr/>
              <a:t>16/4/29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875267B3-6E9D-874E-A5CF-AE5718550A88}" type="slidenum">
              <a:rPr kumimoji="1" lang="zh-CN" altLang="en-US" smtClean="0"/>
              <a:pPr/>
              <a:t>‹#›</a:t>
            </a:fld>
            <a:endParaRPr kumimoji="1" lang="zh-CN" altLang="en-US"/>
          </a:p>
        </p:txBody>
      </p:sp>
    </p:spTree>
    <p:extLst>
      <p:ext uri="{BB962C8B-B14F-4D97-AF65-F5344CB8AC3E}">
        <p14:creationId xmlns:p14="http://schemas.microsoft.com/office/powerpoint/2010/main" val="81864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0EDA143-C11E-BD4E-9A22-B6A4C2E3A4E3}" type="datetimeFigureOut">
              <a:rPr kumimoji="1" lang="zh-CN" altLang="en-US" smtClean="0"/>
              <a:pPr/>
              <a:t>16/4/29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75267B3-6E9D-874E-A5CF-AE5718550A88}" type="slidenum">
              <a:rPr kumimoji="1" lang="zh-CN" altLang="en-US" smtClean="0"/>
              <a:pPr/>
              <a:t>‹#›</a:t>
            </a:fld>
            <a:endParaRPr kumimoji="1" lang="zh-CN" altLang="en-US"/>
          </a:p>
        </p:txBody>
      </p:sp>
    </p:spTree>
    <p:extLst>
      <p:ext uri="{BB962C8B-B14F-4D97-AF65-F5344CB8AC3E}">
        <p14:creationId xmlns:p14="http://schemas.microsoft.com/office/powerpoint/2010/main" val="2138490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20EDA143-C11E-BD4E-9A22-B6A4C2E3A4E3}" type="datetimeFigureOut">
              <a:rPr kumimoji="1" lang="zh-CN" altLang="en-US" smtClean="0"/>
              <a:pPr/>
              <a:t>16/4/29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875267B3-6E9D-874E-A5CF-AE5718550A88}" type="slidenum">
              <a:rPr kumimoji="1" lang="zh-CN" altLang="en-US" smtClean="0"/>
              <a:pPr/>
              <a:t>‹#›</a:t>
            </a:fld>
            <a:endParaRPr kumimoji="1" lang="zh-CN" altLang="en-US"/>
          </a:p>
        </p:txBody>
      </p:sp>
    </p:spTree>
    <p:extLst>
      <p:ext uri="{BB962C8B-B14F-4D97-AF65-F5344CB8AC3E}">
        <p14:creationId xmlns:p14="http://schemas.microsoft.com/office/powerpoint/2010/main" val="131539952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2"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20EDA143-C11E-BD4E-9A22-B6A4C2E3A4E3}" type="datetimeFigureOut">
              <a:rPr kumimoji="1" lang="zh-CN" altLang="en-US" smtClean="0"/>
              <a:pPr/>
              <a:t>16/4/29</a:t>
            </a:fld>
            <a:endParaRPr kumimoji="1" lang="zh-CN" alt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kumimoji="1" lang="zh-CN" alt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875267B3-6E9D-874E-A5CF-AE5718550A88}" type="slidenum">
              <a:rPr kumimoji="1" lang="zh-CN" altLang="en-US" smtClean="0"/>
              <a:pPr/>
              <a:t>‹#›</a:t>
            </a:fld>
            <a:endParaRPr kumimoji="1" lang="zh-CN" altLang="en-US"/>
          </a:p>
        </p:txBody>
      </p:sp>
    </p:spTree>
    <p:extLst>
      <p:ext uri="{BB962C8B-B14F-4D97-AF65-F5344CB8AC3E}">
        <p14:creationId xmlns:p14="http://schemas.microsoft.com/office/powerpoint/2010/main" val="1723188071"/>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0"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20EDA143-C11E-BD4E-9A22-B6A4C2E3A4E3}" type="datetimeFigureOut">
              <a:rPr kumimoji="1" lang="zh-CN" altLang="en-US" smtClean="0"/>
              <a:pPr/>
              <a:t>16/4/29</a:t>
            </a:fld>
            <a:endParaRPr kumimoji="1" lang="zh-CN" alt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kumimoji="1" lang="zh-CN" alt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875267B3-6E9D-874E-A5CF-AE5718550A88}" type="slidenum">
              <a:rPr kumimoji="1" lang="zh-CN" altLang="en-US" smtClean="0"/>
              <a:pPr/>
              <a:t>‹#›</a:t>
            </a:fld>
            <a:endParaRPr kumimoji="1" lang="zh-CN" altLang="en-US"/>
          </a:p>
        </p:txBody>
      </p:sp>
    </p:spTree>
    <p:extLst>
      <p:ext uri="{BB962C8B-B14F-4D97-AF65-F5344CB8AC3E}">
        <p14:creationId xmlns:p14="http://schemas.microsoft.com/office/powerpoint/2010/main" val="6574458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20EDA143-C11E-BD4E-9A22-B6A4C2E3A4E3}" type="datetimeFigureOut">
              <a:rPr kumimoji="1" lang="zh-CN" altLang="en-US" smtClean="0"/>
              <a:pPr/>
              <a:t>16/4/29</a:t>
            </a:fld>
            <a:endParaRPr kumimoji="1" lang="zh-CN" alt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kumimoji="1" lang="zh-CN" alt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875267B3-6E9D-874E-A5CF-AE5718550A88}" type="slidenum">
              <a:rPr kumimoji="1" lang="zh-CN" altLang="en-US" smtClean="0"/>
              <a:pPr/>
              <a:t>‹#›</a:t>
            </a:fld>
            <a:endParaRPr kumimoji="1" lang="zh-CN" altLang="en-US"/>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Tree>
    <p:extLst>
      <p:ext uri="{BB962C8B-B14F-4D97-AF65-F5344CB8AC3E}">
        <p14:creationId xmlns:p14="http://schemas.microsoft.com/office/powerpoint/2010/main" val="121378479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hyperlink" Target="http://www.usclimatedata.com/climate/honolulu/hawaii/united-states/ushi0026" TargetMode="External"/><Relationship Id="rId4" Type="http://schemas.openxmlformats.org/officeDocument/2006/relationships/hyperlink" Target="http://www.timeanddate.com/holidays/us/" TargetMode="External"/><Relationship Id="rId5" Type="http://schemas.openxmlformats.org/officeDocument/2006/relationships/hyperlink" Target="http://www.hawaiitourismauthority.org/research/reports/historical-visitor-statistics/" TargetMode="External"/><Relationship Id="rId1" Type="http://schemas.openxmlformats.org/officeDocument/2006/relationships/slideLayout" Target="../slideLayouts/slideLayout2.xml"/><Relationship Id="rId2" Type="http://schemas.openxmlformats.org/officeDocument/2006/relationships/hyperlink" Target="http://dbedt.hawaii.gov/visitor/touris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 Id="rId3" Type="http://schemas.openxmlformats.org/officeDocument/2006/relationships/image" Target="../media/image58.png"/></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 Id="rId3" Type="http://schemas.openxmlformats.org/officeDocument/2006/relationships/image" Target="../media/image6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1.ece.neu.edu/~zwang3/final_project_UI/home.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kumimoji="1" lang="en-US" altLang="zh-CN" dirty="0" smtClean="0"/>
              <a:t>INFO7390</a:t>
            </a:r>
            <a:br>
              <a:rPr kumimoji="1" lang="en-US" altLang="zh-CN" dirty="0" smtClean="0"/>
            </a:br>
            <a:r>
              <a:rPr kumimoji="1" lang="en-US" altLang="zh-CN" dirty="0" smtClean="0"/>
              <a:t>Final Project:</a:t>
            </a:r>
            <a:br>
              <a:rPr kumimoji="1" lang="en-US" altLang="zh-CN" dirty="0" smtClean="0"/>
            </a:br>
            <a:r>
              <a:rPr lang="en-US" altLang="zh-CN" dirty="0"/>
              <a:t>Hawaii Tourism Prediction </a:t>
            </a:r>
            <a:br>
              <a:rPr lang="en-US" altLang="zh-CN" dirty="0"/>
            </a:br>
            <a:endParaRPr kumimoji="1" lang="zh-CN" altLang="en-US" dirty="0"/>
          </a:p>
        </p:txBody>
      </p:sp>
      <p:sp>
        <p:nvSpPr>
          <p:cNvPr id="3" name="副标题 2"/>
          <p:cNvSpPr>
            <a:spLocks noGrp="1"/>
          </p:cNvSpPr>
          <p:nvPr>
            <p:ph type="subTitle" idx="1"/>
          </p:nvPr>
        </p:nvSpPr>
        <p:spPr>
          <a:xfrm>
            <a:off x="7920752" y="4835236"/>
            <a:ext cx="3793678" cy="1147901"/>
          </a:xfrm>
        </p:spPr>
        <p:txBody>
          <a:bodyPr>
            <a:normAutofit/>
          </a:bodyPr>
          <a:lstStyle/>
          <a:p>
            <a:r>
              <a:rPr kumimoji="1" lang="en-US" altLang="zh-CN" dirty="0"/>
              <a:t>Group </a:t>
            </a:r>
            <a:r>
              <a:rPr kumimoji="1" lang="en-US" altLang="zh-CN" dirty="0" smtClean="0"/>
              <a:t>8:</a:t>
            </a:r>
            <a:endParaRPr kumimoji="1" lang="en-US" altLang="zh-CN" dirty="0"/>
          </a:p>
          <a:p>
            <a:r>
              <a:rPr kumimoji="1" lang="en-US" altLang="zh-CN" dirty="0"/>
              <a:t>Zhao </a:t>
            </a:r>
            <a:r>
              <a:rPr kumimoji="1" lang="en-US" altLang="zh-CN" dirty="0" smtClean="0"/>
              <a:t>Wang: Lezi Wang: </a:t>
            </a:r>
            <a:r>
              <a:rPr kumimoji="1" lang="en-US" altLang="zh-CN" dirty="0" err="1" smtClean="0"/>
              <a:t>Qiaoyi</a:t>
            </a:r>
            <a:r>
              <a:rPr kumimoji="1" lang="en-US" altLang="zh-CN" dirty="0" smtClean="0"/>
              <a:t>  </a:t>
            </a:r>
            <a:r>
              <a:rPr kumimoji="1" lang="en-US" altLang="zh-CN" dirty="0"/>
              <a:t>He</a:t>
            </a:r>
          </a:p>
          <a:p>
            <a:endParaRPr kumimoji="1" lang="zh-CN" altLang="en-US" dirty="0"/>
          </a:p>
        </p:txBody>
      </p:sp>
    </p:spTree>
    <p:extLst>
      <p:ext uri="{BB962C8B-B14F-4D97-AF65-F5344CB8AC3E}">
        <p14:creationId xmlns:p14="http://schemas.microsoft.com/office/powerpoint/2010/main" val="121198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Visualization-</a:t>
            </a:r>
            <a:r>
              <a:rPr kumimoji="1" lang="en-US" altLang="zh-CN" dirty="0" smtClean="0"/>
              <a:t>Model2</a:t>
            </a:r>
            <a:endParaRPr kumimoji="1" lang="zh-CN" altLang="en-US" dirty="0"/>
          </a:p>
        </p:txBody>
      </p:sp>
      <p:pic>
        <p:nvPicPr>
          <p:cNvPr id="5" name="图片 4" descr="Screen Shot 2016-04-29 at 18.43.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1532"/>
            <a:ext cx="12192000" cy="5416468"/>
          </a:xfrm>
          <a:prstGeom prst="rect">
            <a:avLst/>
          </a:prstGeom>
        </p:spPr>
      </p:pic>
    </p:spTree>
    <p:extLst>
      <p:ext uri="{BB962C8B-B14F-4D97-AF65-F5344CB8AC3E}">
        <p14:creationId xmlns:p14="http://schemas.microsoft.com/office/powerpoint/2010/main" val="70822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Visualization-</a:t>
            </a:r>
            <a:r>
              <a:rPr kumimoji="1" lang="en-US" altLang="zh-CN" dirty="0" smtClean="0"/>
              <a:t>Model3</a:t>
            </a:r>
            <a:endParaRPr kumimoji="1"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671" y="2328718"/>
            <a:ext cx="4648200" cy="32639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871" y="2303318"/>
            <a:ext cx="4724400" cy="3314700"/>
          </a:xfrm>
          <a:prstGeom prst="rect">
            <a:avLst/>
          </a:prstGeom>
        </p:spPr>
      </p:pic>
    </p:spTree>
    <p:extLst>
      <p:ext uri="{BB962C8B-B14F-4D97-AF65-F5344CB8AC3E}">
        <p14:creationId xmlns:p14="http://schemas.microsoft.com/office/powerpoint/2010/main" val="1730883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Visualization-</a:t>
            </a:r>
            <a:r>
              <a:rPr kumimoji="1" lang="en-US" altLang="zh-CN" dirty="0" smtClean="0"/>
              <a:t>Model4</a:t>
            </a:r>
            <a:endParaRPr kumimoji="1" lang="zh-CN" altLang="en-US" dirty="0"/>
          </a:p>
        </p:txBody>
      </p:sp>
      <p:pic>
        <p:nvPicPr>
          <p:cNvPr id="4" name="图片 3" descr="Screen Shot 2016-04-29 at 18.45.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5854"/>
            <a:ext cx="12192000" cy="5382146"/>
          </a:xfrm>
          <a:prstGeom prst="rect">
            <a:avLst/>
          </a:prstGeom>
        </p:spPr>
      </p:pic>
    </p:spTree>
    <p:extLst>
      <p:ext uri="{BB962C8B-B14F-4D97-AF65-F5344CB8AC3E}">
        <p14:creationId xmlns:p14="http://schemas.microsoft.com/office/powerpoint/2010/main" val="1139367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Model4: Time series - </a:t>
            </a:r>
            <a:r>
              <a:rPr lang="en-US" altLang="zh-CN" dirty="0" smtClean="0"/>
              <a:t>R</a:t>
            </a:r>
            <a:r>
              <a:rPr lang="zh-CN" altLang="zh-CN" dirty="0" smtClean="0"/>
              <a:t> </a:t>
            </a:r>
            <a:endParaRPr kumimoji="1" lang="zh-CN" altLang="en-US" dirty="0"/>
          </a:p>
        </p:txBody>
      </p:sp>
      <p:pic>
        <p:nvPicPr>
          <p:cNvPr id="4" name="内容占位符 3" descr="屏幕快照%202016-04-29%2011.35.13.png"/>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504493" y="2894754"/>
            <a:ext cx="6199778" cy="3796146"/>
          </a:xfrm>
          <a:prstGeom prst="rect">
            <a:avLst/>
          </a:prstGeom>
          <a:noFill/>
          <a:ln>
            <a:noFill/>
          </a:ln>
        </p:spPr>
      </p:pic>
      <p:pic>
        <p:nvPicPr>
          <p:cNvPr id="5" name="图片 4" descr="屏幕快照%202016-04-29%2011.36.10.png"/>
          <p:cNvPicPr/>
          <p:nvPr/>
        </p:nvPicPr>
        <p:blipFill>
          <a:blip r:embed="rId4">
            <a:extLst>
              <a:ext uri="{28A0092B-C50C-407E-A947-70E740481C1C}">
                <a14:useLocalDpi xmlns:a14="http://schemas.microsoft.com/office/drawing/2010/main" val="0"/>
              </a:ext>
            </a:extLst>
          </a:blip>
          <a:srcRect/>
          <a:stretch>
            <a:fillRect/>
          </a:stretch>
        </p:blipFill>
        <p:spPr bwMode="auto">
          <a:xfrm>
            <a:off x="241613" y="3701359"/>
            <a:ext cx="4396740" cy="839110"/>
          </a:xfrm>
          <a:prstGeom prst="rect">
            <a:avLst/>
          </a:prstGeom>
          <a:noFill/>
          <a:ln>
            <a:noFill/>
          </a:ln>
        </p:spPr>
      </p:pic>
      <p:sp>
        <p:nvSpPr>
          <p:cNvPr id="3" name="矩形 2"/>
          <p:cNvSpPr/>
          <p:nvPr/>
        </p:nvSpPr>
        <p:spPr>
          <a:xfrm>
            <a:off x="5399650" y="1408384"/>
            <a:ext cx="6096000" cy="646331"/>
          </a:xfrm>
          <a:prstGeom prst="rect">
            <a:avLst/>
          </a:prstGeom>
        </p:spPr>
        <p:txBody>
          <a:bodyPr>
            <a:spAutoFit/>
          </a:bodyPr>
          <a:lstStyle/>
          <a:p>
            <a:pPr>
              <a:spcBef>
                <a:spcPts val="1000"/>
              </a:spcBef>
              <a:spcAft>
                <a:spcPts val="1000"/>
              </a:spcAft>
            </a:pPr>
            <a:r>
              <a:rPr lang="en-US" altLang="zh-CN" dirty="0">
                <a:solidFill>
                  <a:srgbClr val="000000"/>
                </a:solidFill>
                <a:latin typeface="Times New Roman" charset="0"/>
                <a:ea typeface="DengXian" charset="-122"/>
                <a:cs typeface="Times New Roman" charset="0"/>
              </a:rPr>
              <a:t>Predict monthly </a:t>
            </a:r>
            <a:r>
              <a:rPr lang="en-US" altLang="zh-CN" dirty="0" smtClean="0">
                <a:solidFill>
                  <a:srgbClr val="000000"/>
                </a:solidFill>
                <a:latin typeface="Times New Roman" charset="0"/>
                <a:ea typeface="DengXian" charset="-122"/>
                <a:cs typeface="Times New Roman" charset="0"/>
              </a:rPr>
              <a:t>total </a:t>
            </a:r>
            <a:r>
              <a:rPr lang="en-US" altLang="zh-CN" dirty="0">
                <a:solidFill>
                  <a:srgbClr val="000000"/>
                </a:solidFill>
                <a:latin typeface="Times New Roman" charset="0"/>
                <a:ea typeface="DengXian" charset="-122"/>
                <a:cs typeface="Times New Roman" charset="0"/>
              </a:rPr>
              <a:t>visitors’ expenditures in entire Hawaii area.</a:t>
            </a:r>
            <a:endParaRPr lang="zh-CN" altLang="zh-CN" dirty="0">
              <a:latin typeface="DengXian" charset="-122"/>
              <a:ea typeface="DengXian" charset="-122"/>
              <a:cs typeface="Times New Roman" charset="0"/>
            </a:endParaRPr>
          </a:p>
        </p:txBody>
      </p:sp>
      <p:pic>
        <p:nvPicPr>
          <p:cNvPr id="7" name="图片 6" descr="屏幕快照%202016-04-28%2015.52.51.png"/>
          <p:cNvPicPr/>
          <p:nvPr/>
        </p:nvPicPr>
        <p:blipFill>
          <a:blip r:embed="rId5">
            <a:extLst>
              <a:ext uri="{28A0092B-C50C-407E-A947-70E740481C1C}">
                <a14:useLocalDpi xmlns:a14="http://schemas.microsoft.com/office/drawing/2010/main" val="0"/>
              </a:ext>
            </a:extLst>
          </a:blip>
          <a:srcRect/>
          <a:stretch>
            <a:fillRect/>
          </a:stretch>
        </p:blipFill>
        <p:spPr bwMode="auto">
          <a:xfrm>
            <a:off x="241613" y="2716052"/>
            <a:ext cx="5262880" cy="894251"/>
          </a:xfrm>
          <a:prstGeom prst="rect">
            <a:avLst/>
          </a:prstGeom>
          <a:noFill/>
          <a:ln>
            <a:noFill/>
          </a:ln>
        </p:spPr>
      </p:pic>
    </p:spTree>
    <p:extLst>
      <p:ext uri="{BB962C8B-B14F-4D97-AF65-F5344CB8AC3E}">
        <p14:creationId xmlns:p14="http://schemas.microsoft.com/office/powerpoint/2010/main" val="49155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Partition </a:t>
            </a:r>
            <a:r>
              <a:rPr lang="en-US" altLang="zh-CN" dirty="0" smtClean="0"/>
              <a:t>Data</a:t>
            </a:r>
            <a:r>
              <a:rPr lang="zh-CN" altLang="zh-CN" dirty="0"/>
              <a:t/>
            </a:r>
            <a:br>
              <a:rPr lang="zh-CN" altLang="zh-CN" dirty="0"/>
            </a:br>
            <a:r>
              <a:rPr lang="zh-CN" altLang="zh-CN" b="1" cap="all" dirty="0" smtClean="0"/>
              <a:t/>
            </a:r>
            <a:br>
              <a:rPr lang="zh-CN" altLang="zh-CN" b="1" cap="all" dirty="0" smtClean="0"/>
            </a:br>
            <a:endParaRPr kumimoji="1" lang="zh-CN" altLang="en-US" dirty="0"/>
          </a:p>
        </p:txBody>
      </p:sp>
      <p:sp>
        <p:nvSpPr>
          <p:cNvPr id="3" name="内容占位符 2"/>
          <p:cNvSpPr>
            <a:spLocks noGrp="1"/>
          </p:cNvSpPr>
          <p:nvPr>
            <p:ph idx="1"/>
          </p:nvPr>
        </p:nvSpPr>
        <p:spPr/>
        <p:txBody>
          <a:bodyPr/>
          <a:lstStyle/>
          <a:p>
            <a:r>
              <a:rPr lang="en-US" altLang="zh-CN" dirty="0"/>
              <a:t>We separate the data set into training dataset and testing dataset according to time. We use the data from 2007 to 2014 for building model, and use 2015 data to validate the result. The following picture is the R code which we use to separate the data set. </a:t>
            </a:r>
            <a:endParaRPr kumimoji="1" lang="zh-CN" altLang="en-US" dirty="0"/>
          </a:p>
        </p:txBody>
      </p:sp>
      <p:pic>
        <p:nvPicPr>
          <p:cNvPr id="7" name="图片 6" descr="屏幕快照%202016-04-28%2015.53.07.png"/>
          <p:cNvPicPr/>
          <p:nvPr/>
        </p:nvPicPr>
        <p:blipFill>
          <a:blip r:embed="rId2">
            <a:extLst>
              <a:ext uri="{28A0092B-C50C-407E-A947-70E740481C1C}">
                <a14:useLocalDpi xmlns:a14="http://schemas.microsoft.com/office/drawing/2010/main" val="0"/>
              </a:ext>
            </a:extLst>
          </a:blip>
          <a:srcRect/>
          <a:stretch>
            <a:fillRect/>
          </a:stretch>
        </p:blipFill>
        <p:spPr bwMode="auto">
          <a:xfrm>
            <a:off x="3393613" y="3918711"/>
            <a:ext cx="5625696" cy="930379"/>
          </a:xfrm>
          <a:prstGeom prst="rect">
            <a:avLst/>
          </a:prstGeom>
          <a:noFill/>
          <a:ln>
            <a:noFill/>
          </a:ln>
        </p:spPr>
      </p:pic>
    </p:spTree>
    <p:extLst>
      <p:ext uri="{BB962C8B-B14F-4D97-AF65-F5344CB8AC3E}">
        <p14:creationId xmlns:p14="http://schemas.microsoft.com/office/powerpoint/2010/main" val="256590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Exponential smoothing state space </a:t>
            </a:r>
            <a:r>
              <a:rPr lang="en-US" altLang="zh-CN" dirty="0" smtClean="0"/>
              <a:t>model(ETS)</a:t>
            </a:r>
            <a:endParaRPr kumimoji="1" lang="zh-CN" altLang="en-US" dirty="0"/>
          </a:p>
        </p:txBody>
      </p:sp>
      <p:sp>
        <p:nvSpPr>
          <p:cNvPr id="3" name="内容占位符 2"/>
          <p:cNvSpPr>
            <a:spLocks noGrp="1"/>
          </p:cNvSpPr>
          <p:nvPr>
            <p:ph idx="1"/>
          </p:nvPr>
        </p:nvSpPr>
        <p:spPr>
          <a:xfrm>
            <a:off x="2933700" y="2299855"/>
            <a:ext cx="8770571" cy="3651504"/>
          </a:xfrm>
        </p:spPr>
        <p:txBody>
          <a:bodyPr/>
          <a:lstStyle/>
          <a:p>
            <a:r>
              <a:rPr lang="en-US" altLang="zh-CN" dirty="0"/>
              <a:t>We use four different function - </a:t>
            </a:r>
            <a:r>
              <a:rPr lang="en-US" altLang="zh-CN" dirty="0" err="1"/>
              <a:t>Ses</a:t>
            </a:r>
            <a:r>
              <a:rPr lang="en-US" altLang="zh-CN" dirty="0"/>
              <a:t>, holt, </a:t>
            </a:r>
            <a:r>
              <a:rPr lang="en-US" altLang="zh-CN" dirty="0" err="1"/>
              <a:t>hw</a:t>
            </a:r>
            <a:r>
              <a:rPr lang="en-US" altLang="zh-CN" dirty="0"/>
              <a:t> and </a:t>
            </a:r>
            <a:r>
              <a:rPr lang="en-US" altLang="zh-CN" dirty="0" err="1"/>
              <a:t>ets</a:t>
            </a:r>
            <a:r>
              <a:rPr lang="en-US" altLang="zh-CN" dirty="0"/>
              <a:t>, to build the Exponential smoothing state space model. In fact, </a:t>
            </a:r>
            <a:r>
              <a:rPr lang="en-US" altLang="zh-CN" dirty="0" err="1"/>
              <a:t>Ses</a:t>
            </a:r>
            <a:r>
              <a:rPr lang="en-US" altLang="zh-CN" dirty="0"/>
              <a:t>, holt and </a:t>
            </a:r>
            <a:r>
              <a:rPr lang="en-US" altLang="zh-CN" dirty="0" err="1"/>
              <a:t>hw</a:t>
            </a:r>
            <a:r>
              <a:rPr lang="en-US" altLang="zh-CN" dirty="0"/>
              <a:t> are simply convenient wrapper functions for forecast(</a:t>
            </a:r>
            <a:r>
              <a:rPr lang="en-US" altLang="zh-CN" dirty="0" err="1"/>
              <a:t>ets</a:t>
            </a:r>
            <a:r>
              <a:rPr lang="en-US" altLang="zh-CN" dirty="0"/>
              <a:t>(...)). And for the fit1, since we not specify the model, R returns the best model automatically. The following picture is the R code and the note of accuracy is the RMS of the model.</a:t>
            </a:r>
            <a:endParaRPr lang="zh-CN" altLang="zh-CN" dirty="0"/>
          </a:p>
          <a:p>
            <a:endParaRPr kumimoji="1" lang="zh-CN" altLang="en-US" dirty="0"/>
          </a:p>
        </p:txBody>
      </p:sp>
      <p:pic>
        <p:nvPicPr>
          <p:cNvPr id="4" name="图片 3" descr="屏幕快照%202016-04-29%2012.16.31.png"/>
          <p:cNvPicPr/>
          <p:nvPr/>
        </p:nvPicPr>
        <p:blipFill>
          <a:blip r:embed="rId2">
            <a:extLst>
              <a:ext uri="{28A0092B-C50C-407E-A947-70E740481C1C}">
                <a14:useLocalDpi xmlns:a14="http://schemas.microsoft.com/office/drawing/2010/main" val="0"/>
              </a:ext>
            </a:extLst>
          </a:blip>
          <a:srcRect/>
          <a:stretch>
            <a:fillRect/>
          </a:stretch>
        </p:blipFill>
        <p:spPr bwMode="auto">
          <a:xfrm>
            <a:off x="3312160" y="4076065"/>
            <a:ext cx="5262880" cy="2781935"/>
          </a:xfrm>
          <a:prstGeom prst="rect">
            <a:avLst/>
          </a:prstGeom>
          <a:noFill/>
          <a:ln>
            <a:noFill/>
          </a:ln>
        </p:spPr>
      </p:pic>
    </p:spTree>
    <p:extLst>
      <p:ext uri="{BB962C8B-B14F-4D97-AF65-F5344CB8AC3E}">
        <p14:creationId xmlns:p14="http://schemas.microsoft.com/office/powerpoint/2010/main" val="362983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A</a:t>
            </a:r>
            <a:r>
              <a:rPr lang="en-US" altLang="zh-CN" dirty="0" err="1"/>
              <a:t>rima</a:t>
            </a:r>
            <a:r>
              <a:rPr lang="zh-CN" altLang="zh-CN" dirty="0"/>
              <a:t> </a:t>
            </a:r>
            <a:endParaRPr kumimoji="1" lang="zh-CN" altLang="en-US" dirty="0"/>
          </a:p>
        </p:txBody>
      </p:sp>
      <p:sp>
        <p:nvSpPr>
          <p:cNvPr id="3" name="内容占位符 2"/>
          <p:cNvSpPr>
            <a:spLocks noGrp="1"/>
          </p:cNvSpPr>
          <p:nvPr>
            <p:ph idx="1"/>
          </p:nvPr>
        </p:nvSpPr>
        <p:spPr>
          <a:xfrm>
            <a:off x="2933700" y="2258291"/>
            <a:ext cx="8770571" cy="3651504"/>
          </a:xfrm>
        </p:spPr>
        <p:txBody>
          <a:bodyPr>
            <a:normAutofit/>
          </a:bodyPr>
          <a:lstStyle/>
          <a:p>
            <a:r>
              <a:rPr lang="en-US" altLang="zh-CN" sz="1900" dirty="0"/>
              <a:t>We use four different function-naive, </a:t>
            </a:r>
            <a:r>
              <a:rPr lang="en-US" altLang="zh-CN" sz="1900" dirty="0" err="1"/>
              <a:t>snaive</a:t>
            </a:r>
            <a:r>
              <a:rPr lang="en-US" altLang="zh-CN" sz="1900" dirty="0"/>
              <a:t>, </a:t>
            </a:r>
            <a:r>
              <a:rPr lang="en-US" altLang="zh-CN" sz="1900" dirty="0" err="1"/>
              <a:t>arima</a:t>
            </a:r>
            <a:r>
              <a:rPr lang="en-US" altLang="zh-CN" sz="1900" dirty="0"/>
              <a:t> and </a:t>
            </a:r>
            <a:r>
              <a:rPr lang="en-US" altLang="zh-CN" sz="1900" dirty="0" err="1"/>
              <a:t>auto.arima</a:t>
            </a:r>
            <a:r>
              <a:rPr lang="en-US" altLang="zh-CN" sz="1900" dirty="0"/>
              <a:t> , to build the ARIMA model. Naive() returns forecasts and prediction intervals for an ARIMA(0,1,0) random walk model applied to x. </a:t>
            </a:r>
            <a:r>
              <a:rPr lang="en-US" altLang="zh-CN" sz="1900" dirty="0" err="1"/>
              <a:t>Snaive</a:t>
            </a:r>
            <a:r>
              <a:rPr lang="en-US" altLang="zh-CN" sz="1900" dirty="0"/>
              <a:t>() returns forecasts and prediction intervals from an ARIMA(0,0,0)(0,1,0)m model where m is the seasonal period. The different between the </a:t>
            </a:r>
            <a:r>
              <a:rPr lang="en-US" altLang="zh-CN" sz="1900" dirty="0" err="1"/>
              <a:t>auto.arima</a:t>
            </a:r>
            <a:r>
              <a:rPr lang="en-US" altLang="zh-CN" sz="1900" dirty="0"/>
              <a:t> function and the rest is the </a:t>
            </a:r>
            <a:r>
              <a:rPr lang="en-US" altLang="zh-CN" sz="1900" dirty="0" err="1"/>
              <a:t>auto.arima</a:t>
            </a:r>
            <a:r>
              <a:rPr lang="en-US" altLang="zh-CN" sz="1900" dirty="0"/>
              <a:t> returns best ARIMA model according to either AIC, </a:t>
            </a:r>
            <a:r>
              <a:rPr lang="en-US" altLang="zh-CN" sz="1900" dirty="0" err="1"/>
              <a:t>AICc</a:t>
            </a:r>
            <a:r>
              <a:rPr lang="en-US" altLang="zh-CN" sz="1900" dirty="0"/>
              <a:t> or BIC value. So the only argument </a:t>
            </a:r>
            <a:r>
              <a:rPr lang="en-US" altLang="zh-CN" sz="1900" dirty="0" err="1"/>
              <a:t>auto,arima</a:t>
            </a:r>
            <a:r>
              <a:rPr lang="en-US" altLang="zh-CN" sz="1900" dirty="0"/>
              <a:t> need is dataset. The following picture is the R code and the note beside accuracy is the RMS of the model</a:t>
            </a:r>
            <a:r>
              <a:rPr lang="en-US" altLang="zh-CN" dirty="0"/>
              <a:t>.</a:t>
            </a:r>
            <a:endParaRPr lang="zh-CN" altLang="zh-CN" dirty="0"/>
          </a:p>
          <a:p>
            <a:endParaRPr kumimoji="1" lang="zh-CN" altLang="en-US" dirty="0"/>
          </a:p>
        </p:txBody>
      </p:sp>
      <p:pic>
        <p:nvPicPr>
          <p:cNvPr id="4" name="图片 3" descr="屏幕快照%202016-04-29%2012.05.59.png"/>
          <p:cNvPicPr/>
          <p:nvPr/>
        </p:nvPicPr>
        <p:blipFill>
          <a:blip r:embed="rId2">
            <a:extLst>
              <a:ext uri="{28A0092B-C50C-407E-A947-70E740481C1C}">
                <a14:useLocalDpi xmlns:a14="http://schemas.microsoft.com/office/drawing/2010/main" val="0"/>
              </a:ext>
            </a:extLst>
          </a:blip>
          <a:srcRect/>
          <a:stretch>
            <a:fillRect/>
          </a:stretch>
        </p:blipFill>
        <p:spPr bwMode="auto">
          <a:xfrm>
            <a:off x="5778269" y="4698365"/>
            <a:ext cx="5262880" cy="2159635"/>
          </a:xfrm>
          <a:prstGeom prst="rect">
            <a:avLst/>
          </a:prstGeom>
          <a:noFill/>
          <a:ln>
            <a:noFill/>
          </a:ln>
        </p:spPr>
      </p:pic>
    </p:spTree>
    <p:extLst>
      <p:ext uri="{BB962C8B-B14F-4D97-AF65-F5344CB8AC3E}">
        <p14:creationId xmlns:p14="http://schemas.microsoft.com/office/powerpoint/2010/main" val="1812883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STLF</a:t>
            </a:r>
            <a:r>
              <a:rPr lang="zh-CN" altLang="zh-CN" dirty="0"/>
              <a:t> </a:t>
            </a:r>
            <a:endParaRPr kumimoji="1" lang="zh-CN" altLang="en-US" dirty="0"/>
          </a:p>
        </p:txBody>
      </p:sp>
      <p:sp>
        <p:nvSpPr>
          <p:cNvPr id="3" name="内容占位符 2"/>
          <p:cNvSpPr>
            <a:spLocks noGrp="1"/>
          </p:cNvSpPr>
          <p:nvPr>
            <p:ph idx="1"/>
          </p:nvPr>
        </p:nvSpPr>
        <p:spPr>
          <a:xfrm>
            <a:off x="2916058" y="2129061"/>
            <a:ext cx="8770571" cy="3651504"/>
          </a:xfrm>
        </p:spPr>
        <p:txBody>
          <a:bodyPr/>
          <a:lstStyle/>
          <a:p>
            <a:r>
              <a:rPr lang="en-US" altLang="zh-CN" dirty="0" err="1" smtClean="0"/>
              <a:t>Stlf</a:t>
            </a:r>
            <a:r>
              <a:rPr lang="en-US" altLang="zh-CN" dirty="0" smtClean="0"/>
              <a:t> </a:t>
            </a:r>
            <a:r>
              <a:rPr lang="en-US" altLang="zh-CN" dirty="0"/>
              <a:t>combines STL decomposition and ETS model. </a:t>
            </a:r>
            <a:endParaRPr kumimoji="1" lang="zh-CN" altLang="en-US" dirty="0"/>
          </a:p>
        </p:txBody>
      </p:sp>
      <p:pic>
        <p:nvPicPr>
          <p:cNvPr id="4" name="图片 3" descr="屏幕快照%202016-04-29%2012.11.17.png"/>
          <p:cNvPicPr/>
          <p:nvPr/>
        </p:nvPicPr>
        <p:blipFill>
          <a:blip r:embed="rId2">
            <a:extLst>
              <a:ext uri="{28A0092B-C50C-407E-A947-70E740481C1C}">
                <a14:useLocalDpi xmlns:a14="http://schemas.microsoft.com/office/drawing/2010/main" val="0"/>
              </a:ext>
            </a:extLst>
          </a:blip>
          <a:srcRect/>
          <a:stretch>
            <a:fillRect/>
          </a:stretch>
        </p:blipFill>
        <p:spPr bwMode="auto">
          <a:xfrm>
            <a:off x="2916058" y="2660073"/>
            <a:ext cx="3422649" cy="1310138"/>
          </a:xfrm>
          <a:prstGeom prst="rect">
            <a:avLst/>
          </a:prstGeom>
          <a:noFill/>
          <a:ln>
            <a:noFill/>
          </a:ln>
        </p:spPr>
      </p:pic>
      <p:pic>
        <p:nvPicPr>
          <p:cNvPr id="5" name="图片 4" descr="屏幕快照%202016-04-26%2014.33.3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9127" y="2660073"/>
            <a:ext cx="5748713" cy="4197927"/>
          </a:xfrm>
          <a:prstGeom prst="rect">
            <a:avLst/>
          </a:prstGeom>
          <a:noFill/>
          <a:ln>
            <a:noFill/>
          </a:ln>
        </p:spPr>
      </p:pic>
      <p:sp>
        <p:nvSpPr>
          <p:cNvPr id="6" name="矩形 5"/>
          <p:cNvSpPr/>
          <p:nvPr/>
        </p:nvSpPr>
        <p:spPr>
          <a:xfrm>
            <a:off x="2916058" y="4534070"/>
            <a:ext cx="2756707" cy="1246495"/>
          </a:xfrm>
          <a:prstGeom prst="rect">
            <a:avLst/>
          </a:prstGeom>
        </p:spPr>
        <p:txBody>
          <a:bodyPr wrap="square">
            <a:spAutoFit/>
          </a:bodyPr>
          <a:lstStyle/>
          <a:p>
            <a:pPr>
              <a:lnSpc>
                <a:spcPts val="1800"/>
              </a:lnSpc>
              <a:spcBef>
                <a:spcPts val="1000"/>
              </a:spcBef>
              <a:spcAft>
                <a:spcPts val="1000"/>
              </a:spcAft>
            </a:pPr>
            <a:r>
              <a:rPr lang="en-US" altLang="zh-CN" dirty="0">
                <a:latin typeface="Times New Roman" charset="0"/>
                <a:ea typeface="DengXian" charset="-122"/>
                <a:cs typeface="Times New Roman" charset="0"/>
              </a:rPr>
              <a:t>The deep gray area represents the 80% forecast period, and the light gray area represents the 95% forecast period.</a:t>
            </a:r>
            <a:endParaRPr lang="zh-CN" altLang="zh-CN" sz="1200" dirty="0">
              <a:effectLst/>
              <a:latin typeface="DengXian" charset="-122"/>
              <a:ea typeface="DengXian" charset="-122"/>
              <a:cs typeface="Times New Roman" charset="0"/>
            </a:endParaRPr>
          </a:p>
        </p:txBody>
      </p:sp>
    </p:spTree>
    <p:extLst>
      <p:ext uri="{BB962C8B-B14F-4D97-AF65-F5344CB8AC3E}">
        <p14:creationId xmlns:p14="http://schemas.microsoft.com/office/powerpoint/2010/main" val="632782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Compare models</a:t>
            </a:r>
            <a:endParaRPr kumimoji="1" lang="zh-CN" altLang="en-US" dirty="0"/>
          </a:p>
        </p:txBody>
      </p:sp>
      <p:sp>
        <p:nvSpPr>
          <p:cNvPr id="3" name="内容占位符 2"/>
          <p:cNvSpPr>
            <a:spLocks noGrp="1"/>
          </p:cNvSpPr>
          <p:nvPr>
            <p:ph idx="1"/>
          </p:nvPr>
        </p:nvSpPr>
        <p:spPr>
          <a:xfrm>
            <a:off x="8312727" y="2272145"/>
            <a:ext cx="3560618" cy="4585855"/>
          </a:xfrm>
        </p:spPr>
        <p:txBody>
          <a:bodyPr>
            <a:normAutofit fontScale="92500" lnSpcReduction="20000"/>
          </a:bodyPr>
          <a:lstStyle/>
          <a:p>
            <a:r>
              <a:rPr lang="en-US" altLang="zh-CN" dirty="0" smtClean="0"/>
              <a:t>fit1 - ETS </a:t>
            </a:r>
            <a:r>
              <a:rPr lang="en-US" altLang="zh-CN" dirty="0"/>
              <a:t>function, </a:t>
            </a:r>
            <a:endParaRPr lang="en-US" altLang="zh-CN" dirty="0" smtClean="0"/>
          </a:p>
          <a:p>
            <a:r>
              <a:rPr lang="en-US" altLang="zh-CN" dirty="0" smtClean="0"/>
              <a:t>fit2 - </a:t>
            </a:r>
            <a:r>
              <a:rPr lang="en-US" altLang="zh-CN" dirty="0" err="1" smtClean="0"/>
              <a:t>Arima</a:t>
            </a:r>
            <a:r>
              <a:rPr lang="en-US" altLang="zh-CN" dirty="0" smtClean="0"/>
              <a:t> </a:t>
            </a:r>
            <a:r>
              <a:rPr lang="en-US" altLang="zh-CN" dirty="0"/>
              <a:t>function, </a:t>
            </a:r>
            <a:endParaRPr lang="en-US" altLang="zh-CN" dirty="0" smtClean="0"/>
          </a:p>
          <a:p>
            <a:r>
              <a:rPr lang="en-US" altLang="zh-CN" dirty="0" err="1" smtClean="0"/>
              <a:t>pred_stlf</a:t>
            </a:r>
            <a:r>
              <a:rPr lang="en-US" altLang="zh-CN" dirty="0" smtClean="0"/>
              <a:t> - STLF </a:t>
            </a:r>
            <a:r>
              <a:rPr lang="en-US" altLang="zh-CN" dirty="0"/>
              <a:t>function. </a:t>
            </a:r>
            <a:endParaRPr lang="en-US" altLang="zh-CN" dirty="0" smtClean="0"/>
          </a:p>
          <a:p>
            <a:r>
              <a:rPr lang="en-US" altLang="zh-CN" dirty="0" smtClean="0"/>
              <a:t>As </a:t>
            </a:r>
            <a:r>
              <a:rPr lang="en-US" altLang="zh-CN" dirty="0"/>
              <a:t>you can see, the third model has lower ME, RMSE, MAE, MAPE and MASE than ARIMA model. What’s more, compare to ETS functions, STLF function can avoid seasonality being ignored</a:t>
            </a:r>
            <a:r>
              <a:rPr lang="en-US" altLang="zh-CN" dirty="0" smtClean="0"/>
              <a:t>.</a:t>
            </a:r>
            <a:r>
              <a:rPr lang="en-US" altLang="zh-CN" dirty="0"/>
              <a:t> The </a:t>
            </a:r>
            <a:r>
              <a:rPr lang="en-US" altLang="zh-CN" dirty="0" err="1"/>
              <a:t>ets</a:t>
            </a:r>
            <a:r>
              <a:rPr lang="en-US" altLang="zh-CN" dirty="0"/>
              <a:t> models is a better choose if the data are non-seasonal or the seasonal period is 12 or less and if the seasonal period is 13 or more </a:t>
            </a:r>
            <a:r>
              <a:rPr lang="en-US" altLang="zh-CN" dirty="0" err="1"/>
              <a:t>stlf</a:t>
            </a:r>
            <a:r>
              <a:rPr lang="en-US" altLang="zh-CN" dirty="0"/>
              <a:t> is a better option.</a:t>
            </a:r>
          </a:p>
          <a:p>
            <a:endParaRPr kumimoji="1" lang="zh-CN" altLang="en-US" dirty="0"/>
          </a:p>
        </p:txBody>
      </p:sp>
      <p:sp>
        <p:nvSpPr>
          <p:cNvPr id="4" name="Rectangle 4"/>
          <p:cNvSpPr>
            <a:spLocks noChangeArrowheads="1"/>
          </p:cNvSpPr>
          <p:nvPr/>
        </p:nvSpPr>
        <p:spPr bwMode="auto">
          <a:xfrm>
            <a:off x="0" y="-166254"/>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1" name="图片 37" descr="屏幕快照%202016-04-29%2012.17.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0" y="2272146"/>
            <a:ext cx="5270500" cy="142875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5"/>
          <p:cNvSpPr>
            <a:spLocks noChangeArrowheads="1"/>
          </p:cNvSpPr>
          <p:nvPr/>
        </p:nvSpPr>
        <p:spPr bwMode="auto">
          <a:xfrm>
            <a:off x="0" y="1497446"/>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0" name="图片 35" descr="屏幕快照%202016-04-29%2012.15.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700" y="3700895"/>
            <a:ext cx="5257800" cy="145299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6"/>
          <p:cNvSpPr>
            <a:spLocks noChangeArrowheads="1"/>
          </p:cNvSpPr>
          <p:nvPr/>
        </p:nvSpPr>
        <p:spPr bwMode="auto">
          <a:xfrm>
            <a:off x="0" y="2716646"/>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34" descr="屏幕快照%202016-04-29%2012.11.2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400" y="5153891"/>
            <a:ext cx="5257800" cy="108065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7"/>
          <p:cNvSpPr>
            <a:spLocks noChangeArrowheads="1"/>
          </p:cNvSpPr>
          <p:nvPr/>
        </p:nvSpPr>
        <p:spPr bwMode="auto">
          <a:xfrm>
            <a:off x="0" y="3605646"/>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33768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cap="all" dirty="0" smtClean="0"/>
              <a:t>B</a:t>
            </a:r>
            <a:r>
              <a:rPr kumimoji="1" lang="en-US" altLang="zh-CN" dirty="0" smtClean="0"/>
              <a:t>uilding </a:t>
            </a:r>
            <a:r>
              <a:rPr kumimoji="1" lang="en-US" altLang="zh-CN" dirty="0"/>
              <a:t>model in azure </a:t>
            </a:r>
            <a:r>
              <a:rPr lang="zh-CN" altLang="zh-CN" b="1" cap="all" dirty="0"/>
              <a:t/>
            </a:r>
            <a:br>
              <a:rPr lang="zh-CN" altLang="zh-CN" b="1" cap="all" dirty="0"/>
            </a:br>
            <a:endParaRPr kumimoji="1" lang="zh-CN" altLang="en-US" dirty="0"/>
          </a:p>
        </p:txBody>
      </p:sp>
      <p:pic>
        <p:nvPicPr>
          <p:cNvPr id="4" name="内容占位符 3" descr="屏幕快照%202016-04-26%2016.19.03.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164596" y="2303318"/>
            <a:ext cx="7140859" cy="2992582"/>
          </a:xfrm>
          <a:prstGeom prst="rect">
            <a:avLst/>
          </a:prstGeom>
          <a:noFill/>
          <a:ln>
            <a:noFill/>
          </a:ln>
        </p:spPr>
      </p:pic>
      <p:pic>
        <p:nvPicPr>
          <p:cNvPr id="5" name="内容占位符 3"/>
          <p:cNvPicPr>
            <a:picLocks/>
          </p:cNvPicPr>
          <p:nvPr/>
        </p:nvPicPr>
        <p:blipFill>
          <a:blip r:embed="rId3" cstate="print"/>
          <a:srcRect/>
          <a:stretch>
            <a:fillRect/>
          </a:stretch>
        </p:blipFill>
        <p:spPr bwMode="auto">
          <a:xfrm>
            <a:off x="4358414" y="5295900"/>
            <a:ext cx="6753225" cy="1562100"/>
          </a:xfrm>
          <a:prstGeom prst="rect">
            <a:avLst/>
          </a:prstGeom>
          <a:noFill/>
          <a:ln w="9525">
            <a:noFill/>
            <a:miter lim="800000"/>
            <a:headEnd/>
            <a:tailEnd/>
          </a:ln>
        </p:spPr>
      </p:pic>
    </p:spTree>
    <p:extLst>
      <p:ext uri="{BB962C8B-B14F-4D97-AF65-F5344CB8AC3E}">
        <p14:creationId xmlns:p14="http://schemas.microsoft.com/office/powerpoint/2010/main" val="81530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436" y="568345"/>
            <a:ext cx="9459835" cy="1560716"/>
          </a:xfrm>
        </p:spPr>
        <p:txBody>
          <a:bodyPr/>
          <a:lstStyle/>
          <a:p>
            <a:r>
              <a:rPr kumimoji="1" lang="en-US" altLang="zh-CN" dirty="0" smtClean="0"/>
              <a:t>Topic- Hawaii Tourism Prediction</a:t>
            </a:r>
            <a:endParaRPr kumimoji="1" lang="zh-CN" altLang="en-US" dirty="0"/>
          </a:p>
        </p:txBody>
      </p:sp>
      <p:sp>
        <p:nvSpPr>
          <p:cNvPr id="3" name="内容占位符 2"/>
          <p:cNvSpPr>
            <a:spLocks noGrp="1"/>
          </p:cNvSpPr>
          <p:nvPr>
            <p:ph idx="1"/>
          </p:nvPr>
        </p:nvSpPr>
        <p:spPr>
          <a:xfrm>
            <a:off x="2933700" y="2258291"/>
            <a:ext cx="8870373" cy="4599709"/>
          </a:xfrm>
        </p:spPr>
        <p:txBody>
          <a:bodyPr>
            <a:normAutofit fontScale="92500" lnSpcReduction="10000"/>
          </a:bodyPr>
          <a:lstStyle/>
          <a:p>
            <a:r>
              <a:rPr lang="en-US" altLang="zh-CN" sz="2200" dirty="0" smtClean="0"/>
              <a:t>As we all know, tourism industry is the largest capital source of Hawaii economy.</a:t>
            </a:r>
          </a:p>
          <a:p>
            <a:r>
              <a:rPr lang="en-US" altLang="zh-CN" sz="2200" dirty="0" smtClean="0"/>
              <a:t>The end user of our project is Hawaii </a:t>
            </a:r>
            <a:r>
              <a:rPr lang="en-US" altLang="zh-CN" sz="2200" dirty="0"/>
              <a:t>government and related </a:t>
            </a:r>
            <a:r>
              <a:rPr lang="en-US" altLang="zh-CN" sz="2200" dirty="0" smtClean="0"/>
              <a:t>workers</a:t>
            </a:r>
          </a:p>
          <a:p>
            <a:r>
              <a:rPr lang="en-US" altLang="zh-CN" sz="2200" b="1" dirty="0" smtClean="0"/>
              <a:t>MODEL1 </a:t>
            </a:r>
            <a:r>
              <a:rPr lang="en-US" altLang="zh-CN" sz="2200" dirty="0" smtClean="0"/>
              <a:t>- Goal</a:t>
            </a:r>
            <a:r>
              <a:rPr lang="en-US" altLang="zh-CN" sz="2200" dirty="0"/>
              <a:t>: Predict monthly visitor amount in each island from multiple countries, </a:t>
            </a:r>
            <a:r>
              <a:rPr lang="en-US" altLang="zh-CN" sz="2200" dirty="0" smtClean="0"/>
              <a:t>diversify </a:t>
            </a:r>
            <a:r>
              <a:rPr lang="en-US" altLang="zh-CN" sz="2200" dirty="0"/>
              <a:t>Hawaii’s global and domestic major markets. </a:t>
            </a:r>
          </a:p>
          <a:p>
            <a:r>
              <a:rPr lang="en-US" altLang="zh-CN" sz="2200" b="1" dirty="0" smtClean="0"/>
              <a:t>MODEL2</a:t>
            </a:r>
            <a:r>
              <a:rPr lang="en-US" altLang="zh-CN" sz="2200" dirty="0" smtClean="0"/>
              <a:t> - Goal</a:t>
            </a:r>
            <a:r>
              <a:rPr lang="en-US" altLang="zh-CN" sz="2200" dirty="0"/>
              <a:t>: Predict monthly total visitor amount for one specific island in Hawaii area, in order to build more accurate prediction models for different islands. </a:t>
            </a:r>
          </a:p>
          <a:p>
            <a:r>
              <a:rPr lang="en-US" altLang="zh-CN" sz="2200" b="1" dirty="0" smtClean="0"/>
              <a:t>MODEL3</a:t>
            </a:r>
            <a:r>
              <a:rPr lang="en-US" altLang="zh-CN" sz="2200" dirty="0" smtClean="0"/>
              <a:t> - Goal</a:t>
            </a:r>
            <a:r>
              <a:rPr lang="en-US" altLang="zh-CN" sz="2200" dirty="0"/>
              <a:t>: Predict monthly total visitor amount in entire Hawaii area, enhance strategic plans to incorporate marketing programs that drive travel demand, visitor arrivals and spending. </a:t>
            </a:r>
          </a:p>
          <a:p>
            <a:r>
              <a:rPr lang="en-US" altLang="zh-CN" sz="2200" b="1" dirty="0" smtClean="0"/>
              <a:t>MODEL4 </a:t>
            </a:r>
            <a:r>
              <a:rPr lang="en-US" altLang="zh-CN" sz="2200" dirty="0" smtClean="0"/>
              <a:t>- Goal</a:t>
            </a:r>
            <a:r>
              <a:rPr lang="en-US" altLang="zh-CN" sz="2200" dirty="0"/>
              <a:t>: Predict monthly total visitors’ expenditures in entire Hawaii area, in order to enhance and promote the profits of Hawaii’s tourism industry. </a:t>
            </a:r>
          </a:p>
          <a:p>
            <a:endParaRPr lang="en-US" altLang="zh-CN" dirty="0" smtClean="0"/>
          </a:p>
          <a:p>
            <a:endParaRPr kumimoji="1" lang="zh-CN" altLang="en-US" dirty="0"/>
          </a:p>
        </p:txBody>
      </p:sp>
    </p:spTree>
    <p:extLst>
      <p:ext uri="{BB962C8B-B14F-4D97-AF65-F5344CB8AC3E}">
        <p14:creationId xmlns:p14="http://schemas.microsoft.com/office/powerpoint/2010/main" val="1753257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 code</a:t>
            </a:r>
            <a:endParaRPr kumimoji="1" lang="zh-CN" altLang="en-US" dirty="0"/>
          </a:p>
        </p:txBody>
      </p:sp>
      <p:pic>
        <p:nvPicPr>
          <p:cNvPr id="4" name="内容占位符 3" descr="屏幕快照%202016-04-29%2012.49.24.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80669" y="2619375"/>
            <a:ext cx="6477000" cy="3289300"/>
          </a:xfrm>
          <a:prstGeom prst="rect">
            <a:avLst/>
          </a:prstGeom>
          <a:noFill/>
          <a:ln>
            <a:noFill/>
          </a:ln>
        </p:spPr>
      </p:pic>
    </p:spTree>
    <p:extLst>
      <p:ext uri="{BB962C8B-B14F-4D97-AF65-F5344CB8AC3E}">
        <p14:creationId xmlns:p14="http://schemas.microsoft.com/office/powerpoint/2010/main" val="192205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Output</a:t>
            </a:r>
            <a:endParaRPr kumimoji="1" lang="zh-CN" altLang="en-US" dirty="0"/>
          </a:p>
        </p:txBody>
      </p:sp>
      <p:pic>
        <p:nvPicPr>
          <p:cNvPr id="5" name="图片 4" descr="屏幕快照%202016-04-29%2012.47.10.png"/>
          <p:cNvPicPr/>
          <p:nvPr/>
        </p:nvPicPr>
        <p:blipFill>
          <a:blip r:embed="rId2">
            <a:extLst>
              <a:ext uri="{28A0092B-C50C-407E-A947-70E740481C1C}">
                <a14:useLocalDpi xmlns:a14="http://schemas.microsoft.com/office/drawing/2010/main" val="0"/>
              </a:ext>
            </a:extLst>
          </a:blip>
          <a:srcRect/>
          <a:stretch>
            <a:fillRect/>
          </a:stretch>
        </p:blipFill>
        <p:spPr bwMode="auto">
          <a:xfrm>
            <a:off x="1666240" y="2298493"/>
            <a:ext cx="5262880" cy="4559508"/>
          </a:xfrm>
          <a:prstGeom prst="rect">
            <a:avLst/>
          </a:prstGeom>
          <a:noFill/>
          <a:ln>
            <a:noFill/>
          </a:ln>
        </p:spPr>
      </p:pic>
      <p:pic>
        <p:nvPicPr>
          <p:cNvPr id="7" name="图片 6" descr="屏幕快照%202016-04-29%2012.50.39.png"/>
          <p:cNvPicPr/>
          <p:nvPr/>
        </p:nvPicPr>
        <p:blipFill>
          <a:blip r:embed="rId3">
            <a:extLst>
              <a:ext uri="{28A0092B-C50C-407E-A947-70E740481C1C}">
                <a14:useLocalDpi xmlns:a14="http://schemas.microsoft.com/office/drawing/2010/main" val="0"/>
              </a:ext>
            </a:extLst>
          </a:blip>
          <a:srcRect/>
          <a:stretch>
            <a:fillRect/>
          </a:stretch>
        </p:blipFill>
        <p:spPr bwMode="auto">
          <a:xfrm>
            <a:off x="6929120" y="2298492"/>
            <a:ext cx="5262880" cy="3453130"/>
          </a:xfrm>
          <a:prstGeom prst="rect">
            <a:avLst/>
          </a:prstGeom>
          <a:noFill/>
          <a:ln>
            <a:noFill/>
          </a:ln>
        </p:spPr>
      </p:pic>
      <p:sp>
        <p:nvSpPr>
          <p:cNvPr id="8" name="矩形 7"/>
          <p:cNvSpPr/>
          <p:nvPr/>
        </p:nvSpPr>
        <p:spPr>
          <a:xfrm>
            <a:off x="6705600" y="5493811"/>
            <a:ext cx="5486400" cy="323165"/>
          </a:xfrm>
          <a:prstGeom prst="rect">
            <a:avLst/>
          </a:prstGeom>
        </p:spPr>
        <p:txBody>
          <a:bodyPr wrap="square">
            <a:spAutoFit/>
          </a:bodyPr>
          <a:lstStyle/>
          <a:p>
            <a:pPr>
              <a:lnSpc>
                <a:spcPts val="1800"/>
              </a:lnSpc>
              <a:spcBef>
                <a:spcPts val="1000"/>
              </a:spcBef>
              <a:spcAft>
                <a:spcPts val="1000"/>
              </a:spcAft>
            </a:pPr>
            <a:r>
              <a:rPr lang="en-US" altLang="zh-CN" dirty="0">
                <a:latin typeface="Times New Roman" charset="0"/>
                <a:ea typeface="DengXian" charset="-122"/>
                <a:cs typeface="Times New Roman" charset="0"/>
              </a:rPr>
              <a:t> </a:t>
            </a:r>
            <a:endParaRPr lang="zh-CN" altLang="zh-CN" sz="1200" dirty="0">
              <a:latin typeface="DengXian" charset="-122"/>
              <a:ea typeface="DengXian" charset="-122"/>
              <a:cs typeface="Times New Roman" charset="0"/>
            </a:endParaRPr>
          </a:p>
        </p:txBody>
      </p:sp>
    </p:spTree>
    <p:extLst>
      <p:ext uri="{BB962C8B-B14F-4D97-AF65-F5344CB8AC3E}">
        <p14:creationId xmlns:p14="http://schemas.microsoft.com/office/powerpoint/2010/main" val="1545820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8926" y="786713"/>
            <a:ext cx="9725346" cy="1560716"/>
          </a:xfrm>
        </p:spPr>
        <p:txBody>
          <a:bodyPr/>
          <a:lstStyle/>
          <a:p>
            <a:r>
              <a:rPr lang="en-US" altLang="zh-CN" b="1" dirty="0" smtClean="0"/>
              <a:t>Comparing Algorithms</a:t>
            </a:r>
            <a:endParaRPr kumimoji="1" lang="zh-CN" altLang="en-US" dirty="0"/>
          </a:p>
        </p:txBody>
      </p:sp>
      <p:pic>
        <p:nvPicPr>
          <p:cNvPr id="4" name="内容占位符 3"/>
          <p:cNvPicPr>
            <a:picLocks noGrp="1"/>
          </p:cNvPicPr>
          <p:nvPr>
            <p:ph idx="1"/>
          </p:nvPr>
        </p:nvPicPr>
        <p:blipFill>
          <a:blip r:embed="rId2" cstate="print"/>
          <a:srcRect/>
          <a:stretch>
            <a:fillRect/>
          </a:stretch>
        </p:blipFill>
        <p:spPr bwMode="auto">
          <a:xfrm>
            <a:off x="2333767" y="1555847"/>
            <a:ext cx="9577654" cy="5006928"/>
          </a:xfrm>
          <a:prstGeom prst="rect">
            <a:avLst/>
          </a:prstGeom>
          <a:noFill/>
          <a:ln w="9525">
            <a:noFill/>
            <a:miter lim="800000"/>
            <a:headEnd/>
            <a:tailEnd/>
          </a:ln>
        </p:spPr>
      </p:pic>
    </p:spTree>
    <p:extLst>
      <p:ext uri="{BB962C8B-B14F-4D97-AF65-F5344CB8AC3E}">
        <p14:creationId xmlns:p14="http://schemas.microsoft.com/office/powerpoint/2010/main" val="27546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8926" y="568345"/>
            <a:ext cx="9725346" cy="1560716"/>
          </a:xfrm>
        </p:spPr>
        <p:txBody>
          <a:bodyPr>
            <a:normAutofit/>
          </a:bodyPr>
          <a:lstStyle/>
          <a:p>
            <a:r>
              <a:rPr lang="en-US" altLang="zh-CN" b="1" dirty="0" smtClean="0"/>
              <a:t>Get dataset and Pre-process</a:t>
            </a:r>
            <a:r>
              <a:rPr lang="zh-CN" altLang="zh-CN" dirty="0" smtClean="0"/>
              <a:t/>
            </a:r>
            <a:br>
              <a:rPr lang="zh-CN" altLang="zh-CN" dirty="0" smtClean="0"/>
            </a:br>
            <a:endParaRPr kumimoji="1" lang="zh-CN" altLang="en-US" dirty="0"/>
          </a:p>
        </p:txBody>
      </p:sp>
      <p:sp>
        <p:nvSpPr>
          <p:cNvPr id="3" name="内容占位符 2"/>
          <p:cNvSpPr>
            <a:spLocks noGrp="1"/>
          </p:cNvSpPr>
          <p:nvPr>
            <p:ph idx="1"/>
          </p:nvPr>
        </p:nvSpPr>
        <p:spPr>
          <a:xfrm>
            <a:off x="1119116" y="2438400"/>
            <a:ext cx="10585155" cy="3651504"/>
          </a:xfrm>
        </p:spPr>
        <p:txBody>
          <a:bodyPr/>
          <a:lstStyle/>
          <a:p>
            <a:pPr algn="just"/>
            <a:r>
              <a:rPr lang="en-US" altLang="zh-CN" dirty="0" smtClean="0"/>
              <a:t>We used the dataset which is saved in Azure Machine Learning Studio to build prediction models. </a:t>
            </a:r>
            <a:endParaRPr lang="zh-CN" altLang="zh-CN" dirty="0" smtClean="0"/>
          </a:p>
          <a:p>
            <a:pPr algn="just"/>
            <a:r>
              <a:rPr lang="en-US" altLang="zh-CN" dirty="0" smtClean="0"/>
              <a:t>After importing the dataset, we used the Missing Values Scrubber to remove the entire row which contains missing data. Because missing data will affect the prediction result, we must deal with it before building models. Sometimes, you may replace missing data with median or average of that column, but for this model we remove that row. </a:t>
            </a:r>
            <a:endParaRPr lang="zh-CN" altLang="zh-CN" dirty="0" smtClean="0"/>
          </a:p>
          <a:p>
            <a:endParaRPr kumimoji="1" lang="zh-CN" altLang="en-US" dirty="0"/>
          </a:p>
        </p:txBody>
      </p:sp>
      <p:pic>
        <p:nvPicPr>
          <p:cNvPr id="6" name="图片 5"/>
          <p:cNvPicPr/>
          <p:nvPr/>
        </p:nvPicPr>
        <p:blipFill>
          <a:blip r:embed="rId2" cstate="print"/>
          <a:srcRect/>
          <a:stretch>
            <a:fillRect/>
          </a:stretch>
        </p:blipFill>
        <p:spPr bwMode="auto">
          <a:xfrm>
            <a:off x="7429077" y="4312689"/>
            <a:ext cx="4007748" cy="2058966"/>
          </a:xfrm>
          <a:prstGeom prst="rect">
            <a:avLst/>
          </a:prstGeom>
          <a:noFill/>
          <a:ln w="9525">
            <a:noFill/>
            <a:miter lim="800000"/>
            <a:headEnd/>
            <a:tailEnd/>
          </a:ln>
        </p:spPr>
      </p:pic>
      <p:pic>
        <p:nvPicPr>
          <p:cNvPr id="7" name="图片 6"/>
          <p:cNvPicPr/>
          <p:nvPr/>
        </p:nvPicPr>
        <p:blipFill>
          <a:blip r:embed="rId3" cstate="print"/>
          <a:srcRect/>
          <a:stretch>
            <a:fillRect/>
          </a:stretch>
        </p:blipFill>
        <p:spPr bwMode="auto">
          <a:xfrm>
            <a:off x="1965282" y="4445761"/>
            <a:ext cx="4585648" cy="1939542"/>
          </a:xfrm>
          <a:prstGeom prst="rect">
            <a:avLst/>
          </a:prstGeom>
          <a:noFill/>
          <a:ln w="9525">
            <a:noFill/>
            <a:miter lim="800000"/>
            <a:headEnd/>
            <a:tailEnd/>
          </a:ln>
        </p:spPr>
      </p:pic>
    </p:spTree>
    <p:extLst>
      <p:ext uri="{BB962C8B-B14F-4D97-AF65-F5344CB8AC3E}">
        <p14:creationId xmlns:p14="http://schemas.microsoft.com/office/powerpoint/2010/main" val="1652222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Split Data Based on Year </a:t>
            </a:r>
            <a:endParaRPr kumimoji="1" lang="zh-CN" altLang="en-US" dirty="0"/>
          </a:p>
        </p:txBody>
      </p:sp>
      <p:sp>
        <p:nvSpPr>
          <p:cNvPr id="3" name="内容占位符 2"/>
          <p:cNvSpPr>
            <a:spLocks noGrp="1"/>
          </p:cNvSpPr>
          <p:nvPr>
            <p:ph idx="1"/>
          </p:nvPr>
        </p:nvSpPr>
        <p:spPr>
          <a:xfrm>
            <a:off x="1583140" y="2438400"/>
            <a:ext cx="10121131" cy="3651504"/>
          </a:xfrm>
        </p:spPr>
        <p:txBody>
          <a:bodyPr/>
          <a:lstStyle/>
          <a:p>
            <a:pPr algn="just"/>
            <a:r>
              <a:rPr lang="en-US" altLang="zh-CN" dirty="0" smtClean="0"/>
              <a:t>Because these data satisfy the requirements of Time Series Model, we followed the rule of Time Series Model for splitting data—splitting data based on Year. In our dataset, there are 9 years records (2007-2015). Thus, we split these data into 2007-2014’s records for training data and 2015’s recodes for validation data. As you can see in right picture, the Relation expression is “Year &lt;2015”, this is for splitting 2007-2014’s records from all records.</a:t>
            </a:r>
            <a:endParaRPr lang="zh-CN" altLang="zh-CN" dirty="0" smtClean="0"/>
          </a:p>
          <a:p>
            <a:endParaRPr kumimoji="1" lang="zh-CN" altLang="en-US" dirty="0"/>
          </a:p>
        </p:txBody>
      </p:sp>
      <p:pic>
        <p:nvPicPr>
          <p:cNvPr id="4" name="图片 3"/>
          <p:cNvPicPr/>
          <p:nvPr/>
        </p:nvPicPr>
        <p:blipFill>
          <a:blip r:embed="rId2" cstate="print"/>
          <a:srcRect/>
          <a:stretch>
            <a:fillRect/>
          </a:stretch>
        </p:blipFill>
        <p:spPr bwMode="auto">
          <a:xfrm>
            <a:off x="2101750" y="4626586"/>
            <a:ext cx="3367773" cy="1190358"/>
          </a:xfrm>
          <a:prstGeom prst="rect">
            <a:avLst/>
          </a:prstGeom>
          <a:noFill/>
          <a:ln w="9525">
            <a:noFill/>
            <a:miter lim="800000"/>
            <a:headEnd/>
            <a:tailEnd/>
          </a:ln>
        </p:spPr>
      </p:pic>
      <p:pic>
        <p:nvPicPr>
          <p:cNvPr id="5" name="图片 4"/>
          <p:cNvPicPr/>
          <p:nvPr/>
        </p:nvPicPr>
        <p:blipFill>
          <a:blip r:embed="rId3" cstate="print"/>
          <a:srcRect/>
          <a:stretch>
            <a:fillRect/>
          </a:stretch>
        </p:blipFill>
        <p:spPr bwMode="auto">
          <a:xfrm>
            <a:off x="6400800" y="4148919"/>
            <a:ext cx="4876800" cy="1940985"/>
          </a:xfrm>
          <a:prstGeom prst="rect">
            <a:avLst/>
          </a:prstGeom>
          <a:noFill/>
          <a:ln w="9525">
            <a:noFill/>
            <a:miter lim="800000"/>
            <a:headEnd/>
            <a:tailEnd/>
          </a:ln>
        </p:spPr>
      </p:pic>
    </p:spTree>
    <p:extLst>
      <p:ext uri="{BB962C8B-B14F-4D97-AF65-F5344CB8AC3E}">
        <p14:creationId xmlns:p14="http://schemas.microsoft.com/office/powerpoint/2010/main" val="1002096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83642" y="568345"/>
            <a:ext cx="9520629" cy="1560716"/>
          </a:xfrm>
        </p:spPr>
        <p:txBody>
          <a:bodyPr>
            <a:normAutofit/>
          </a:bodyPr>
          <a:lstStyle/>
          <a:p>
            <a:pPr algn="ctr"/>
            <a:r>
              <a:rPr lang="en-US" altLang="zh-CN" b="1" dirty="0" smtClean="0"/>
              <a:t>Train Model with Bayesian Linear Regression</a:t>
            </a:r>
            <a:endParaRPr kumimoji="1" lang="zh-CN" altLang="en-US" dirty="0"/>
          </a:p>
        </p:txBody>
      </p:sp>
      <p:sp>
        <p:nvSpPr>
          <p:cNvPr id="3" name="内容占位符 2"/>
          <p:cNvSpPr>
            <a:spLocks noGrp="1"/>
          </p:cNvSpPr>
          <p:nvPr>
            <p:ph idx="1"/>
          </p:nvPr>
        </p:nvSpPr>
        <p:spPr>
          <a:xfrm>
            <a:off x="1665028" y="2438400"/>
            <a:ext cx="10039244" cy="3651504"/>
          </a:xfrm>
        </p:spPr>
        <p:txBody>
          <a:bodyPr/>
          <a:lstStyle/>
          <a:p>
            <a:pPr algn="just"/>
            <a:r>
              <a:rPr lang="en-US" altLang="zh-CN" dirty="0" smtClean="0"/>
              <a:t>The first algorithm is Bayesian Linear Regression. In statistics, it is an approach to linear regression in which the statistical analysis is undertaken within the context of Bayesian inference. When the regression model has errors that have a normal distribution, and if a particular form of prior distribution is assumed, explicit results are available for the posterior probability distributions of the model's parameters.</a:t>
            </a:r>
            <a:endParaRPr lang="zh-CN" altLang="zh-CN" dirty="0" smtClean="0"/>
          </a:p>
        </p:txBody>
      </p:sp>
      <p:pic>
        <p:nvPicPr>
          <p:cNvPr id="5" name="图片 4"/>
          <p:cNvPicPr/>
          <p:nvPr/>
        </p:nvPicPr>
        <p:blipFill>
          <a:blip r:embed="rId2" cstate="print"/>
          <a:srcRect/>
          <a:stretch>
            <a:fillRect/>
          </a:stretch>
        </p:blipFill>
        <p:spPr bwMode="auto">
          <a:xfrm>
            <a:off x="7535096" y="4244454"/>
            <a:ext cx="3736422" cy="2143963"/>
          </a:xfrm>
          <a:prstGeom prst="rect">
            <a:avLst/>
          </a:prstGeom>
          <a:noFill/>
          <a:ln w="9525">
            <a:noFill/>
            <a:miter lim="800000"/>
            <a:headEnd/>
            <a:tailEnd/>
          </a:ln>
        </p:spPr>
      </p:pic>
    </p:spTree>
    <p:extLst>
      <p:ext uri="{BB962C8B-B14F-4D97-AF65-F5344CB8AC3E}">
        <p14:creationId xmlns:p14="http://schemas.microsoft.com/office/powerpoint/2010/main" val="1964130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2372" y="568345"/>
            <a:ext cx="8292332" cy="1560716"/>
          </a:xfrm>
        </p:spPr>
        <p:txBody>
          <a:bodyPr/>
          <a:lstStyle/>
          <a:p>
            <a:pPr algn="ctr"/>
            <a:r>
              <a:rPr lang="en-US" altLang="zh-CN" b="1" dirty="0" smtClean="0"/>
              <a:t>Bayesian Linear                                                                     Regression Score</a:t>
            </a:r>
            <a:endParaRPr lang="zh-CN" altLang="en-US" dirty="0"/>
          </a:p>
        </p:txBody>
      </p:sp>
      <p:sp>
        <p:nvSpPr>
          <p:cNvPr id="3" name="内容占位符 2"/>
          <p:cNvSpPr>
            <a:spLocks noGrp="1"/>
          </p:cNvSpPr>
          <p:nvPr>
            <p:ph idx="1"/>
          </p:nvPr>
        </p:nvSpPr>
        <p:spPr>
          <a:xfrm>
            <a:off x="1433016" y="2438400"/>
            <a:ext cx="10271256" cy="3651504"/>
          </a:xfrm>
        </p:spPr>
        <p:txBody>
          <a:bodyPr/>
          <a:lstStyle/>
          <a:p>
            <a:pPr algn="just"/>
            <a:r>
              <a:rPr lang="en-US" altLang="zh-CN" dirty="0" smtClean="0"/>
              <a:t>The Score of this algorithm model posted above, you can the difference between the real value and the mean of predicted value is not small. The differences are almost 50000, and the unit is myriad(Ten Thousand). For scoring part, this algorithm does not have a good performance.</a:t>
            </a:r>
            <a:endParaRPr lang="zh-CN" altLang="zh-CN" dirty="0" smtClean="0"/>
          </a:p>
          <a:p>
            <a:pPr algn="just"/>
            <a:endParaRPr lang="zh-CN" altLang="zh-CN" dirty="0" smtClean="0"/>
          </a:p>
          <a:p>
            <a:endParaRPr lang="zh-CN" altLang="en-US" dirty="0"/>
          </a:p>
        </p:txBody>
      </p:sp>
      <p:pic>
        <p:nvPicPr>
          <p:cNvPr id="5" name="图片 4"/>
          <p:cNvPicPr/>
          <p:nvPr/>
        </p:nvPicPr>
        <p:blipFill>
          <a:blip r:embed="rId2" cstate="print"/>
          <a:srcRect/>
          <a:stretch>
            <a:fillRect/>
          </a:stretch>
        </p:blipFill>
        <p:spPr bwMode="auto">
          <a:xfrm>
            <a:off x="2866048" y="3780438"/>
            <a:ext cx="9130344" cy="300400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5594" y="568345"/>
            <a:ext cx="10448678" cy="1560716"/>
          </a:xfrm>
        </p:spPr>
        <p:txBody>
          <a:bodyPr>
            <a:normAutofit/>
          </a:bodyPr>
          <a:lstStyle/>
          <a:p>
            <a:pPr algn="ctr"/>
            <a:r>
              <a:rPr lang="en-US" altLang="zh-CN" b="1" dirty="0" smtClean="0"/>
              <a:t>Train Model with Boosted Decision Tree Regression</a:t>
            </a:r>
            <a:endParaRPr kumimoji="1" lang="zh-CN" altLang="en-US" dirty="0"/>
          </a:p>
        </p:txBody>
      </p:sp>
      <p:sp>
        <p:nvSpPr>
          <p:cNvPr id="3" name="内容占位符 2"/>
          <p:cNvSpPr>
            <a:spLocks noGrp="1"/>
          </p:cNvSpPr>
          <p:nvPr>
            <p:ph idx="1"/>
          </p:nvPr>
        </p:nvSpPr>
        <p:spPr>
          <a:xfrm>
            <a:off x="2006222" y="2438400"/>
            <a:ext cx="9698050" cy="3651504"/>
          </a:xfrm>
        </p:spPr>
        <p:txBody>
          <a:bodyPr/>
          <a:lstStyle/>
          <a:p>
            <a:pPr algn="just"/>
            <a:r>
              <a:rPr lang="en-US" altLang="zh-CN" dirty="0" smtClean="0"/>
              <a:t>The second algorithm is Boosted Decision Tree Regression. It enables to create an ensemble of regression trees using boosting. Boosting means that each tree is dependent on prior trees, and learns by fitting the residual of the trees that preceded it. Thus, boosting in a decision tree ensemble tends to improve accuracy with some small risk of less coverage. This regression method is a supervised learning method. </a:t>
            </a:r>
            <a:endParaRPr lang="zh-CN" altLang="zh-CN" dirty="0" smtClean="0"/>
          </a:p>
          <a:p>
            <a:pPr>
              <a:buNone/>
            </a:pPr>
            <a:endParaRPr kumimoji="1" lang="zh-CN" altLang="en-US" dirty="0"/>
          </a:p>
        </p:txBody>
      </p:sp>
      <p:pic>
        <p:nvPicPr>
          <p:cNvPr id="4" name="图片 3"/>
          <p:cNvPicPr/>
          <p:nvPr/>
        </p:nvPicPr>
        <p:blipFill>
          <a:blip r:embed="rId2" cstate="print"/>
          <a:srcRect/>
          <a:stretch>
            <a:fillRect/>
          </a:stretch>
        </p:blipFill>
        <p:spPr bwMode="auto">
          <a:xfrm>
            <a:off x="7055892" y="4203510"/>
            <a:ext cx="3001939" cy="2151687"/>
          </a:xfrm>
          <a:prstGeom prst="rect">
            <a:avLst/>
          </a:prstGeom>
          <a:noFill/>
          <a:ln w="9525">
            <a:noFill/>
            <a:miter lim="800000"/>
            <a:headEnd/>
            <a:tailEnd/>
          </a:ln>
        </p:spPr>
      </p:pic>
    </p:spTree>
    <p:extLst>
      <p:ext uri="{BB962C8B-B14F-4D97-AF65-F5344CB8AC3E}">
        <p14:creationId xmlns:p14="http://schemas.microsoft.com/office/powerpoint/2010/main" val="224836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Boosted Decision Tree Regression Score</a:t>
            </a:r>
            <a:endParaRPr lang="zh-CN" altLang="en-US" dirty="0"/>
          </a:p>
        </p:txBody>
      </p:sp>
      <p:sp>
        <p:nvSpPr>
          <p:cNvPr id="3" name="内容占位符 2"/>
          <p:cNvSpPr>
            <a:spLocks noGrp="1"/>
          </p:cNvSpPr>
          <p:nvPr>
            <p:ph idx="1"/>
          </p:nvPr>
        </p:nvSpPr>
        <p:spPr>
          <a:xfrm>
            <a:off x="1869744" y="2438400"/>
            <a:ext cx="9834528" cy="3651504"/>
          </a:xfrm>
        </p:spPr>
        <p:txBody>
          <a:bodyPr/>
          <a:lstStyle/>
          <a:p>
            <a:pPr algn="just"/>
            <a:r>
              <a:rPr lang="en-US" altLang="zh-CN" dirty="0" smtClean="0"/>
              <a:t>The Score of this algorithm model posted above, you can the difference between the real value and the predicted value is not that much big. The differences are roughly 20000, and the unit is million, it smaller than the first algorithm’s. For scoring part, this algorithm has a normal performance.</a:t>
            </a:r>
            <a:endParaRPr lang="zh-CN" altLang="zh-CN" dirty="0" smtClean="0"/>
          </a:p>
          <a:p>
            <a:pPr algn="just"/>
            <a:endParaRPr lang="zh-CN" altLang="zh-CN" dirty="0" smtClean="0"/>
          </a:p>
          <a:p>
            <a:endParaRPr lang="zh-CN" altLang="en-US" dirty="0"/>
          </a:p>
        </p:txBody>
      </p:sp>
      <p:pic>
        <p:nvPicPr>
          <p:cNvPr id="4" name="图片 3"/>
          <p:cNvPicPr/>
          <p:nvPr/>
        </p:nvPicPr>
        <p:blipFill>
          <a:blip r:embed="rId2" cstate="print"/>
          <a:srcRect/>
          <a:stretch>
            <a:fillRect/>
          </a:stretch>
        </p:blipFill>
        <p:spPr bwMode="auto">
          <a:xfrm>
            <a:off x="3479819" y="3951272"/>
            <a:ext cx="7943362" cy="259282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Train Model with Poisson Regression</a:t>
            </a:r>
            <a:r>
              <a:rPr lang="en-US" altLang="zh-CN" dirty="0" smtClean="0"/>
              <a:t> </a:t>
            </a:r>
            <a:endParaRPr lang="zh-CN" altLang="en-US" dirty="0"/>
          </a:p>
        </p:txBody>
      </p:sp>
      <p:sp>
        <p:nvSpPr>
          <p:cNvPr id="3" name="内容占位符 2"/>
          <p:cNvSpPr>
            <a:spLocks noGrp="1"/>
          </p:cNvSpPr>
          <p:nvPr>
            <p:ph idx="1"/>
          </p:nvPr>
        </p:nvSpPr>
        <p:spPr>
          <a:xfrm>
            <a:off x="1937982" y="2438400"/>
            <a:ext cx="9766289" cy="3651504"/>
          </a:xfrm>
        </p:spPr>
        <p:txBody>
          <a:bodyPr/>
          <a:lstStyle/>
          <a:p>
            <a:pPr algn="just"/>
            <a:r>
              <a:rPr lang="en-US" altLang="zh-CN" dirty="0" smtClean="0"/>
              <a:t>The third algorithm is Poisson Regression. In statistics, it is a form of regression analysis used to model count data and contingency tables. Poisson regression assumes the response variable </a:t>
            </a:r>
            <a:r>
              <a:rPr lang="en-US" altLang="zh-CN" i="1" dirty="0" smtClean="0"/>
              <a:t>Y</a:t>
            </a:r>
            <a:r>
              <a:rPr lang="en-US" altLang="zh-CN" dirty="0" smtClean="0"/>
              <a:t> has a Poisson distribution, and assumes the logarithm of its expected value can be modeled by a linear combination of unknown parameters. A Poisson regression model is sometimes known as </a:t>
            </a:r>
            <a:r>
              <a:rPr lang="en-US" altLang="zh-CN" dirty="0" err="1" smtClean="0"/>
              <a:t>alog</a:t>
            </a:r>
            <a:r>
              <a:rPr lang="en-US" altLang="zh-CN" dirty="0" smtClean="0"/>
              <a:t>-linear model, especially when used to model contingency tables.</a:t>
            </a:r>
            <a:endParaRPr lang="zh-CN" altLang="zh-CN" dirty="0" smtClean="0"/>
          </a:p>
        </p:txBody>
      </p:sp>
      <p:pic>
        <p:nvPicPr>
          <p:cNvPr id="4" name="图片 3"/>
          <p:cNvPicPr/>
          <p:nvPr/>
        </p:nvPicPr>
        <p:blipFill>
          <a:blip r:embed="rId2" cstate="print"/>
          <a:srcRect/>
          <a:stretch>
            <a:fillRect/>
          </a:stretch>
        </p:blipFill>
        <p:spPr bwMode="auto">
          <a:xfrm>
            <a:off x="6827637" y="4299045"/>
            <a:ext cx="2684849" cy="224591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Set Source</a:t>
            </a:r>
            <a:r>
              <a:rPr lang="en-US" altLang="zh-CN" dirty="0"/>
              <a:t/>
            </a:r>
            <a:br>
              <a:rPr lang="en-US" altLang="zh-CN" dirty="0"/>
            </a:br>
            <a:endParaRPr kumimoji="1" lang="zh-CN" altLang="en-US" dirty="0"/>
          </a:p>
        </p:txBody>
      </p:sp>
      <p:sp>
        <p:nvSpPr>
          <p:cNvPr id="3" name="内容占位符 2"/>
          <p:cNvSpPr>
            <a:spLocks noGrp="1"/>
          </p:cNvSpPr>
          <p:nvPr>
            <p:ph idx="1"/>
          </p:nvPr>
        </p:nvSpPr>
        <p:spPr/>
        <p:txBody>
          <a:bodyPr>
            <a:normAutofit fontScale="92500" lnSpcReduction="20000"/>
          </a:bodyPr>
          <a:lstStyle/>
          <a:p>
            <a:pPr lvl="0" fontAlgn="base"/>
            <a:r>
              <a:rPr lang="en-US" altLang="zh-CN" dirty="0" smtClean="0"/>
              <a:t>1.Get </a:t>
            </a:r>
            <a:r>
              <a:rPr lang="en-US" altLang="zh-CN" dirty="0"/>
              <a:t>Hawaii monthly visitor records from Hawaii government website.</a:t>
            </a:r>
            <a:endParaRPr lang="zh-CN" altLang="zh-CN" dirty="0"/>
          </a:p>
          <a:p>
            <a:r>
              <a:rPr lang="en-US" altLang="zh-CN" dirty="0"/>
              <a:t> </a:t>
            </a:r>
            <a:r>
              <a:rPr lang="en-US" altLang="zh-CN" u="sng" dirty="0">
                <a:hlinkClick r:id="rId2"/>
              </a:rPr>
              <a:t>http://dbedt.hawaii.gov/visitor/tourism/</a:t>
            </a:r>
            <a:endParaRPr lang="zh-CN" altLang="zh-CN" dirty="0"/>
          </a:p>
          <a:p>
            <a:r>
              <a:rPr lang="en-US" altLang="zh-CN" dirty="0"/>
              <a:t>2.  Get Hawaii temperature records from US climate websites.</a:t>
            </a:r>
            <a:endParaRPr lang="zh-CN" altLang="zh-CN" dirty="0"/>
          </a:p>
          <a:p>
            <a:r>
              <a:rPr lang="en-US" altLang="zh-CN" u="sng" dirty="0">
                <a:hlinkClick r:id="rId3"/>
              </a:rPr>
              <a:t>http://www.usclimatedata.com/climate/honolulu/hawaii/united-states/ushi0026</a:t>
            </a:r>
            <a:r>
              <a:rPr lang="en-US" altLang="zh-CN" dirty="0"/>
              <a:t> </a:t>
            </a:r>
            <a:endParaRPr lang="zh-CN" altLang="zh-CN" dirty="0"/>
          </a:p>
          <a:p>
            <a:r>
              <a:rPr lang="en-US" altLang="zh-CN" dirty="0"/>
              <a:t>3.  Get US monthly vacation days from </a:t>
            </a:r>
            <a:r>
              <a:rPr lang="en-US" altLang="zh-CN" dirty="0" err="1"/>
              <a:t>timeanddate.com</a:t>
            </a:r>
            <a:r>
              <a:rPr lang="en-US" altLang="zh-CN" dirty="0"/>
              <a:t>.</a:t>
            </a:r>
            <a:endParaRPr lang="zh-CN" altLang="zh-CN" dirty="0"/>
          </a:p>
          <a:p>
            <a:r>
              <a:rPr lang="en-US" altLang="zh-CN" dirty="0"/>
              <a:t> </a:t>
            </a:r>
            <a:r>
              <a:rPr lang="en-US" altLang="zh-CN" u="sng" dirty="0">
                <a:hlinkClick r:id="rId4"/>
              </a:rPr>
              <a:t>http://www.timeanddate.com/holidays/us/</a:t>
            </a:r>
            <a:r>
              <a:rPr lang="en-US" altLang="zh-CN" dirty="0"/>
              <a:t> </a:t>
            </a:r>
            <a:endParaRPr lang="zh-CN" altLang="zh-CN" dirty="0"/>
          </a:p>
          <a:p>
            <a:r>
              <a:rPr lang="en-US" altLang="zh-CN" dirty="0"/>
              <a:t>4. Get Hawaii monthly tourism incomes (total visitors’ expenditures) data from Hawaii Tourism website.</a:t>
            </a:r>
            <a:endParaRPr lang="zh-CN" altLang="zh-CN" dirty="0"/>
          </a:p>
          <a:p>
            <a:r>
              <a:rPr lang="en-US" altLang="zh-CN" u="sng" dirty="0">
                <a:hlinkClick r:id="rId5"/>
              </a:rPr>
              <a:t>http://www.hawaiitourismauthority.org/research/reports/historical-visitor-statistics/</a:t>
            </a:r>
            <a:r>
              <a:rPr lang="en-US" altLang="zh-CN" dirty="0"/>
              <a:t> </a:t>
            </a:r>
            <a:endParaRPr lang="zh-CN" altLang="zh-CN" dirty="0"/>
          </a:p>
          <a:p>
            <a:endParaRPr kumimoji="1" lang="zh-CN" altLang="en-US" dirty="0"/>
          </a:p>
        </p:txBody>
      </p:sp>
    </p:spTree>
    <p:extLst>
      <p:ext uri="{BB962C8B-B14F-4D97-AF65-F5344CB8AC3E}">
        <p14:creationId xmlns:p14="http://schemas.microsoft.com/office/powerpoint/2010/main" val="1417004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06706" y="841305"/>
            <a:ext cx="8897565" cy="1560716"/>
          </a:xfrm>
        </p:spPr>
        <p:txBody>
          <a:bodyPr>
            <a:normAutofit/>
          </a:bodyPr>
          <a:lstStyle/>
          <a:p>
            <a:r>
              <a:rPr lang="en-US" altLang="zh-CN" b="1" dirty="0" smtClean="0"/>
              <a:t>Poisson Regression Score</a:t>
            </a:r>
            <a:r>
              <a:rPr lang="zh-CN" altLang="zh-CN" dirty="0" smtClean="0"/>
              <a:t/>
            </a:r>
            <a:br>
              <a:rPr lang="zh-CN" altLang="zh-CN" dirty="0" smtClean="0"/>
            </a:br>
            <a:endParaRPr lang="zh-CN" altLang="en-US" dirty="0"/>
          </a:p>
        </p:txBody>
      </p:sp>
      <p:sp>
        <p:nvSpPr>
          <p:cNvPr id="3" name="内容占位符 2"/>
          <p:cNvSpPr>
            <a:spLocks noGrp="1"/>
          </p:cNvSpPr>
          <p:nvPr>
            <p:ph idx="1"/>
          </p:nvPr>
        </p:nvSpPr>
        <p:spPr>
          <a:xfrm>
            <a:off x="1719618" y="2233680"/>
            <a:ext cx="9984653" cy="3651504"/>
          </a:xfrm>
        </p:spPr>
        <p:txBody>
          <a:bodyPr/>
          <a:lstStyle/>
          <a:p>
            <a:pPr algn="just"/>
            <a:r>
              <a:rPr lang="en-US" altLang="zh-CN" dirty="0" smtClean="0"/>
              <a:t>The Score of this algorithm model posted above, you can the difference between the real value and the predicted value is not that much big. The differences are roughly greater than 30000, and the unit is million, it smaller than the first algorithm’s but bigger than second’s. For scoring part, this algorithm has a not that bad performance. So far, the second algorithm has the best performance in scoring part.</a:t>
            </a:r>
            <a:endParaRPr lang="zh-CN" altLang="zh-CN" dirty="0" smtClean="0"/>
          </a:p>
          <a:p>
            <a:endParaRPr lang="zh-CN" altLang="en-US" dirty="0"/>
          </a:p>
        </p:txBody>
      </p:sp>
      <p:pic>
        <p:nvPicPr>
          <p:cNvPr id="4" name="图片 3"/>
          <p:cNvPicPr/>
          <p:nvPr/>
        </p:nvPicPr>
        <p:blipFill>
          <a:blip r:embed="rId2" cstate="print"/>
          <a:srcRect/>
          <a:stretch>
            <a:fillRect/>
          </a:stretch>
        </p:blipFill>
        <p:spPr bwMode="auto">
          <a:xfrm>
            <a:off x="2884252" y="4217156"/>
            <a:ext cx="8743666" cy="246342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b="1" dirty="0" smtClean="0"/>
              <a:t>Train Model with Decision Forest Regression</a:t>
            </a:r>
            <a:endParaRPr lang="zh-CN" altLang="en-US" dirty="0"/>
          </a:p>
        </p:txBody>
      </p:sp>
      <p:sp>
        <p:nvSpPr>
          <p:cNvPr id="3" name="内容占位符 2"/>
          <p:cNvSpPr>
            <a:spLocks noGrp="1"/>
          </p:cNvSpPr>
          <p:nvPr>
            <p:ph idx="1"/>
          </p:nvPr>
        </p:nvSpPr>
        <p:spPr/>
        <p:txBody>
          <a:bodyPr/>
          <a:lstStyle/>
          <a:p>
            <a:pPr algn="just"/>
            <a:r>
              <a:rPr lang="en-US" altLang="zh-CN" dirty="0" smtClean="0"/>
              <a:t>The fourth algorithm is Decision Forest Regression. It is used to create a regression model using an ensemble of decision trees. Decision trees are non-parametric models that perform a sequence of simple tests for each instance, traversing a binary tree data structure until a leaf node (decision) is reached.</a:t>
            </a:r>
            <a:endParaRPr lang="zh-CN" altLang="zh-CN" dirty="0" smtClean="0"/>
          </a:p>
          <a:p>
            <a:pPr>
              <a:buNone/>
            </a:pPr>
            <a:endParaRPr lang="zh-CN" altLang="en-US" dirty="0"/>
          </a:p>
        </p:txBody>
      </p:sp>
      <p:pic>
        <p:nvPicPr>
          <p:cNvPr id="4" name="图片 3"/>
          <p:cNvPicPr/>
          <p:nvPr/>
        </p:nvPicPr>
        <p:blipFill>
          <a:blip r:embed="rId2" cstate="print"/>
          <a:srcRect/>
          <a:stretch>
            <a:fillRect/>
          </a:stretch>
        </p:blipFill>
        <p:spPr bwMode="auto">
          <a:xfrm>
            <a:off x="6094237" y="4189863"/>
            <a:ext cx="3541082" cy="2199882"/>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Decision Forest Regression Score </a:t>
            </a:r>
            <a:endParaRPr lang="zh-CN" altLang="en-US" b="1" dirty="0"/>
          </a:p>
        </p:txBody>
      </p:sp>
      <p:sp>
        <p:nvSpPr>
          <p:cNvPr id="3" name="内容占位符 2"/>
          <p:cNvSpPr>
            <a:spLocks noGrp="1"/>
          </p:cNvSpPr>
          <p:nvPr>
            <p:ph idx="1"/>
          </p:nvPr>
        </p:nvSpPr>
        <p:spPr>
          <a:xfrm>
            <a:off x="2238233" y="2438400"/>
            <a:ext cx="9466038" cy="3651504"/>
          </a:xfrm>
        </p:spPr>
        <p:txBody>
          <a:bodyPr/>
          <a:lstStyle/>
          <a:p>
            <a:pPr algn="just"/>
            <a:r>
              <a:rPr lang="en-US" altLang="zh-CN" dirty="0" smtClean="0"/>
              <a:t>The Score of this algorithm model posted above, you can the difference between the real value and the mean of predicted value is not that much big. The differences are roughly 20000, and the unit is million, it is similar with second algorithm. For scoring part, this algorithm has a normal performance similar with second algorithm.</a:t>
            </a:r>
            <a:endParaRPr lang="zh-CN" altLang="zh-CN" dirty="0" smtClean="0"/>
          </a:p>
          <a:p>
            <a:endParaRPr lang="zh-CN" altLang="en-US" dirty="0"/>
          </a:p>
        </p:txBody>
      </p:sp>
      <p:pic>
        <p:nvPicPr>
          <p:cNvPr id="4" name="图片 3"/>
          <p:cNvPicPr/>
          <p:nvPr/>
        </p:nvPicPr>
        <p:blipFill>
          <a:blip r:embed="rId2" cstate="print"/>
          <a:srcRect/>
          <a:stretch>
            <a:fillRect/>
          </a:stretch>
        </p:blipFill>
        <p:spPr bwMode="auto">
          <a:xfrm>
            <a:off x="3753136" y="3937378"/>
            <a:ext cx="7660942" cy="2504364"/>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0130" y="1086969"/>
            <a:ext cx="10011949" cy="1560716"/>
          </a:xfrm>
        </p:spPr>
        <p:txBody>
          <a:bodyPr/>
          <a:lstStyle/>
          <a:p>
            <a:r>
              <a:rPr lang="en-US" altLang="zh-CN" b="1" dirty="0" smtClean="0"/>
              <a:t>Comparing Algorithm Result</a:t>
            </a:r>
            <a:endParaRPr lang="zh-CN" altLang="en-US" dirty="0"/>
          </a:p>
        </p:txBody>
      </p:sp>
      <p:pic>
        <p:nvPicPr>
          <p:cNvPr id="5" name="内容占位符 4"/>
          <p:cNvPicPr>
            <a:picLocks noGrp="1"/>
          </p:cNvPicPr>
          <p:nvPr>
            <p:ph idx="1"/>
          </p:nvPr>
        </p:nvPicPr>
        <p:blipFill>
          <a:blip r:embed="rId2" cstate="print"/>
          <a:srcRect/>
          <a:stretch>
            <a:fillRect/>
          </a:stretch>
        </p:blipFill>
        <p:spPr bwMode="auto">
          <a:xfrm>
            <a:off x="2064958" y="4522063"/>
            <a:ext cx="9574266" cy="1827428"/>
          </a:xfrm>
          <a:prstGeom prst="rect">
            <a:avLst/>
          </a:prstGeom>
          <a:noFill/>
          <a:ln w="9525">
            <a:noFill/>
            <a:miter lim="800000"/>
            <a:headEnd/>
            <a:tailEnd/>
          </a:ln>
        </p:spPr>
      </p:pic>
      <p:sp>
        <p:nvSpPr>
          <p:cNvPr id="7" name="TextBox 6"/>
          <p:cNvSpPr txBox="1"/>
          <p:nvPr/>
        </p:nvSpPr>
        <p:spPr>
          <a:xfrm>
            <a:off x="1171641" y="3552003"/>
            <a:ext cx="1576211" cy="3416320"/>
          </a:xfrm>
          <a:prstGeom prst="rect">
            <a:avLst/>
          </a:prstGeom>
          <a:noFill/>
        </p:spPr>
        <p:txBody>
          <a:bodyPr wrap="square" rtlCol="0">
            <a:spAutoFit/>
          </a:bodyPr>
          <a:lstStyle/>
          <a:p>
            <a:r>
              <a:rPr lang="en-US" altLang="zh-CN" b="1" dirty="0" smtClean="0">
                <a:solidFill>
                  <a:schemeClr val="tx2">
                    <a:lumMod val="75000"/>
                    <a:lumOff val="25000"/>
                  </a:schemeClr>
                </a:solidFill>
              </a:rPr>
              <a:t>Model1</a:t>
            </a:r>
          </a:p>
          <a:p>
            <a:r>
              <a:rPr lang="en-US" altLang="zh-CN" b="1" dirty="0" smtClean="0">
                <a:solidFill>
                  <a:schemeClr val="tx2">
                    <a:lumMod val="75000"/>
                    <a:lumOff val="25000"/>
                  </a:schemeClr>
                </a:solidFill>
              </a:rPr>
              <a:t>Model2</a:t>
            </a:r>
          </a:p>
          <a:p>
            <a:endParaRPr lang="en-US" altLang="zh-CN" b="1" dirty="0" smtClean="0">
              <a:solidFill>
                <a:schemeClr val="tx2">
                  <a:lumMod val="75000"/>
                  <a:lumOff val="25000"/>
                </a:schemeClr>
              </a:solidFill>
            </a:endParaRPr>
          </a:p>
          <a:p>
            <a:endParaRPr lang="en-US" altLang="zh-CN" b="1" dirty="0" smtClean="0">
              <a:solidFill>
                <a:schemeClr val="tx2">
                  <a:lumMod val="75000"/>
                  <a:lumOff val="25000"/>
                </a:schemeClr>
              </a:solidFill>
            </a:endParaRPr>
          </a:p>
          <a:p>
            <a:endParaRPr lang="en-US" altLang="zh-CN" b="1" dirty="0" smtClean="0">
              <a:solidFill>
                <a:schemeClr val="tx2">
                  <a:lumMod val="75000"/>
                  <a:lumOff val="25000"/>
                </a:schemeClr>
              </a:solidFill>
            </a:endParaRPr>
          </a:p>
          <a:p>
            <a:endParaRPr lang="en-US" altLang="zh-CN" b="1" dirty="0" smtClean="0">
              <a:solidFill>
                <a:schemeClr val="tx2">
                  <a:lumMod val="75000"/>
                  <a:lumOff val="25000"/>
                </a:schemeClr>
              </a:solidFill>
            </a:endParaRPr>
          </a:p>
          <a:p>
            <a:endParaRPr lang="en-US" altLang="zh-CN" b="1" dirty="0" smtClean="0">
              <a:solidFill>
                <a:schemeClr val="tx2">
                  <a:lumMod val="75000"/>
                  <a:lumOff val="25000"/>
                </a:schemeClr>
              </a:solidFill>
            </a:endParaRPr>
          </a:p>
          <a:p>
            <a:endParaRPr lang="en-US" altLang="zh-CN" b="1" dirty="0" smtClean="0">
              <a:solidFill>
                <a:schemeClr val="tx2">
                  <a:lumMod val="75000"/>
                  <a:lumOff val="25000"/>
                </a:schemeClr>
              </a:solidFill>
            </a:endParaRPr>
          </a:p>
          <a:p>
            <a:r>
              <a:rPr lang="en-US" altLang="zh-CN" b="1" dirty="0" smtClean="0">
                <a:solidFill>
                  <a:schemeClr val="tx2">
                    <a:lumMod val="75000"/>
                    <a:lumOff val="25000"/>
                  </a:schemeClr>
                </a:solidFill>
              </a:rPr>
              <a:t>Model3</a:t>
            </a:r>
          </a:p>
          <a:p>
            <a:r>
              <a:rPr lang="en-US" altLang="zh-CN" b="1" dirty="0" smtClean="0">
                <a:solidFill>
                  <a:schemeClr val="tx2">
                    <a:lumMod val="75000"/>
                    <a:lumOff val="25000"/>
                  </a:schemeClr>
                </a:solidFill>
              </a:rPr>
              <a:t>Model4</a:t>
            </a:r>
          </a:p>
          <a:p>
            <a:endParaRPr lang="en-US" altLang="zh-CN" b="1" dirty="0" smtClean="0">
              <a:solidFill>
                <a:schemeClr val="tx2">
                  <a:lumMod val="75000"/>
                  <a:lumOff val="25000"/>
                </a:schemeClr>
              </a:solidFill>
            </a:endParaRPr>
          </a:p>
          <a:p>
            <a:endParaRPr lang="zh-CN" altLang="en-US" b="1" dirty="0">
              <a:solidFill>
                <a:schemeClr val="tx2">
                  <a:lumMod val="75000"/>
                  <a:lumOff val="25000"/>
                </a:schemeClr>
              </a:solidFill>
            </a:endParaRPr>
          </a:p>
        </p:txBody>
      </p:sp>
      <p:pic>
        <p:nvPicPr>
          <p:cNvPr id="1026" name="Picture 2"/>
          <p:cNvPicPr>
            <a:picLocks noChangeAspect="1" noChangeArrowheads="1"/>
          </p:cNvPicPr>
          <p:nvPr/>
        </p:nvPicPr>
        <p:blipFill>
          <a:blip r:embed="rId3"/>
          <a:srcRect/>
          <a:stretch>
            <a:fillRect/>
          </a:stretch>
        </p:blipFill>
        <p:spPr bwMode="auto">
          <a:xfrm>
            <a:off x="2142460" y="2261899"/>
            <a:ext cx="9296400" cy="19812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Variable Selection</a:t>
            </a:r>
            <a:endParaRPr lang="zh-CN" altLang="en-US" dirty="0"/>
          </a:p>
        </p:txBody>
      </p:sp>
      <p:sp>
        <p:nvSpPr>
          <p:cNvPr id="3" name="内容占位符 2"/>
          <p:cNvSpPr>
            <a:spLocks noGrp="1"/>
          </p:cNvSpPr>
          <p:nvPr>
            <p:ph idx="1"/>
          </p:nvPr>
        </p:nvSpPr>
        <p:spPr>
          <a:xfrm>
            <a:off x="7774732" y="2129061"/>
            <a:ext cx="4273531" cy="4455448"/>
          </a:xfrm>
        </p:spPr>
        <p:txBody>
          <a:bodyPr/>
          <a:lstStyle/>
          <a:p>
            <a:pPr algn="just"/>
            <a:r>
              <a:rPr lang="en-US" altLang="zh-CN" dirty="0"/>
              <a:t>W</a:t>
            </a:r>
            <a:r>
              <a:rPr lang="en-US" altLang="zh-CN" dirty="0" smtClean="0"/>
              <a:t>e </a:t>
            </a:r>
            <a:r>
              <a:rPr lang="en-US" altLang="zh-CN" dirty="0"/>
              <a:t>build prediction models with different variables in Azure ML. We choose dataset2 (monthly total visitors in different islands) to build four kinds of monthly total visitor prediction models with different variable subsets, and then compare models’ performance and choose the best variable subsets for further prediction models. </a:t>
            </a:r>
          </a:p>
        </p:txBody>
      </p:sp>
      <p:pic>
        <p:nvPicPr>
          <p:cNvPr id="4" name="图片 3" descr="Macintosh HD:Users:wwzhao2010:Desktop:Screen Shot 2016-04-29 at 14.07.52.png"/>
          <p:cNvPicPr/>
          <p:nvPr/>
        </p:nvPicPr>
        <p:blipFill>
          <a:blip r:embed="rId2">
            <a:extLst>
              <a:ext uri="{28A0092B-C50C-407E-A947-70E740481C1C}">
                <a14:useLocalDpi xmlns:a14="http://schemas.microsoft.com/office/drawing/2010/main" val="0"/>
              </a:ext>
            </a:extLst>
          </a:blip>
          <a:srcRect/>
          <a:stretch>
            <a:fillRect/>
          </a:stretch>
        </p:blipFill>
        <p:spPr bwMode="auto">
          <a:xfrm>
            <a:off x="-1" y="1421056"/>
            <a:ext cx="7774733" cy="543694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Variable </a:t>
            </a:r>
            <a:r>
              <a:rPr lang="en-US" altLang="zh-CN" dirty="0" smtClean="0"/>
              <a:t>Selection-Model1</a:t>
            </a:r>
            <a:endParaRPr kumimoji="1" lang="zh-CN" altLang="en-US" dirty="0"/>
          </a:p>
        </p:txBody>
      </p:sp>
      <p:sp>
        <p:nvSpPr>
          <p:cNvPr id="3" name="内容占位符 2"/>
          <p:cNvSpPr>
            <a:spLocks noGrp="1"/>
          </p:cNvSpPr>
          <p:nvPr>
            <p:ph idx="1"/>
          </p:nvPr>
        </p:nvSpPr>
        <p:spPr>
          <a:xfrm>
            <a:off x="2806706" y="1374412"/>
            <a:ext cx="8770571" cy="1268396"/>
          </a:xfrm>
        </p:spPr>
        <p:txBody>
          <a:bodyPr>
            <a:normAutofit/>
          </a:bodyPr>
          <a:lstStyle/>
          <a:p>
            <a:r>
              <a:rPr lang="en-US" altLang="zh-CN" dirty="0" smtClean="0"/>
              <a:t>Use all </a:t>
            </a:r>
            <a:r>
              <a:rPr lang="en-US" altLang="zh-CN" dirty="0"/>
              <a:t>8 variables to build the prediction model, and the model performance is shown below</a:t>
            </a:r>
            <a:r>
              <a:rPr lang="en-US" altLang="zh-CN" dirty="0" smtClean="0"/>
              <a:t>.</a:t>
            </a:r>
            <a:r>
              <a:rPr lang="en-US" altLang="zh-CN" dirty="0"/>
              <a:t> </a:t>
            </a:r>
            <a:r>
              <a:rPr lang="en-US" altLang="zh-CN" dirty="0" smtClean="0"/>
              <a:t>The </a:t>
            </a:r>
            <a:r>
              <a:rPr lang="en-US" altLang="zh-CN" dirty="0"/>
              <a:t>RMS of this prediction model is </a:t>
            </a:r>
            <a:r>
              <a:rPr lang="en-US" altLang="zh-CN" dirty="0" smtClean="0"/>
              <a:t>32573.</a:t>
            </a:r>
            <a:endParaRPr lang="en-US" altLang="zh-CN" dirty="0"/>
          </a:p>
          <a:p>
            <a:endParaRPr lang="en-US" altLang="zh-CN" dirty="0"/>
          </a:p>
          <a:p>
            <a:endParaRPr kumimoji="1" lang="zh-CN" altLang="en-US" dirty="0"/>
          </a:p>
        </p:txBody>
      </p:sp>
      <p:pic>
        <p:nvPicPr>
          <p:cNvPr id="4" name="图片 3" descr="Macintosh HD:Users:wwzhao2010:Desktop:Screen Shot 2016-04-29 at 14.27.10.png"/>
          <p:cNvPicPr/>
          <p:nvPr/>
        </p:nvPicPr>
        <p:blipFill>
          <a:blip r:embed="rId2">
            <a:extLst>
              <a:ext uri="{28A0092B-C50C-407E-A947-70E740481C1C}">
                <a14:useLocalDpi xmlns:a14="http://schemas.microsoft.com/office/drawing/2010/main" val="0"/>
              </a:ext>
            </a:extLst>
          </a:blip>
          <a:srcRect/>
          <a:stretch>
            <a:fillRect/>
          </a:stretch>
        </p:blipFill>
        <p:spPr bwMode="auto">
          <a:xfrm>
            <a:off x="0" y="2282425"/>
            <a:ext cx="3587018" cy="4575574"/>
          </a:xfrm>
          <a:prstGeom prst="rect">
            <a:avLst/>
          </a:prstGeom>
          <a:noFill/>
          <a:ln>
            <a:noFill/>
          </a:ln>
        </p:spPr>
      </p:pic>
      <p:pic>
        <p:nvPicPr>
          <p:cNvPr id="5" name="图片 4" descr="Macintosh HD:Users:wwzhao2010:Desktop:Screen Shot 2016-04-29 at 14.29.06.png"/>
          <p:cNvPicPr/>
          <p:nvPr/>
        </p:nvPicPr>
        <p:blipFill>
          <a:blip r:embed="rId3">
            <a:extLst>
              <a:ext uri="{28A0092B-C50C-407E-A947-70E740481C1C}">
                <a14:useLocalDpi xmlns:a14="http://schemas.microsoft.com/office/drawing/2010/main" val="0"/>
              </a:ext>
            </a:extLst>
          </a:blip>
          <a:srcRect/>
          <a:stretch>
            <a:fillRect/>
          </a:stretch>
        </p:blipFill>
        <p:spPr bwMode="auto">
          <a:xfrm>
            <a:off x="3587018" y="2282425"/>
            <a:ext cx="4239203" cy="4563765"/>
          </a:xfrm>
          <a:prstGeom prst="rect">
            <a:avLst/>
          </a:prstGeom>
          <a:noFill/>
          <a:ln>
            <a:noFill/>
          </a:ln>
        </p:spPr>
      </p:pic>
      <p:pic>
        <p:nvPicPr>
          <p:cNvPr id="6" name="图片 5" descr="Macintosh HD:Users:wwzhao2010:Desktop:Screen Shot 2016-04-29 at 14.29.14.png"/>
          <p:cNvPicPr/>
          <p:nvPr/>
        </p:nvPicPr>
        <p:blipFill>
          <a:blip r:embed="rId4">
            <a:extLst>
              <a:ext uri="{28A0092B-C50C-407E-A947-70E740481C1C}">
                <a14:useLocalDpi xmlns:a14="http://schemas.microsoft.com/office/drawing/2010/main" val="0"/>
              </a:ext>
            </a:extLst>
          </a:blip>
          <a:srcRect/>
          <a:stretch>
            <a:fillRect/>
          </a:stretch>
        </p:blipFill>
        <p:spPr bwMode="auto">
          <a:xfrm>
            <a:off x="7826221" y="2282425"/>
            <a:ext cx="4204878" cy="4575574"/>
          </a:xfrm>
          <a:prstGeom prst="rect">
            <a:avLst/>
          </a:prstGeom>
          <a:noFill/>
          <a:ln>
            <a:noFill/>
          </a:ln>
        </p:spPr>
      </p:pic>
    </p:spTree>
    <p:extLst>
      <p:ext uri="{BB962C8B-B14F-4D97-AF65-F5344CB8AC3E}">
        <p14:creationId xmlns:p14="http://schemas.microsoft.com/office/powerpoint/2010/main" val="6969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Variable </a:t>
            </a:r>
            <a:r>
              <a:rPr lang="en-US" altLang="zh-CN" dirty="0" smtClean="0"/>
              <a:t>Selection-Model2</a:t>
            </a:r>
            <a:endParaRPr kumimoji="1" lang="zh-CN" altLang="en-US" dirty="0"/>
          </a:p>
        </p:txBody>
      </p:sp>
      <p:sp>
        <p:nvSpPr>
          <p:cNvPr id="3" name="内容占位符 2"/>
          <p:cNvSpPr>
            <a:spLocks noGrp="1"/>
          </p:cNvSpPr>
          <p:nvPr>
            <p:ph idx="1"/>
          </p:nvPr>
        </p:nvSpPr>
        <p:spPr>
          <a:xfrm>
            <a:off x="2806706" y="1340091"/>
            <a:ext cx="8770571" cy="788970"/>
          </a:xfrm>
        </p:spPr>
        <p:txBody>
          <a:bodyPr>
            <a:normAutofit fontScale="92500"/>
          </a:bodyPr>
          <a:lstStyle/>
          <a:p>
            <a:r>
              <a:rPr lang="en-US" altLang="zh-CN" dirty="0"/>
              <a:t>R</a:t>
            </a:r>
            <a:r>
              <a:rPr lang="en-US" altLang="zh-CN" dirty="0" smtClean="0"/>
              <a:t>emove </a:t>
            </a:r>
            <a:r>
              <a:rPr lang="en-US" altLang="zh-CN" dirty="0"/>
              <a:t>the average temperature variable to build the prediction model, and the model performance is shown below</a:t>
            </a:r>
            <a:r>
              <a:rPr lang="en-US" altLang="zh-CN" dirty="0" smtClean="0"/>
              <a:t>. </a:t>
            </a:r>
            <a:r>
              <a:rPr lang="en-US" altLang="zh-CN" dirty="0"/>
              <a:t>The RMS of this prediction model </a:t>
            </a:r>
            <a:r>
              <a:rPr lang="en-US" altLang="zh-CN" dirty="0" smtClean="0"/>
              <a:t>is </a:t>
            </a:r>
            <a:r>
              <a:rPr lang="en-US" altLang="zh-CN" dirty="0"/>
              <a:t>29240 </a:t>
            </a:r>
            <a:r>
              <a:rPr lang="en-US" altLang="zh-CN" dirty="0" smtClean="0"/>
              <a:t>.</a:t>
            </a:r>
            <a:endParaRPr lang="en-US" altLang="zh-CN" dirty="0"/>
          </a:p>
          <a:p>
            <a:endParaRPr kumimoji="1" lang="zh-CN" altLang="en-US" dirty="0"/>
          </a:p>
        </p:txBody>
      </p:sp>
      <p:pic>
        <p:nvPicPr>
          <p:cNvPr id="4" name="图片 3" descr="Macintosh HD:Users:wwzhao2010:Desktop:Screen Shot 2016-04-29 at 14.31.36.png"/>
          <p:cNvPicPr/>
          <p:nvPr/>
        </p:nvPicPr>
        <p:blipFill>
          <a:blip r:embed="rId2">
            <a:extLst>
              <a:ext uri="{28A0092B-C50C-407E-A947-70E740481C1C}">
                <a14:useLocalDpi xmlns:a14="http://schemas.microsoft.com/office/drawing/2010/main" val="0"/>
              </a:ext>
            </a:extLst>
          </a:blip>
          <a:srcRect/>
          <a:stretch>
            <a:fillRect/>
          </a:stretch>
        </p:blipFill>
        <p:spPr bwMode="auto">
          <a:xfrm>
            <a:off x="-1" y="2299586"/>
            <a:ext cx="3741483" cy="4558413"/>
          </a:xfrm>
          <a:prstGeom prst="rect">
            <a:avLst/>
          </a:prstGeom>
          <a:noFill/>
          <a:ln>
            <a:noFill/>
          </a:ln>
        </p:spPr>
      </p:pic>
      <p:pic>
        <p:nvPicPr>
          <p:cNvPr id="5" name="图片 4" descr="Macintosh HD:Users:wwzhao2010:Desktop:Screen Shot 2016-04-29 at 14.29.38.png"/>
          <p:cNvPicPr/>
          <p:nvPr/>
        </p:nvPicPr>
        <p:blipFill>
          <a:blip r:embed="rId3">
            <a:extLst>
              <a:ext uri="{28A0092B-C50C-407E-A947-70E740481C1C}">
                <a14:useLocalDpi xmlns:a14="http://schemas.microsoft.com/office/drawing/2010/main" val="0"/>
              </a:ext>
            </a:extLst>
          </a:blip>
          <a:srcRect/>
          <a:stretch>
            <a:fillRect/>
          </a:stretch>
        </p:blipFill>
        <p:spPr bwMode="auto">
          <a:xfrm>
            <a:off x="3895947" y="2299586"/>
            <a:ext cx="4067576" cy="4558414"/>
          </a:xfrm>
          <a:prstGeom prst="rect">
            <a:avLst/>
          </a:prstGeom>
          <a:noFill/>
          <a:ln>
            <a:noFill/>
          </a:ln>
        </p:spPr>
      </p:pic>
      <p:pic>
        <p:nvPicPr>
          <p:cNvPr id="6" name="图片 5" descr="Macintosh HD:Users:wwzhao2010:Desktop:Screen Shot 2016-04-29 at 14.29.45.png"/>
          <p:cNvPicPr/>
          <p:nvPr/>
        </p:nvPicPr>
        <p:blipFill>
          <a:blip r:embed="rId4">
            <a:extLst>
              <a:ext uri="{28A0092B-C50C-407E-A947-70E740481C1C}">
                <a14:useLocalDpi xmlns:a14="http://schemas.microsoft.com/office/drawing/2010/main" val="0"/>
              </a:ext>
            </a:extLst>
          </a:blip>
          <a:srcRect/>
          <a:stretch>
            <a:fillRect/>
          </a:stretch>
        </p:blipFill>
        <p:spPr bwMode="auto">
          <a:xfrm>
            <a:off x="8245299" y="2299587"/>
            <a:ext cx="3946701" cy="4558412"/>
          </a:xfrm>
          <a:prstGeom prst="rect">
            <a:avLst/>
          </a:prstGeom>
          <a:noFill/>
          <a:ln>
            <a:noFill/>
          </a:ln>
        </p:spPr>
      </p:pic>
    </p:spTree>
    <p:extLst>
      <p:ext uri="{BB962C8B-B14F-4D97-AF65-F5344CB8AC3E}">
        <p14:creationId xmlns:p14="http://schemas.microsoft.com/office/powerpoint/2010/main" val="1885698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Variable </a:t>
            </a:r>
            <a:r>
              <a:rPr lang="en-US" altLang="zh-CN" dirty="0" smtClean="0"/>
              <a:t>Selection-Model3</a:t>
            </a:r>
            <a:endParaRPr kumimoji="1" lang="zh-CN" altLang="en-US" dirty="0"/>
          </a:p>
        </p:txBody>
      </p:sp>
      <p:sp>
        <p:nvSpPr>
          <p:cNvPr id="3" name="内容占位符 2"/>
          <p:cNvSpPr>
            <a:spLocks noGrp="1"/>
          </p:cNvSpPr>
          <p:nvPr>
            <p:ph idx="1"/>
          </p:nvPr>
        </p:nvSpPr>
        <p:spPr>
          <a:xfrm>
            <a:off x="2806706" y="1313345"/>
            <a:ext cx="8770571" cy="951919"/>
          </a:xfrm>
        </p:spPr>
        <p:txBody>
          <a:bodyPr>
            <a:normAutofit fontScale="92500"/>
          </a:bodyPr>
          <a:lstStyle/>
          <a:p>
            <a:r>
              <a:rPr lang="en-US" altLang="zh-CN" dirty="0"/>
              <a:t>Remove the </a:t>
            </a:r>
            <a:r>
              <a:rPr lang="en-US" altLang="zh-CN" dirty="0" smtClean="0"/>
              <a:t>high and low temperature variables </a:t>
            </a:r>
            <a:r>
              <a:rPr lang="en-US" altLang="zh-CN" dirty="0"/>
              <a:t>to build the prediction model, and the model performance is shown below. The RMS of this prediction model is </a:t>
            </a:r>
            <a:r>
              <a:rPr lang="en-US" altLang="zh-CN" dirty="0" smtClean="0"/>
              <a:t>30797 .</a:t>
            </a:r>
            <a:endParaRPr lang="en-US" altLang="zh-CN" dirty="0"/>
          </a:p>
        </p:txBody>
      </p:sp>
      <p:pic>
        <p:nvPicPr>
          <p:cNvPr id="4" name="图片 3" descr="Macintosh HD:Users:wwzhao2010:Desktop:Screen Shot 2016-04-29 at 14.32.57.png"/>
          <p:cNvPicPr/>
          <p:nvPr/>
        </p:nvPicPr>
        <p:blipFill>
          <a:blip r:embed="rId2">
            <a:extLst>
              <a:ext uri="{28A0092B-C50C-407E-A947-70E740481C1C}">
                <a14:useLocalDpi xmlns:a14="http://schemas.microsoft.com/office/drawing/2010/main" val="0"/>
              </a:ext>
            </a:extLst>
          </a:blip>
          <a:srcRect/>
          <a:stretch>
            <a:fillRect/>
          </a:stretch>
        </p:blipFill>
        <p:spPr bwMode="auto">
          <a:xfrm>
            <a:off x="66046" y="2315817"/>
            <a:ext cx="3734786" cy="4542183"/>
          </a:xfrm>
          <a:prstGeom prst="rect">
            <a:avLst/>
          </a:prstGeom>
          <a:noFill/>
          <a:ln>
            <a:noFill/>
          </a:ln>
        </p:spPr>
      </p:pic>
      <p:pic>
        <p:nvPicPr>
          <p:cNvPr id="5" name="图片 4" descr="Macintosh HD:Users:wwzhao2010:Desktop:Screen Shot 2016-04-29 at 14.35.58.png"/>
          <p:cNvPicPr/>
          <p:nvPr/>
        </p:nvPicPr>
        <p:blipFill>
          <a:blip r:embed="rId3">
            <a:extLst>
              <a:ext uri="{28A0092B-C50C-407E-A947-70E740481C1C}">
                <a14:useLocalDpi xmlns:a14="http://schemas.microsoft.com/office/drawing/2010/main" val="0"/>
              </a:ext>
            </a:extLst>
          </a:blip>
          <a:srcRect/>
          <a:stretch>
            <a:fillRect/>
          </a:stretch>
        </p:blipFill>
        <p:spPr bwMode="auto">
          <a:xfrm>
            <a:off x="3800832" y="2315817"/>
            <a:ext cx="4042552" cy="4542183"/>
          </a:xfrm>
          <a:prstGeom prst="rect">
            <a:avLst/>
          </a:prstGeom>
          <a:noFill/>
          <a:ln>
            <a:noFill/>
          </a:ln>
        </p:spPr>
      </p:pic>
      <p:pic>
        <p:nvPicPr>
          <p:cNvPr id="6" name="图片 5" descr="Macintosh HD:Users:wwzhao2010:Desktop:Screen Shot 2016-04-29 at 14.36.04.png"/>
          <p:cNvPicPr/>
          <p:nvPr/>
        </p:nvPicPr>
        <p:blipFill>
          <a:blip r:embed="rId4">
            <a:extLst>
              <a:ext uri="{28A0092B-C50C-407E-A947-70E740481C1C}">
                <a14:useLocalDpi xmlns:a14="http://schemas.microsoft.com/office/drawing/2010/main" val="0"/>
              </a:ext>
            </a:extLst>
          </a:blip>
          <a:srcRect/>
          <a:stretch>
            <a:fillRect/>
          </a:stretch>
        </p:blipFill>
        <p:spPr bwMode="auto">
          <a:xfrm>
            <a:off x="7843385" y="2315817"/>
            <a:ext cx="4136226" cy="4542183"/>
          </a:xfrm>
          <a:prstGeom prst="rect">
            <a:avLst/>
          </a:prstGeom>
          <a:noFill/>
          <a:ln>
            <a:noFill/>
          </a:ln>
        </p:spPr>
      </p:pic>
    </p:spTree>
    <p:extLst>
      <p:ext uri="{BB962C8B-B14F-4D97-AF65-F5344CB8AC3E}">
        <p14:creationId xmlns:p14="http://schemas.microsoft.com/office/powerpoint/2010/main" val="4015190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Variable </a:t>
            </a:r>
            <a:r>
              <a:rPr lang="en-US" altLang="zh-CN" dirty="0" smtClean="0"/>
              <a:t>Selection-Model4</a:t>
            </a:r>
            <a:endParaRPr kumimoji="1" lang="zh-CN" altLang="en-US" dirty="0"/>
          </a:p>
        </p:txBody>
      </p:sp>
      <p:sp>
        <p:nvSpPr>
          <p:cNvPr id="3" name="内容占位符 2"/>
          <p:cNvSpPr>
            <a:spLocks noGrp="1"/>
          </p:cNvSpPr>
          <p:nvPr>
            <p:ph idx="1"/>
          </p:nvPr>
        </p:nvSpPr>
        <p:spPr>
          <a:xfrm>
            <a:off x="2806706" y="1349445"/>
            <a:ext cx="8770571" cy="779616"/>
          </a:xfrm>
        </p:spPr>
        <p:txBody>
          <a:bodyPr>
            <a:normAutofit fontScale="92500"/>
          </a:bodyPr>
          <a:lstStyle/>
          <a:p>
            <a:r>
              <a:rPr lang="en-US" altLang="zh-CN" dirty="0"/>
              <a:t>We remove the extra vacation days variable to build the prediction model, and the model performance is shown below</a:t>
            </a:r>
            <a:r>
              <a:rPr lang="en-US" altLang="zh-CN" dirty="0" smtClean="0"/>
              <a:t>.</a:t>
            </a:r>
            <a:r>
              <a:rPr kumimoji="1" lang="en-US" altLang="zh-CN" dirty="0" smtClean="0"/>
              <a:t> </a:t>
            </a:r>
            <a:r>
              <a:rPr lang="en-US" altLang="zh-CN" dirty="0" smtClean="0"/>
              <a:t> </a:t>
            </a:r>
            <a:r>
              <a:rPr lang="en-US" altLang="zh-CN" dirty="0"/>
              <a:t>The RMS of this prediction model is 28795 </a:t>
            </a:r>
            <a:r>
              <a:rPr lang="en-US" altLang="zh-CN" dirty="0" smtClean="0"/>
              <a:t>.</a:t>
            </a:r>
            <a:endParaRPr lang="en-US" altLang="zh-CN" dirty="0"/>
          </a:p>
          <a:p>
            <a:endParaRPr lang="en-US" altLang="zh-CN" dirty="0"/>
          </a:p>
          <a:p>
            <a:endParaRPr lang="en-US" altLang="zh-CN" dirty="0"/>
          </a:p>
        </p:txBody>
      </p:sp>
      <p:pic>
        <p:nvPicPr>
          <p:cNvPr id="4" name="图片 3" descr="Macintosh HD:Users:wwzhao2010:Desktop:Screen Shot 2016-04-29 at 14.37.05.png"/>
          <p:cNvPicPr/>
          <p:nvPr/>
        </p:nvPicPr>
        <p:blipFill>
          <a:blip r:embed="rId2">
            <a:extLst>
              <a:ext uri="{28A0092B-C50C-407E-A947-70E740481C1C}">
                <a14:useLocalDpi xmlns:a14="http://schemas.microsoft.com/office/drawing/2010/main" val="0"/>
              </a:ext>
            </a:extLst>
          </a:blip>
          <a:srcRect/>
          <a:stretch>
            <a:fillRect/>
          </a:stretch>
        </p:blipFill>
        <p:spPr bwMode="auto">
          <a:xfrm>
            <a:off x="0" y="2292217"/>
            <a:ext cx="3621344" cy="4565783"/>
          </a:xfrm>
          <a:prstGeom prst="rect">
            <a:avLst/>
          </a:prstGeom>
          <a:noFill/>
          <a:ln>
            <a:noFill/>
          </a:ln>
        </p:spPr>
      </p:pic>
      <p:pic>
        <p:nvPicPr>
          <p:cNvPr id="5" name="图片 4" descr="Macintosh HD:Users:wwzhao2010:Desktop:Screen Shot 2016-04-29 at 14.38.26.png"/>
          <p:cNvPicPr/>
          <p:nvPr/>
        </p:nvPicPr>
        <p:blipFill>
          <a:blip r:embed="rId3">
            <a:extLst>
              <a:ext uri="{28A0092B-C50C-407E-A947-70E740481C1C}">
                <a14:useLocalDpi xmlns:a14="http://schemas.microsoft.com/office/drawing/2010/main" val="0"/>
              </a:ext>
            </a:extLst>
          </a:blip>
          <a:srcRect/>
          <a:stretch>
            <a:fillRect/>
          </a:stretch>
        </p:blipFill>
        <p:spPr bwMode="auto">
          <a:xfrm>
            <a:off x="3621344" y="2292217"/>
            <a:ext cx="4170552" cy="4565783"/>
          </a:xfrm>
          <a:prstGeom prst="rect">
            <a:avLst/>
          </a:prstGeom>
          <a:noFill/>
          <a:ln>
            <a:noFill/>
          </a:ln>
        </p:spPr>
      </p:pic>
      <p:pic>
        <p:nvPicPr>
          <p:cNvPr id="6" name="图片 5" descr="Macintosh HD:Users:wwzhao2010:Desktop:Screen Shot 2016-04-29 at 14.38.32.png"/>
          <p:cNvPicPr/>
          <p:nvPr/>
        </p:nvPicPr>
        <p:blipFill>
          <a:blip r:embed="rId4">
            <a:extLst>
              <a:ext uri="{28A0092B-C50C-407E-A947-70E740481C1C}">
                <a14:useLocalDpi xmlns:a14="http://schemas.microsoft.com/office/drawing/2010/main" val="0"/>
              </a:ext>
            </a:extLst>
          </a:blip>
          <a:srcRect/>
          <a:stretch>
            <a:fillRect/>
          </a:stretch>
        </p:blipFill>
        <p:spPr bwMode="auto">
          <a:xfrm>
            <a:off x="7791896" y="2292217"/>
            <a:ext cx="4400104" cy="4434930"/>
          </a:xfrm>
          <a:prstGeom prst="rect">
            <a:avLst/>
          </a:prstGeom>
          <a:noFill/>
          <a:ln>
            <a:noFill/>
          </a:ln>
        </p:spPr>
      </p:pic>
    </p:spTree>
    <p:extLst>
      <p:ext uri="{BB962C8B-B14F-4D97-AF65-F5344CB8AC3E}">
        <p14:creationId xmlns:p14="http://schemas.microsoft.com/office/powerpoint/2010/main" val="3823302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Variable </a:t>
            </a:r>
            <a:r>
              <a:rPr lang="en-US" altLang="zh-CN" dirty="0" smtClean="0"/>
              <a:t>Selection-Result</a:t>
            </a:r>
            <a:endParaRPr kumimoji="1" lang="zh-CN" altLang="en-US" dirty="0"/>
          </a:p>
        </p:txBody>
      </p:sp>
      <p:sp>
        <p:nvSpPr>
          <p:cNvPr id="3" name="内容占位符 2"/>
          <p:cNvSpPr>
            <a:spLocks noGrp="1"/>
          </p:cNvSpPr>
          <p:nvPr>
            <p:ph idx="1"/>
          </p:nvPr>
        </p:nvSpPr>
        <p:spPr>
          <a:xfrm>
            <a:off x="3003484" y="2317832"/>
            <a:ext cx="8573794" cy="1972440"/>
          </a:xfrm>
        </p:spPr>
        <p:txBody>
          <a:bodyPr>
            <a:normAutofit/>
          </a:bodyPr>
          <a:lstStyle/>
          <a:p>
            <a:r>
              <a:rPr kumimoji="1" lang="en-US" altLang="zh-CN" dirty="0" smtClean="0"/>
              <a:t>After comparison, we decide to remove extra vacation day variable.</a:t>
            </a:r>
          </a:p>
          <a:p>
            <a:r>
              <a:rPr lang="en-US" altLang="zh-CN" dirty="0" smtClean="0"/>
              <a:t>choose </a:t>
            </a:r>
            <a:r>
              <a:rPr lang="en-US" altLang="zh-CN" dirty="0"/>
              <a:t>following variables to build prediction models: Year, Month, </a:t>
            </a:r>
            <a:r>
              <a:rPr lang="en-US" altLang="zh-CN" dirty="0" smtClean="0"/>
              <a:t>monthly high </a:t>
            </a:r>
            <a:r>
              <a:rPr lang="en-US" altLang="zh-CN" dirty="0"/>
              <a:t>temperature, </a:t>
            </a:r>
            <a:r>
              <a:rPr lang="en-US" altLang="zh-CN" dirty="0" smtClean="0"/>
              <a:t>monthly low </a:t>
            </a:r>
            <a:r>
              <a:rPr lang="en-US" altLang="zh-CN" dirty="0"/>
              <a:t>temperature, </a:t>
            </a:r>
            <a:r>
              <a:rPr lang="en-US" altLang="zh-CN" dirty="0" smtClean="0"/>
              <a:t>monthly average </a:t>
            </a:r>
            <a:r>
              <a:rPr lang="en-US" altLang="zh-CN" dirty="0"/>
              <a:t>temperature, Location (island name)</a:t>
            </a:r>
            <a:r>
              <a:rPr lang="en-US" altLang="zh-CN" dirty="0" smtClean="0"/>
              <a:t>.</a:t>
            </a:r>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03584065"/>
              </p:ext>
            </p:extLst>
          </p:nvPr>
        </p:nvGraphicFramePr>
        <p:xfrm>
          <a:off x="532046" y="4339556"/>
          <a:ext cx="11430400" cy="1648564"/>
        </p:xfrm>
        <a:graphic>
          <a:graphicData uri="http://schemas.openxmlformats.org/drawingml/2006/table">
            <a:tbl>
              <a:tblPr firstRow="1" bandRow="1">
                <a:tableStyleId>{8799B23B-EC83-4686-B30A-512413B5E67A}</a:tableStyleId>
              </a:tblPr>
              <a:tblGrid>
                <a:gridCol w="2286080"/>
                <a:gridCol w="2286080"/>
                <a:gridCol w="2286080"/>
                <a:gridCol w="2286080"/>
                <a:gridCol w="2286080"/>
              </a:tblGrid>
              <a:tr h="824282">
                <a:tc>
                  <a:txBody>
                    <a:bodyPr/>
                    <a:lstStyle/>
                    <a:p>
                      <a:pPr algn="ctr"/>
                      <a:endParaRPr lang="zh-CN" altLang="en-US" sz="2000" b="1" dirty="0"/>
                    </a:p>
                  </a:txBody>
                  <a:tcPr/>
                </a:tc>
                <a:tc>
                  <a:txBody>
                    <a:bodyPr/>
                    <a:lstStyle/>
                    <a:p>
                      <a:pPr algn="ctr"/>
                      <a:r>
                        <a:rPr lang="en-US" altLang="zh-CN" sz="2000" b="1" dirty="0" smtClean="0"/>
                        <a:t>Model1</a:t>
                      </a:r>
                      <a:endParaRPr lang="zh-CN" altLang="en-US" sz="2000" b="1" dirty="0"/>
                    </a:p>
                  </a:txBody>
                  <a:tcPr/>
                </a:tc>
                <a:tc>
                  <a:txBody>
                    <a:bodyPr/>
                    <a:lstStyle/>
                    <a:p>
                      <a:pPr algn="ctr"/>
                      <a:r>
                        <a:rPr lang="en-US" altLang="zh-CN" sz="2000" b="1" dirty="0" smtClean="0"/>
                        <a:t>Model2</a:t>
                      </a:r>
                      <a:endParaRPr lang="zh-CN" altLang="en-US" sz="2000" b="1" dirty="0"/>
                    </a:p>
                  </a:txBody>
                  <a:tcPr/>
                </a:tc>
                <a:tc>
                  <a:txBody>
                    <a:bodyPr/>
                    <a:lstStyle/>
                    <a:p>
                      <a:pPr algn="ctr"/>
                      <a:r>
                        <a:rPr lang="en-US" altLang="zh-CN" sz="2000" b="1" dirty="0" smtClean="0"/>
                        <a:t>Model3</a:t>
                      </a:r>
                      <a:endParaRPr lang="zh-CN" altLang="en-US" sz="2000" b="1" dirty="0"/>
                    </a:p>
                  </a:txBody>
                  <a:tcPr/>
                </a:tc>
                <a:tc>
                  <a:txBody>
                    <a:bodyPr/>
                    <a:lstStyle/>
                    <a:p>
                      <a:pPr algn="ctr"/>
                      <a:r>
                        <a:rPr lang="en-US" altLang="zh-CN" sz="2000" b="1" dirty="0" smtClean="0"/>
                        <a:t>Model4</a:t>
                      </a:r>
                      <a:endParaRPr lang="zh-CN" altLang="en-US" sz="2000" b="1" dirty="0"/>
                    </a:p>
                  </a:txBody>
                  <a:tcPr/>
                </a:tc>
              </a:tr>
              <a:tr h="824282">
                <a:tc>
                  <a:txBody>
                    <a:bodyPr/>
                    <a:lstStyle/>
                    <a:p>
                      <a:pPr algn="ctr"/>
                      <a:r>
                        <a:rPr lang="en-US" altLang="zh-CN" sz="2000" b="1" dirty="0" smtClean="0"/>
                        <a:t>RMS</a:t>
                      </a:r>
                      <a:endParaRPr lang="zh-CN" altLang="en-US" sz="2000" b="1" dirty="0"/>
                    </a:p>
                  </a:txBody>
                  <a:tcPr/>
                </a:tc>
                <a:tc>
                  <a:txBody>
                    <a:bodyPr/>
                    <a:lstStyle/>
                    <a:p>
                      <a:pPr algn="ctr"/>
                      <a:r>
                        <a:rPr lang="en-US" altLang="zh-CN" sz="1800" kern="1200" dirty="0" smtClean="0">
                          <a:solidFill>
                            <a:schemeClr val="tx1"/>
                          </a:solidFill>
                          <a:effectLst/>
                          <a:latin typeface="+mn-lt"/>
                          <a:ea typeface="+mn-ea"/>
                          <a:cs typeface="+mn-cs"/>
                        </a:rPr>
                        <a:t>32573</a:t>
                      </a:r>
                      <a:r>
                        <a:rPr lang="en-US" altLang="zh-CN" sz="2000" dirty="0" smtClean="0">
                          <a:effectLst/>
                        </a:rPr>
                        <a:t> </a:t>
                      </a:r>
                      <a:endParaRPr lang="zh-CN" altLang="en-US" sz="2000" b="1" dirty="0"/>
                    </a:p>
                  </a:txBody>
                  <a:tcPr/>
                </a:tc>
                <a:tc>
                  <a:txBody>
                    <a:bodyPr/>
                    <a:lstStyle/>
                    <a:p>
                      <a:pPr algn="ctr"/>
                      <a:r>
                        <a:rPr lang="en-US" altLang="zh-CN" sz="1800" kern="1200" dirty="0" smtClean="0">
                          <a:solidFill>
                            <a:schemeClr val="tx1"/>
                          </a:solidFill>
                          <a:effectLst/>
                          <a:latin typeface="+mn-lt"/>
                          <a:ea typeface="+mn-ea"/>
                          <a:cs typeface="+mn-cs"/>
                        </a:rPr>
                        <a:t>29240</a:t>
                      </a:r>
                      <a:r>
                        <a:rPr lang="en-US" altLang="zh-CN" sz="2000" dirty="0" smtClean="0">
                          <a:effectLst/>
                        </a:rPr>
                        <a:t> </a:t>
                      </a:r>
                      <a:endParaRPr lang="zh-CN" altLang="en-US" sz="2000" b="1" dirty="0"/>
                    </a:p>
                  </a:txBody>
                  <a:tcPr/>
                </a:tc>
                <a:tc>
                  <a:txBody>
                    <a:bodyPr/>
                    <a:lstStyle/>
                    <a:p>
                      <a:pPr algn="ctr"/>
                      <a:r>
                        <a:rPr lang="en-US" altLang="zh-CN" sz="1800" kern="1200" dirty="0" smtClean="0">
                          <a:solidFill>
                            <a:schemeClr val="tx1"/>
                          </a:solidFill>
                          <a:effectLst/>
                          <a:latin typeface="+mn-lt"/>
                          <a:ea typeface="+mn-ea"/>
                          <a:cs typeface="+mn-cs"/>
                        </a:rPr>
                        <a:t>30797</a:t>
                      </a:r>
                      <a:r>
                        <a:rPr lang="en-US" altLang="zh-CN" sz="2000" dirty="0" smtClean="0">
                          <a:effectLst/>
                        </a:rPr>
                        <a:t> </a:t>
                      </a:r>
                      <a:endParaRPr lang="zh-CN" altLang="en-US" sz="2000" b="1" dirty="0"/>
                    </a:p>
                  </a:txBody>
                  <a:tcPr/>
                </a:tc>
                <a:tc>
                  <a:txBody>
                    <a:bodyPr/>
                    <a:lstStyle/>
                    <a:p>
                      <a:pPr algn="ctr"/>
                      <a:r>
                        <a:rPr lang="en-US" altLang="zh-CN" sz="1800" kern="1200" dirty="0" smtClean="0">
                          <a:solidFill>
                            <a:schemeClr val="tx1"/>
                          </a:solidFill>
                          <a:effectLst/>
                          <a:latin typeface="+mn-lt"/>
                          <a:ea typeface="+mn-ea"/>
                          <a:cs typeface="+mn-cs"/>
                        </a:rPr>
                        <a:t>28795</a:t>
                      </a:r>
                      <a:r>
                        <a:rPr lang="en-US" altLang="zh-CN" sz="2000" dirty="0" smtClean="0">
                          <a:effectLst/>
                        </a:rPr>
                        <a:t> </a:t>
                      </a:r>
                      <a:endParaRPr lang="zh-CN" altLang="en-US" sz="2000" b="1" dirty="0"/>
                    </a:p>
                  </a:txBody>
                  <a:tcPr/>
                </a:tc>
              </a:tr>
            </a:tbl>
          </a:graphicData>
        </a:graphic>
      </p:graphicFrame>
    </p:spTree>
    <p:extLst>
      <p:ext uri="{BB962C8B-B14F-4D97-AF65-F5344CB8AC3E}">
        <p14:creationId xmlns:p14="http://schemas.microsoft.com/office/powerpoint/2010/main" val="267414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Pre-Process data</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smtClean="0"/>
              <a:t>We use R to pre-process the data</a:t>
            </a:r>
          </a:p>
          <a:p>
            <a:r>
              <a:rPr kumimoji="1" lang="en-US" altLang="zh-CN" dirty="0" smtClean="0"/>
              <a:t>1.</a:t>
            </a:r>
            <a:r>
              <a:rPr lang="en-US" altLang="zh-CN" dirty="0"/>
              <a:t> Uniform units</a:t>
            </a:r>
            <a:r>
              <a:rPr lang="zh-CN" altLang="zh-CN" dirty="0"/>
              <a:t> </a:t>
            </a:r>
            <a:r>
              <a:rPr lang="en-US" altLang="zh-CN" dirty="0" smtClean="0"/>
              <a:t>(</a:t>
            </a:r>
            <a:r>
              <a:rPr lang="en-US" altLang="zh-CN" dirty="0"/>
              <a:t>the unit of expenditure is million and the unit of visitors’ amount is ten thousand</a:t>
            </a:r>
            <a:r>
              <a:rPr lang="zh-CN" altLang="zh-CN" dirty="0"/>
              <a:t> </a:t>
            </a:r>
            <a:r>
              <a:rPr lang="en-US" altLang="zh-CN" dirty="0" smtClean="0"/>
              <a:t>)</a:t>
            </a:r>
          </a:p>
          <a:p>
            <a:r>
              <a:rPr kumimoji="1" lang="en-US" altLang="zh-CN" dirty="0" smtClean="0"/>
              <a:t>2.Separation time into year and month</a:t>
            </a:r>
            <a:endParaRPr kumimoji="1" lang="en-US" altLang="zh-CN" dirty="0" smtClean="0"/>
          </a:p>
          <a:p>
            <a:r>
              <a:rPr lang="en-US" altLang="zh-CN" cap="all" dirty="0" smtClean="0"/>
              <a:t>3</a:t>
            </a:r>
            <a:r>
              <a:rPr lang="en-US" altLang="zh-CN" cap="all" dirty="0" smtClean="0"/>
              <a:t>.</a:t>
            </a:r>
            <a:r>
              <a:rPr lang="en-US" altLang="zh-CN" dirty="0"/>
              <a:t> </a:t>
            </a:r>
            <a:r>
              <a:rPr lang="en-US" altLang="zh-CN" dirty="0" smtClean="0"/>
              <a:t>Add More </a:t>
            </a:r>
            <a:r>
              <a:rPr lang="en-US" altLang="zh-CN" dirty="0" smtClean="0"/>
              <a:t>v</a:t>
            </a:r>
            <a:r>
              <a:rPr lang="en-US" altLang="zh-CN" dirty="0" smtClean="0"/>
              <a:t>ariable </a:t>
            </a:r>
            <a:r>
              <a:rPr kumimoji="1" lang="en-US" altLang="zh-CN" dirty="0" smtClean="0"/>
              <a:t>(</a:t>
            </a:r>
            <a:r>
              <a:rPr lang="en-US" altLang="zh-CN" dirty="0" smtClean="0"/>
              <a:t>average </a:t>
            </a:r>
            <a:r>
              <a:rPr lang="en-US" altLang="zh-CN" dirty="0"/>
              <a:t>maximum temperature, average minimum temperature and average temperature, and </a:t>
            </a:r>
            <a:r>
              <a:rPr lang="en-US" altLang="zh-CN" dirty="0" smtClean="0"/>
              <a:t>vacation day of each month, </a:t>
            </a:r>
            <a:r>
              <a:rPr lang="en-US" altLang="zh-CN" dirty="0" smtClean="0"/>
              <a:t>island</a:t>
            </a:r>
            <a:r>
              <a:rPr lang="en-US" altLang="zh-CN" dirty="0" smtClean="0"/>
              <a:t> and country</a:t>
            </a:r>
            <a:r>
              <a:rPr kumimoji="1" lang="en-US" altLang="zh-CN" dirty="0" smtClean="0"/>
              <a:t>)Clean data</a:t>
            </a:r>
            <a:endParaRPr kumimoji="1" lang="en-US" altLang="zh-CN" dirty="0" smtClean="0"/>
          </a:p>
          <a:p>
            <a:r>
              <a:rPr kumimoji="1" lang="en-US" altLang="zh-CN" cap="all" dirty="0" smtClean="0"/>
              <a:t>4.</a:t>
            </a:r>
            <a:r>
              <a:rPr lang="en-US" altLang="zh-CN" dirty="0"/>
              <a:t> </a:t>
            </a:r>
            <a:r>
              <a:rPr kumimoji="1" lang="en-US" altLang="zh-CN" dirty="0" smtClean="0"/>
              <a:t>Clean data</a:t>
            </a:r>
            <a:endParaRPr kumimoji="1" lang="en-US" altLang="zh-CN" cap="all" dirty="0" smtClean="0"/>
          </a:p>
          <a:p>
            <a:r>
              <a:rPr lang="en-US" altLang="zh-CN" dirty="0" smtClean="0"/>
              <a:t>5.Combine data set</a:t>
            </a:r>
            <a:r>
              <a:rPr lang="zh-CN" altLang="zh-CN" dirty="0" smtClean="0"/>
              <a:t> </a:t>
            </a:r>
            <a:endParaRPr lang="zh-CN" altLang="zh-CN" cap="all" dirty="0"/>
          </a:p>
        </p:txBody>
      </p:sp>
    </p:spTree>
    <p:extLst>
      <p:ext uri="{BB962C8B-B14F-4D97-AF65-F5344CB8AC3E}">
        <p14:creationId xmlns:p14="http://schemas.microsoft.com/office/powerpoint/2010/main" val="1381161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06706" y="718473"/>
            <a:ext cx="8897565" cy="1560716"/>
          </a:xfrm>
        </p:spPr>
        <p:txBody>
          <a:bodyPr>
            <a:normAutofit fontScale="90000"/>
          </a:bodyPr>
          <a:lstStyle/>
          <a:p>
            <a:pPr lvl="0"/>
            <a:r>
              <a:rPr lang="en-US" altLang="zh-CN" b="1" dirty="0" smtClean="0"/>
              <a:t>Azure Machine Learning</a:t>
            </a:r>
            <a:br>
              <a:rPr lang="en-US" altLang="zh-CN" b="1" dirty="0" smtClean="0"/>
            </a:br>
            <a:r>
              <a:rPr lang="en-US" altLang="zh-CN" b="1" dirty="0" smtClean="0"/>
              <a:t>Model 1</a:t>
            </a:r>
            <a:r>
              <a:rPr lang="en-US" altLang="zh-CN" b="1" dirty="0" smtClean="0"/>
              <a:t/>
            </a:r>
            <a:br>
              <a:rPr lang="en-US" altLang="zh-CN" b="1" dirty="0" smtClean="0"/>
            </a:br>
            <a:r>
              <a:rPr lang="en-US" altLang="zh-CN" sz="6000" dirty="0" smtClean="0">
                <a:solidFill>
                  <a:schemeClr val="tx1"/>
                </a:solidFill>
                <a:latin typeface="Arial" pitchFamily="34" charset="0"/>
                <a:ea typeface="宋体" pitchFamily="2" charset="-122"/>
                <a:cs typeface="宋体" pitchFamily="2" charset="-122"/>
              </a:rPr>
              <a:t/>
            </a:r>
            <a:br>
              <a:rPr lang="en-US" altLang="zh-CN" sz="6000" dirty="0" smtClean="0">
                <a:solidFill>
                  <a:schemeClr val="tx1"/>
                </a:solidFill>
                <a:latin typeface="Arial" pitchFamily="34" charset="0"/>
                <a:ea typeface="宋体" pitchFamily="2" charset="-122"/>
                <a:cs typeface="宋体" pitchFamily="2" charset="-122"/>
              </a:rPr>
            </a:br>
            <a:endParaRPr lang="zh-CN" altLang="en-US" dirty="0"/>
          </a:p>
        </p:txBody>
      </p:sp>
      <p:pic>
        <p:nvPicPr>
          <p:cNvPr id="5" name="图片 4"/>
          <p:cNvPicPr/>
          <p:nvPr/>
        </p:nvPicPr>
        <p:blipFill>
          <a:blip r:embed="rId2" cstate="print"/>
          <a:srcRect/>
          <a:stretch>
            <a:fillRect/>
          </a:stretch>
        </p:blipFill>
        <p:spPr bwMode="auto">
          <a:xfrm>
            <a:off x="6881621" y="3053842"/>
            <a:ext cx="4695656" cy="3390900"/>
          </a:xfrm>
          <a:prstGeom prst="rect">
            <a:avLst/>
          </a:prstGeom>
          <a:noFill/>
          <a:ln w="9525">
            <a:noFill/>
            <a:miter lim="800000"/>
            <a:headEnd/>
            <a:tailEnd/>
          </a:ln>
        </p:spPr>
      </p:pic>
      <p:sp>
        <p:nvSpPr>
          <p:cNvPr id="6" name="内容占位符 2"/>
          <p:cNvSpPr txBox="1">
            <a:spLocks/>
          </p:cNvSpPr>
          <p:nvPr/>
        </p:nvSpPr>
        <p:spPr>
          <a:xfrm>
            <a:off x="2806706" y="2438400"/>
            <a:ext cx="8770571" cy="3651504"/>
          </a:xfrm>
          <a:prstGeom prst="rect">
            <a:avLst/>
          </a:prstGeom>
        </p:spPr>
        <p:txBody>
          <a:bodyPr vert="horz" lIns="91440" tIns="45720" rIns="91440" bIns="45720" rtlCol="0">
            <a:normAutofit/>
          </a:bodyPr>
          <a:lstStyle/>
          <a:p>
            <a:pPr marL="320040" lvl="0" indent="-320040">
              <a:lnSpc>
                <a:spcPct val="111000"/>
              </a:lnSpc>
              <a:spcBef>
                <a:spcPts val="930"/>
              </a:spcBef>
              <a:buFont typeface="Corbel" panose="020B0503020204020204" pitchFamily="34" charset="0"/>
              <a:buChar char="–"/>
              <a:defRPr/>
            </a:pPr>
            <a:r>
              <a:rPr kumimoji="0" lang="en-US" altLang="zh-CN" sz="2000" b="1" i="0" u="none" strike="noStrike" kern="1200" cap="none" spc="0" normalizeH="0" baseline="0" noProof="0" dirty="0" smtClean="0">
                <a:ln>
                  <a:noFill/>
                </a:ln>
                <a:solidFill>
                  <a:schemeClr val="tx2">
                    <a:lumMod val="75000"/>
                    <a:lumOff val="25000"/>
                  </a:schemeClr>
                </a:solidFill>
                <a:effectLst/>
                <a:uLnTx/>
                <a:uFillTx/>
                <a:latin typeface="+mn-lt"/>
                <a:ea typeface="+mn-ea"/>
                <a:cs typeface="+mn-cs"/>
              </a:rPr>
              <a:t>The first model is for predicting </a:t>
            </a:r>
            <a:r>
              <a:rPr kumimoji="0" lang="en-US" altLang="zh-CN" sz="2000" b="1" i="0" u="none" strike="noStrike" kern="1200" cap="none" spc="0" normalizeH="0" noProof="0" dirty="0" smtClean="0">
                <a:ln>
                  <a:noFill/>
                </a:ln>
                <a:solidFill>
                  <a:schemeClr val="tx2">
                    <a:lumMod val="75000"/>
                    <a:lumOff val="25000"/>
                  </a:schemeClr>
                </a:solidFill>
                <a:effectLst/>
                <a:uLnTx/>
                <a:uFillTx/>
                <a:latin typeface="+mn-lt"/>
                <a:ea typeface="+mn-ea"/>
                <a:cs typeface="+mn-cs"/>
              </a:rPr>
              <a:t> the </a:t>
            </a:r>
            <a:r>
              <a:rPr kumimoji="0" lang="en-US" altLang="zh-CN" sz="2000" b="1" i="0" u="none" strike="noStrike" kern="1200" cap="none" spc="0" normalizeH="0" baseline="0" noProof="0" dirty="0" smtClean="0">
                <a:ln>
                  <a:noFill/>
                </a:ln>
                <a:solidFill>
                  <a:schemeClr val="tx2">
                    <a:lumMod val="75000"/>
                    <a:lumOff val="25000"/>
                  </a:schemeClr>
                </a:solidFill>
                <a:effectLst/>
                <a:uLnTx/>
                <a:uFillTx/>
                <a:latin typeface="+mn-lt"/>
                <a:ea typeface="+mn-ea"/>
                <a:cs typeface="+mn-cs"/>
              </a:rPr>
              <a:t>Visitor Amount of Each Island</a:t>
            </a:r>
            <a:r>
              <a:rPr kumimoji="0" lang="en-US" altLang="zh-CN" sz="2000" b="1" i="0" u="none" strike="noStrike" kern="1200" cap="none" spc="0" normalizeH="0" noProof="0" dirty="0" smtClean="0">
                <a:ln>
                  <a:noFill/>
                </a:ln>
                <a:solidFill>
                  <a:schemeClr val="tx2">
                    <a:lumMod val="75000"/>
                    <a:lumOff val="25000"/>
                  </a:schemeClr>
                </a:solidFill>
                <a:effectLst/>
                <a:uLnTx/>
                <a:uFillTx/>
                <a:latin typeface="+mn-lt"/>
                <a:ea typeface="+mn-ea"/>
                <a:cs typeface="+mn-cs"/>
              </a:rPr>
              <a:t> from multiple countries.</a:t>
            </a:r>
            <a:r>
              <a:rPr lang="en-US" altLang="zh-CN" sz="2000" b="1" dirty="0" smtClean="0">
                <a:solidFill>
                  <a:schemeClr val="tx2">
                    <a:lumMod val="75000"/>
                    <a:lumOff val="25000"/>
                  </a:schemeClr>
                </a:solidFill>
              </a:rPr>
              <a:t> </a:t>
            </a:r>
          </a:p>
          <a:p>
            <a:pPr marL="320040" lvl="0" indent="-320040">
              <a:lnSpc>
                <a:spcPct val="111000"/>
              </a:lnSpc>
              <a:spcBef>
                <a:spcPts val="930"/>
              </a:spcBef>
              <a:buFont typeface="Corbel" panose="020B0503020204020204" pitchFamily="34" charset="0"/>
              <a:buChar char="–"/>
              <a:defRPr/>
            </a:pPr>
            <a:r>
              <a:rPr lang="en-US" altLang="zh-CN" sz="2000" b="1" dirty="0" smtClean="0">
                <a:solidFill>
                  <a:schemeClr val="tx2">
                    <a:lumMod val="75000"/>
                    <a:lumOff val="25000"/>
                  </a:schemeClr>
                </a:solidFill>
              </a:rPr>
              <a:t>Input: Year, Month, High Temperature, </a:t>
            </a:r>
          </a:p>
          <a:p>
            <a:pPr marL="320040" lvl="0" indent="-320040">
              <a:lnSpc>
                <a:spcPct val="111000"/>
              </a:lnSpc>
              <a:spcBef>
                <a:spcPts val="930"/>
              </a:spcBef>
              <a:defRPr/>
            </a:pPr>
            <a:r>
              <a:rPr lang="en-US" altLang="zh-CN" sz="2000" b="1" dirty="0" smtClean="0">
                <a:solidFill>
                  <a:schemeClr val="tx2">
                    <a:lumMod val="75000"/>
                    <a:lumOff val="25000"/>
                  </a:schemeClr>
                </a:solidFill>
              </a:rPr>
              <a:t>                  Low Temperature, Average Temperature,</a:t>
            </a:r>
          </a:p>
          <a:p>
            <a:pPr marL="320040" lvl="0" indent="-320040">
              <a:lnSpc>
                <a:spcPct val="111000"/>
              </a:lnSpc>
              <a:spcBef>
                <a:spcPts val="930"/>
              </a:spcBef>
              <a:defRPr/>
            </a:pPr>
            <a:r>
              <a:rPr lang="en-US" altLang="zh-CN" sz="2000" b="1" dirty="0" smtClean="0">
                <a:solidFill>
                  <a:schemeClr val="tx2">
                    <a:lumMod val="75000"/>
                    <a:lumOff val="25000"/>
                  </a:schemeClr>
                </a:solidFill>
              </a:rPr>
              <a:t>                  Island, Country.</a:t>
            </a:r>
            <a:endParaRPr kumimoji="0" lang="en-US" altLang="zh-CN" sz="2000" b="1" i="0" u="none" strike="noStrike" kern="1200" cap="none" spc="0" normalizeH="0" noProof="0" dirty="0" smtClean="0">
              <a:ln>
                <a:noFill/>
              </a:ln>
              <a:solidFill>
                <a:schemeClr val="tx2">
                  <a:lumMod val="75000"/>
                  <a:lumOff val="25000"/>
                </a:schemeClr>
              </a:solidFill>
              <a:effectLst/>
              <a:uLnTx/>
              <a:uFillTx/>
              <a:latin typeface="+mn-lt"/>
              <a:ea typeface="+mn-ea"/>
              <a:cs typeface="+mn-cs"/>
            </a:endParaRPr>
          </a:p>
          <a:p>
            <a:pPr marL="320040" marR="0" lvl="0" indent="-320040" algn="l" defTabSz="914400" rtl="0" eaLnBrk="1" fontAlgn="auto" latinLnBrk="0" hangingPunct="1">
              <a:lnSpc>
                <a:spcPct val="111000"/>
              </a:lnSpc>
              <a:spcBef>
                <a:spcPts val="930"/>
              </a:spcBef>
              <a:spcAft>
                <a:spcPts val="0"/>
              </a:spcAft>
              <a:buClrTx/>
              <a:buSzTx/>
              <a:buFont typeface="Corbel" panose="020B0503020204020204" pitchFamily="34" charset="0"/>
              <a:buChar char="–"/>
              <a:tabLst/>
              <a:defRPr/>
            </a:pPr>
            <a:r>
              <a:rPr lang="en-US" altLang="zh-CN" sz="2000" b="1" noProof="0" dirty="0" smtClean="0">
                <a:solidFill>
                  <a:schemeClr val="tx2">
                    <a:lumMod val="75000"/>
                    <a:lumOff val="25000"/>
                  </a:schemeClr>
                </a:solidFill>
              </a:rPr>
              <a:t>Output : Visitor</a:t>
            </a:r>
            <a:endParaRPr kumimoji="0" lang="en-US" altLang="zh-CN" sz="2000" b="1" i="0" u="none" strike="noStrike" kern="1200" cap="none" spc="0" normalizeH="0" noProof="0" dirty="0" smtClean="0">
              <a:ln>
                <a:noFill/>
              </a:ln>
              <a:solidFill>
                <a:schemeClr val="tx2">
                  <a:lumMod val="75000"/>
                  <a:lumOff val="25000"/>
                </a:schemeClr>
              </a:solidFill>
              <a:effectLst/>
              <a:uLnTx/>
              <a:uFillTx/>
              <a:latin typeface="+mn-lt"/>
              <a:ea typeface="+mn-ea"/>
              <a:cs typeface="+mn-cs"/>
            </a:endParaRPr>
          </a:p>
          <a:p>
            <a:pPr marL="320040" marR="0" lvl="0" indent="-320040" algn="l" defTabSz="914400" rtl="0" eaLnBrk="1" fontAlgn="auto" latinLnBrk="0" hangingPunct="1">
              <a:lnSpc>
                <a:spcPct val="111000"/>
              </a:lnSpc>
              <a:spcBef>
                <a:spcPts val="930"/>
              </a:spcBef>
              <a:spcAft>
                <a:spcPts val="0"/>
              </a:spcAft>
              <a:buClrTx/>
              <a:buSzTx/>
              <a:tabLst/>
              <a:defRPr/>
            </a:pPr>
            <a:r>
              <a:rPr lang="en-US" altLang="zh-CN" sz="2000" b="1" dirty="0" smtClean="0">
                <a:solidFill>
                  <a:schemeClr val="tx2">
                    <a:lumMod val="75000"/>
                    <a:lumOff val="25000"/>
                  </a:schemeClr>
                </a:solidFill>
              </a:rPr>
              <a:t> </a:t>
            </a:r>
            <a:endParaRPr kumimoji="0" lang="zh-CN" altLang="en-US" sz="2000" b="0" i="0" u="none" strike="noStrike" kern="1200" cap="none" spc="0" normalizeH="0" baseline="0" noProof="0" dirty="0">
              <a:ln>
                <a:noFill/>
              </a:ln>
              <a:solidFill>
                <a:schemeClr val="tx2">
                  <a:lumMod val="75000"/>
                  <a:lumOff val="25000"/>
                </a:schemeClr>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06706" y="1073321"/>
            <a:ext cx="8897565" cy="1560716"/>
          </a:xfrm>
        </p:spPr>
        <p:txBody>
          <a:bodyPr>
            <a:normAutofit/>
          </a:bodyPr>
          <a:lstStyle/>
          <a:p>
            <a:r>
              <a:rPr lang="en-US" altLang="zh-CN" b="1" dirty="0" smtClean="0"/>
              <a:t>Model 2</a:t>
            </a:r>
            <a:r>
              <a:rPr lang="zh-CN" altLang="zh-CN" dirty="0" smtClean="0"/>
              <a:t/>
            </a:r>
            <a:br>
              <a:rPr lang="zh-CN" altLang="zh-CN" dirty="0" smtClean="0"/>
            </a:br>
            <a:endParaRPr lang="zh-CN" altLang="en-US" dirty="0"/>
          </a:p>
        </p:txBody>
      </p:sp>
      <p:pic>
        <p:nvPicPr>
          <p:cNvPr id="4" name="图片 3"/>
          <p:cNvPicPr/>
          <p:nvPr/>
        </p:nvPicPr>
        <p:blipFill>
          <a:blip r:embed="rId2" cstate="print"/>
          <a:srcRect/>
          <a:stretch>
            <a:fillRect/>
          </a:stretch>
        </p:blipFill>
        <p:spPr bwMode="auto">
          <a:xfrm>
            <a:off x="6792048" y="3034775"/>
            <a:ext cx="4305300" cy="3491865"/>
          </a:xfrm>
          <a:prstGeom prst="rect">
            <a:avLst/>
          </a:prstGeom>
          <a:noFill/>
          <a:ln w="9525">
            <a:noFill/>
            <a:miter lim="800000"/>
            <a:headEnd/>
            <a:tailEnd/>
          </a:ln>
        </p:spPr>
      </p:pic>
      <p:sp>
        <p:nvSpPr>
          <p:cNvPr id="6" name="内容占位符 2"/>
          <p:cNvSpPr txBox="1">
            <a:spLocks/>
          </p:cNvSpPr>
          <p:nvPr/>
        </p:nvSpPr>
        <p:spPr>
          <a:xfrm>
            <a:off x="2593075" y="2456597"/>
            <a:ext cx="8770571" cy="3651504"/>
          </a:xfrm>
          <a:prstGeom prst="rect">
            <a:avLst/>
          </a:prstGeom>
        </p:spPr>
        <p:txBody>
          <a:bodyPr vert="horz" lIns="91440" tIns="45720" rIns="91440" bIns="45720" rtlCol="0">
            <a:normAutofit/>
          </a:bodyPr>
          <a:lstStyle/>
          <a:p>
            <a:pPr marL="320040" lvl="0" indent="-320040">
              <a:lnSpc>
                <a:spcPct val="111000"/>
              </a:lnSpc>
              <a:spcBef>
                <a:spcPts val="930"/>
              </a:spcBef>
              <a:buFont typeface="Corbel" panose="020B0503020204020204" pitchFamily="34" charset="0"/>
              <a:buChar char="–"/>
              <a:defRPr/>
            </a:pPr>
            <a:r>
              <a:rPr kumimoji="0" lang="en-US" altLang="zh-CN" sz="2000" b="1" i="0" u="none" strike="noStrike" kern="1200" cap="none" spc="0" normalizeH="0" baseline="0" noProof="0" dirty="0" smtClean="0">
                <a:ln>
                  <a:noFill/>
                </a:ln>
                <a:solidFill>
                  <a:schemeClr val="tx2">
                    <a:lumMod val="75000"/>
                    <a:lumOff val="25000"/>
                  </a:schemeClr>
                </a:solidFill>
                <a:effectLst/>
                <a:uLnTx/>
                <a:uFillTx/>
                <a:latin typeface="+mn-lt"/>
                <a:ea typeface="+mn-ea"/>
                <a:cs typeface="+mn-cs"/>
              </a:rPr>
              <a:t>The second model is for predicting</a:t>
            </a:r>
            <a:r>
              <a:rPr kumimoji="0" lang="en-US" altLang="zh-CN" sz="2000" b="1" i="0" u="none" strike="noStrike" kern="1200" cap="none" spc="0" normalizeH="0" noProof="0" dirty="0" smtClean="0">
                <a:ln>
                  <a:noFill/>
                </a:ln>
                <a:solidFill>
                  <a:schemeClr val="tx2">
                    <a:lumMod val="75000"/>
                    <a:lumOff val="25000"/>
                  </a:schemeClr>
                </a:solidFill>
                <a:effectLst/>
                <a:uLnTx/>
                <a:uFillTx/>
                <a:latin typeface="+mn-lt"/>
                <a:ea typeface="+mn-ea"/>
                <a:cs typeface="+mn-cs"/>
              </a:rPr>
              <a:t> the Total </a:t>
            </a:r>
            <a:r>
              <a:rPr kumimoji="0" lang="en-US" altLang="zh-CN" sz="2000" b="1" i="0" u="none" strike="noStrike" kern="1200" cap="none" spc="0" normalizeH="0" baseline="0" noProof="0" dirty="0" smtClean="0">
                <a:ln>
                  <a:noFill/>
                </a:ln>
                <a:solidFill>
                  <a:schemeClr val="tx2">
                    <a:lumMod val="75000"/>
                    <a:lumOff val="25000"/>
                  </a:schemeClr>
                </a:solidFill>
                <a:effectLst/>
                <a:uLnTx/>
                <a:uFillTx/>
                <a:latin typeface="+mn-lt"/>
                <a:ea typeface="+mn-ea"/>
                <a:cs typeface="+mn-cs"/>
              </a:rPr>
              <a:t>Visitor Amount of Each Major Island of Hawaii</a:t>
            </a:r>
          </a:p>
          <a:p>
            <a:pPr marL="320040" lvl="0" indent="-320040">
              <a:lnSpc>
                <a:spcPct val="111000"/>
              </a:lnSpc>
              <a:spcBef>
                <a:spcPts val="930"/>
              </a:spcBef>
              <a:buFont typeface="Corbel" panose="020B0503020204020204" pitchFamily="34" charset="0"/>
              <a:buChar char="–"/>
              <a:defRPr/>
            </a:pPr>
            <a:r>
              <a:rPr lang="en-US" altLang="zh-CN" sz="2000" b="1" dirty="0" smtClean="0">
                <a:solidFill>
                  <a:schemeClr val="tx2">
                    <a:lumMod val="75000"/>
                    <a:lumOff val="25000"/>
                  </a:schemeClr>
                </a:solidFill>
              </a:rPr>
              <a:t>Input: Year, Month, High Temperature,</a:t>
            </a:r>
          </a:p>
          <a:p>
            <a:pPr marL="320040" lvl="0" indent="-320040">
              <a:lnSpc>
                <a:spcPct val="111000"/>
              </a:lnSpc>
              <a:spcBef>
                <a:spcPts val="930"/>
              </a:spcBef>
              <a:defRPr/>
            </a:pPr>
            <a:r>
              <a:rPr lang="en-US" altLang="zh-CN" sz="2000" b="1" dirty="0" smtClean="0">
                <a:solidFill>
                  <a:schemeClr val="tx2">
                    <a:lumMod val="75000"/>
                    <a:lumOff val="25000"/>
                  </a:schemeClr>
                </a:solidFill>
              </a:rPr>
              <a:t>                  Low Temperature, Average Temperature,</a:t>
            </a:r>
          </a:p>
          <a:p>
            <a:pPr marL="320040" lvl="0" indent="-320040">
              <a:lnSpc>
                <a:spcPct val="111000"/>
              </a:lnSpc>
              <a:spcBef>
                <a:spcPts val="930"/>
              </a:spcBef>
              <a:defRPr/>
            </a:pPr>
            <a:r>
              <a:rPr lang="en-US" altLang="zh-CN" sz="2000" b="1" dirty="0" smtClean="0">
                <a:solidFill>
                  <a:schemeClr val="tx2">
                    <a:lumMod val="75000"/>
                    <a:lumOff val="25000"/>
                  </a:schemeClr>
                </a:solidFill>
              </a:rPr>
              <a:t>                  Island.</a:t>
            </a:r>
            <a:endParaRPr kumimoji="0" lang="en-US" altLang="zh-CN" sz="2000" b="1" i="0" u="none" strike="noStrike" kern="1200" cap="none" spc="0" normalizeH="0" baseline="0" noProof="0" dirty="0" smtClean="0">
              <a:ln>
                <a:noFill/>
              </a:ln>
              <a:solidFill>
                <a:schemeClr val="tx2">
                  <a:lumMod val="75000"/>
                  <a:lumOff val="25000"/>
                </a:schemeClr>
              </a:solidFill>
              <a:effectLst/>
              <a:uLnTx/>
              <a:uFillTx/>
              <a:latin typeface="+mn-lt"/>
              <a:ea typeface="+mn-ea"/>
              <a:cs typeface="+mn-cs"/>
            </a:endParaRPr>
          </a:p>
          <a:p>
            <a:pPr marL="320040" marR="0" lvl="0" indent="-320040" algn="l" defTabSz="914400" rtl="0" eaLnBrk="1" fontAlgn="auto" latinLnBrk="0" hangingPunct="1">
              <a:lnSpc>
                <a:spcPct val="111000"/>
              </a:lnSpc>
              <a:spcBef>
                <a:spcPts val="930"/>
              </a:spcBef>
              <a:spcAft>
                <a:spcPts val="0"/>
              </a:spcAft>
              <a:buClrTx/>
              <a:buSzTx/>
              <a:buFont typeface="Corbel" panose="020B0503020204020204" pitchFamily="34" charset="0"/>
              <a:buChar char="–"/>
              <a:tabLst/>
              <a:defRPr/>
            </a:pPr>
            <a:r>
              <a:rPr lang="en-US" altLang="zh-CN" sz="2000" b="1" dirty="0" smtClean="0">
                <a:solidFill>
                  <a:schemeClr val="tx2">
                    <a:lumMod val="75000"/>
                    <a:lumOff val="25000"/>
                  </a:schemeClr>
                </a:solidFill>
              </a:rPr>
              <a:t>Output: Total Visitor</a:t>
            </a:r>
            <a:endParaRPr kumimoji="0" lang="en-US" altLang="zh-CN" sz="2000" b="1" i="0" u="none" strike="noStrike" kern="1200" cap="none" spc="0" normalizeH="0" baseline="0" noProof="0" dirty="0" smtClean="0">
              <a:ln>
                <a:noFill/>
              </a:ln>
              <a:solidFill>
                <a:schemeClr val="tx2">
                  <a:lumMod val="75000"/>
                  <a:lumOff val="25000"/>
                </a:schemeClr>
              </a:solidFill>
              <a:effectLst/>
              <a:uLnTx/>
              <a:uFillTx/>
              <a:latin typeface="+mn-lt"/>
              <a:ea typeface="+mn-ea"/>
              <a:cs typeface="+mn-cs"/>
            </a:endParaRPr>
          </a:p>
          <a:p>
            <a:pPr marL="320040" marR="0" lvl="0" indent="-320040" algn="l" defTabSz="914400" rtl="0" eaLnBrk="1" fontAlgn="auto" latinLnBrk="0" hangingPunct="1">
              <a:lnSpc>
                <a:spcPct val="111000"/>
              </a:lnSpc>
              <a:spcBef>
                <a:spcPts val="930"/>
              </a:spcBef>
              <a:spcAft>
                <a:spcPts val="0"/>
              </a:spcAft>
              <a:buClrTx/>
              <a:buSzTx/>
              <a:tabLst/>
              <a:defRPr/>
            </a:pPr>
            <a:endParaRPr lang="en-US" altLang="zh-CN" sz="2000" b="1" noProof="0" dirty="0" smtClean="0">
              <a:solidFill>
                <a:schemeClr val="tx2">
                  <a:lumMod val="75000"/>
                  <a:lumOff val="25000"/>
                </a:schemeClr>
              </a:solidFill>
            </a:endParaRPr>
          </a:p>
          <a:p>
            <a:pPr marL="320040" marR="0" lvl="0" indent="-320040" algn="l" defTabSz="914400" rtl="0" eaLnBrk="1" fontAlgn="auto" latinLnBrk="0" hangingPunct="1">
              <a:lnSpc>
                <a:spcPct val="111000"/>
              </a:lnSpc>
              <a:spcBef>
                <a:spcPts val="930"/>
              </a:spcBef>
              <a:spcAft>
                <a:spcPts val="0"/>
              </a:spcAft>
              <a:buClrTx/>
              <a:buSzTx/>
              <a:tabLst/>
              <a:defRPr/>
            </a:pPr>
            <a:r>
              <a:rPr lang="en-US" altLang="zh-CN" sz="2000" b="1" dirty="0" smtClean="0">
                <a:solidFill>
                  <a:schemeClr val="tx2">
                    <a:lumMod val="75000"/>
                    <a:lumOff val="25000"/>
                  </a:schemeClr>
                </a:solidFill>
              </a:rPr>
              <a:t>                  </a:t>
            </a:r>
            <a:r>
              <a:rPr lang="en-US" altLang="zh-CN" sz="2000" b="1" noProof="0" dirty="0" smtClean="0">
                <a:solidFill>
                  <a:schemeClr val="tx2">
                    <a:lumMod val="75000"/>
                    <a:lumOff val="25000"/>
                  </a:schemeClr>
                </a:solidFill>
              </a:rPr>
              <a:t> </a:t>
            </a:r>
            <a:endParaRPr kumimoji="0" lang="zh-CN" altLang="en-US" sz="2000" b="0" i="0" u="none" strike="noStrike" kern="1200" cap="none" spc="0" normalizeH="0" baseline="0" noProof="0" dirty="0">
              <a:ln>
                <a:noFill/>
              </a:ln>
              <a:solidFill>
                <a:schemeClr val="tx2">
                  <a:lumMod val="75000"/>
                  <a:lumOff val="25000"/>
                </a:schemeClr>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06706" y="1100617"/>
            <a:ext cx="8897565" cy="1560716"/>
          </a:xfrm>
        </p:spPr>
        <p:txBody>
          <a:bodyPr>
            <a:normAutofit/>
          </a:bodyPr>
          <a:lstStyle/>
          <a:p>
            <a:r>
              <a:rPr lang="en-US" altLang="zh-CN" b="1" dirty="0" smtClean="0"/>
              <a:t>Model 3 </a:t>
            </a:r>
            <a:r>
              <a:rPr lang="zh-CN" altLang="zh-CN" dirty="0" smtClean="0"/>
              <a:t/>
            </a:r>
            <a:br>
              <a:rPr lang="zh-CN" altLang="zh-CN" dirty="0" smtClean="0"/>
            </a:br>
            <a:endParaRPr lang="zh-CN" altLang="en-US" dirty="0"/>
          </a:p>
        </p:txBody>
      </p:sp>
      <p:pic>
        <p:nvPicPr>
          <p:cNvPr id="4" name="图片 3"/>
          <p:cNvPicPr/>
          <p:nvPr/>
        </p:nvPicPr>
        <p:blipFill>
          <a:blip r:embed="rId2" cstate="print"/>
          <a:srcRect/>
          <a:stretch>
            <a:fillRect/>
          </a:stretch>
        </p:blipFill>
        <p:spPr bwMode="auto">
          <a:xfrm>
            <a:off x="6969980" y="2834192"/>
            <a:ext cx="4420870" cy="3535045"/>
          </a:xfrm>
          <a:prstGeom prst="rect">
            <a:avLst/>
          </a:prstGeom>
          <a:noFill/>
          <a:ln w="9525">
            <a:noFill/>
            <a:miter lim="800000"/>
            <a:headEnd/>
            <a:tailEnd/>
          </a:ln>
        </p:spPr>
      </p:pic>
      <p:sp>
        <p:nvSpPr>
          <p:cNvPr id="6" name="内容占位符 2"/>
          <p:cNvSpPr txBox="1">
            <a:spLocks/>
          </p:cNvSpPr>
          <p:nvPr/>
        </p:nvSpPr>
        <p:spPr>
          <a:xfrm>
            <a:off x="2703956" y="2386080"/>
            <a:ext cx="8770571" cy="3651504"/>
          </a:xfrm>
          <a:prstGeom prst="rect">
            <a:avLst/>
          </a:prstGeom>
        </p:spPr>
        <p:txBody>
          <a:bodyPr vert="horz" lIns="91440" tIns="45720" rIns="91440" bIns="45720" rtlCol="0">
            <a:normAutofit/>
          </a:bodyPr>
          <a:lstStyle/>
          <a:p>
            <a:pPr marL="320040" marR="0" lvl="0" indent="-320040" algn="l" defTabSz="914400" rtl="0" eaLnBrk="1" fontAlgn="auto" latinLnBrk="0" hangingPunct="1">
              <a:lnSpc>
                <a:spcPct val="111000"/>
              </a:lnSpc>
              <a:spcBef>
                <a:spcPts val="930"/>
              </a:spcBef>
              <a:spcAft>
                <a:spcPts val="0"/>
              </a:spcAft>
              <a:buClrTx/>
              <a:buSzTx/>
              <a:buFont typeface="Corbel" panose="020B0503020204020204" pitchFamily="34" charset="0"/>
              <a:buChar char="–"/>
              <a:tabLst/>
              <a:defRPr/>
            </a:pPr>
            <a:r>
              <a:rPr lang="en-US" altLang="zh-CN" sz="2000" b="1" dirty="0" smtClean="0">
                <a:solidFill>
                  <a:schemeClr val="tx2">
                    <a:lumMod val="75000"/>
                    <a:lumOff val="25000"/>
                  </a:schemeClr>
                </a:solidFill>
              </a:rPr>
              <a:t>The third model is for p</a:t>
            </a:r>
            <a:r>
              <a:rPr kumimoji="0" lang="en-US" altLang="zh-CN" sz="2000" b="1" i="0" u="none" strike="noStrike" kern="1200" cap="none" spc="0" normalizeH="0" baseline="0" noProof="0" dirty="0" err="1" smtClean="0">
                <a:ln>
                  <a:noFill/>
                </a:ln>
                <a:solidFill>
                  <a:schemeClr val="tx2">
                    <a:lumMod val="75000"/>
                    <a:lumOff val="25000"/>
                  </a:schemeClr>
                </a:solidFill>
                <a:effectLst/>
                <a:uLnTx/>
                <a:uFillTx/>
                <a:latin typeface="+mn-lt"/>
                <a:ea typeface="+mn-ea"/>
                <a:cs typeface="+mn-cs"/>
              </a:rPr>
              <a:t>redicting</a:t>
            </a:r>
            <a:r>
              <a:rPr kumimoji="0" lang="en-US" altLang="zh-CN" sz="2000" b="1" i="0" u="none" strike="noStrike" kern="1200" cap="none" spc="0" normalizeH="0" baseline="0" noProof="0" dirty="0" smtClean="0">
                <a:ln>
                  <a:noFill/>
                </a:ln>
                <a:solidFill>
                  <a:schemeClr val="tx2">
                    <a:lumMod val="75000"/>
                    <a:lumOff val="25000"/>
                  </a:schemeClr>
                </a:solidFill>
                <a:effectLst/>
                <a:uLnTx/>
                <a:uFillTx/>
                <a:latin typeface="+mn-lt"/>
                <a:ea typeface="+mn-ea"/>
                <a:cs typeface="+mn-cs"/>
              </a:rPr>
              <a:t> Total Visitor Amount of Hawaii</a:t>
            </a:r>
            <a:r>
              <a:rPr kumimoji="0" lang="en-US" altLang="zh-CN" sz="2000" b="1" i="0" u="none" strike="noStrike" kern="1200" cap="none" spc="0" normalizeH="0" noProof="0" dirty="0" smtClean="0">
                <a:ln>
                  <a:noFill/>
                </a:ln>
                <a:solidFill>
                  <a:schemeClr val="tx2">
                    <a:lumMod val="75000"/>
                    <a:lumOff val="25000"/>
                  </a:schemeClr>
                </a:solidFill>
                <a:effectLst/>
                <a:uLnTx/>
                <a:uFillTx/>
                <a:latin typeface="+mn-lt"/>
                <a:ea typeface="+mn-ea"/>
                <a:cs typeface="+mn-cs"/>
              </a:rPr>
              <a:t> for one future Month.</a:t>
            </a:r>
          </a:p>
          <a:p>
            <a:pPr marL="320040" marR="0" lvl="0" indent="-320040" algn="l" defTabSz="914400" rtl="0" eaLnBrk="1" fontAlgn="auto" latinLnBrk="0" hangingPunct="1">
              <a:lnSpc>
                <a:spcPct val="111000"/>
              </a:lnSpc>
              <a:spcBef>
                <a:spcPts val="930"/>
              </a:spcBef>
              <a:spcAft>
                <a:spcPts val="0"/>
              </a:spcAft>
              <a:buClrTx/>
              <a:buSzTx/>
              <a:buFont typeface="Corbel" panose="020B0503020204020204" pitchFamily="34" charset="0"/>
              <a:buChar char="–"/>
              <a:tabLst/>
              <a:defRPr/>
            </a:pPr>
            <a:r>
              <a:rPr lang="en-US" altLang="zh-CN" sz="2000" b="1" dirty="0" smtClean="0">
                <a:solidFill>
                  <a:schemeClr val="tx2">
                    <a:lumMod val="75000"/>
                    <a:lumOff val="25000"/>
                  </a:schemeClr>
                </a:solidFill>
              </a:rPr>
              <a:t>Input: Year, Month, High Temperature,</a:t>
            </a:r>
          </a:p>
          <a:p>
            <a:pPr marL="320040" marR="0" lvl="0" indent="-320040" algn="l" defTabSz="914400" rtl="0" eaLnBrk="1" fontAlgn="auto" latinLnBrk="0" hangingPunct="1">
              <a:lnSpc>
                <a:spcPct val="111000"/>
              </a:lnSpc>
              <a:spcBef>
                <a:spcPts val="930"/>
              </a:spcBef>
              <a:spcAft>
                <a:spcPts val="0"/>
              </a:spcAft>
              <a:buClrTx/>
              <a:buSzTx/>
              <a:tabLst/>
              <a:defRPr/>
            </a:pPr>
            <a:r>
              <a:rPr lang="en-US" altLang="zh-CN" sz="2000" b="1" dirty="0" smtClean="0">
                <a:solidFill>
                  <a:schemeClr val="tx2">
                    <a:lumMod val="75000"/>
                    <a:lumOff val="25000"/>
                  </a:schemeClr>
                </a:solidFill>
              </a:rPr>
              <a:t>                  Low Temperature, Average Temperature</a:t>
            </a:r>
          </a:p>
          <a:p>
            <a:pPr marL="320040" marR="0" lvl="0" indent="-320040" algn="l" defTabSz="914400" rtl="0" eaLnBrk="1" fontAlgn="auto" latinLnBrk="0" hangingPunct="1">
              <a:lnSpc>
                <a:spcPct val="111000"/>
              </a:lnSpc>
              <a:spcBef>
                <a:spcPts val="930"/>
              </a:spcBef>
              <a:spcAft>
                <a:spcPts val="0"/>
              </a:spcAft>
              <a:buClrTx/>
              <a:buSzTx/>
              <a:buFont typeface="Corbel" panose="020B0503020204020204" pitchFamily="34" charset="0"/>
              <a:buChar char="–"/>
              <a:tabLst/>
              <a:defRPr/>
            </a:pPr>
            <a:r>
              <a:rPr kumimoji="0" lang="en-US" altLang="zh-CN" sz="2000" b="1" i="0" u="none" strike="noStrike" kern="1200" cap="none" spc="0" normalizeH="0" noProof="0" dirty="0" smtClean="0">
                <a:ln>
                  <a:noFill/>
                </a:ln>
                <a:solidFill>
                  <a:schemeClr val="tx2">
                    <a:lumMod val="75000"/>
                    <a:lumOff val="25000"/>
                  </a:schemeClr>
                </a:solidFill>
                <a:effectLst/>
                <a:uLnTx/>
                <a:uFillTx/>
                <a:latin typeface="+mn-lt"/>
                <a:ea typeface="+mn-ea"/>
                <a:cs typeface="+mn-cs"/>
              </a:rPr>
              <a:t>Output: Total Visitor </a:t>
            </a:r>
            <a:endParaRPr kumimoji="0" lang="zh-CN" altLang="en-US" sz="2000" b="0" i="0" u="none" strike="noStrike" kern="1200" cap="none" spc="0" normalizeH="0" baseline="0" noProof="0" dirty="0">
              <a:ln>
                <a:noFill/>
              </a:ln>
              <a:solidFill>
                <a:schemeClr val="tx2">
                  <a:lumMod val="75000"/>
                  <a:lumOff val="25000"/>
                </a:schemeClr>
              </a:solid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7626" y="814009"/>
            <a:ext cx="10758966" cy="1560716"/>
          </a:xfrm>
        </p:spPr>
        <p:txBody>
          <a:bodyPr>
            <a:normAutofit fontScale="90000"/>
          </a:bodyPr>
          <a:lstStyle/>
          <a:p>
            <a:r>
              <a:rPr lang="en-US" altLang="zh-CN" b="1" dirty="0" smtClean="0"/>
              <a:t>Deploy </a:t>
            </a:r>
            <a:r>
              <a:rPr lang="en-US" altLang="zh-CN" b="1" dirty="0" smtClean="0"/>
              <a:t>Web Service &amp; Configuration</a:t>
            </a:r>
            <a:br>
              <a:rPr lang="en-US" altLang="zh-CN" b="1" dirty="0" smtClean="0"/>
            </a:br>
            <a:r>
              <a:rPr lang="en-US" altLang="zh-CN" b="1" dirty="0" smtClean="0"/>
              <a:t>Deploy </a:t>
            </a:r>
            <a:r>
              <a:rPr lang="en-US" altLang="zh-CN" b="1" dirty="0" smtClean="0"/>
              <a:t>Web Service</a:t>
            </a:r>
            <a:r>
              <a:rPr lang="zh-CN" altLang="zh-CN" dirty="0" smtClean="0"/>
              <a:t/>
            </a:r>
            <a:br>
              <a:rPr lang="zh-CN" altLang="zh-CN" dirty="0" smtClean="0"/>
            </a:br>
            <a:r>
              <a:rPr lang="en-US" altLang="zh-CN" dirty="0" smtClean="0"/>
              <a:t> </a:t>
            </a:r>
            <a:endParaRPr lang="zh-CN" altLang="en-US" dirty="0"/>
          </a:p>
        </p:txBody>
      </p:sp>
      <p:sp>
        <p:nvSpPr>
          <p:cNvPr id="3" name="内容占位符 2"/>
          <p:cNvSpPr>
            <a:spLocks noGrp="1"/>
          </p:cNvSpPr>
          <p:nvPr>
            <p:ph idx="1"/>
          </p:nvPr>
        </p:nvSpPr>
        <p:spPr>
          <a:xfrm>
            <a:off x="1815152" y="2438400"/>
            <a:ext cx="9889119" cy="3651504"/>
          </a:xfrm>
        </p:spPr>
        <p:txBody>
          <a:bodyPr>
            <a:normAutofit fontScale="92500" lnSpcReduction="10000"/>
          </a:bodyPr>
          <a:lstStyle/>
          <a:p>
            <a:pPr algn="just"/>
            <a:r>
              <a:rPr lang="en-US" altLang="zh-CN" dirty="0" smtClean="0"/>
              <a:t>After predictive models were created, we deployed Web Service in Azure to get models’ APIs and URIs. These two values are very important for developing an integration of model. </a:t>
            </a:r>
            <a:endParaRPr lang="zh-CN" altLang="zh-CN" dirty="0" smtClean="0"/>
          </a:p>
          <a:p>
            <a:pPr algn="just"/>
            <a:r>
              <a:rPr lang="en-US" altLang="zh-CN" dirty="0" smtClean="0"/>
              <a:t>API stands for application programming interface. It can be helpful to think of the API as a way for different apps to talk to one another. For many users, the main interaction with the API will be through API keys, which allow other apps to access your account without you giving out your password.</a:t>
            </a:r>
            <a:endParaRPr lang="zh-CN" altLang="zh-CN" dirty="0" smtClean="0"/>
          </a:p>
          <a:p>
            <a:pPr algn="just"/>
            <a:r>
              <a:rPr lang="en-US" altLang="zh-CN" dirty="0" smtClean="0"/>
              <a:t>To paraphrase the World Wide Web Consortium, Internet space is inhabited by many points of content. A URI (Uniform Resource Identifier; pronounced YEW-AHR-EYE) is the way you identify any of those points of content, whether it be a page of text, a video or sound clip, a still or animated image, or a program. The most common form of URI is the Web page address, which is a particular form or subset of URI called a Uniform Resource Locator (URL). </a:t>
            </a:r>
            <a:endParaRPr lang="zh-CN" altLang="zh-CN" dirty="0" smtClean="0"/>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25586" y="1005081"/>
            <a:ext cx="8897565" cy="1560716"/>
          </a:xfrm>
        </p:spPr>
        <p:txBody>
          <a:bodyPr/>
          <a:lstStyle/>
          <a:p>
            <a:r>
              <a:rPr lang="en-US" altLang="zh-CN" b="1" dirty="0" smtClean="0"/>
              <a:t>Storage </a:t>
            </a:r>
            <a:r>
              <a:rPr lang="en-US" altLang="zh-CN" b="1" dirty="0" smtClean="0"/>
              <a:t>Account</a:t>
            </a:r>
            <a:r>
              <a:rPr lang="zh-CN" altLang="zh-CN" dirty="0" smtClean="0"/>
              <a:t/>
            </a:r>
            <a:br>
              <a:rPr lang="zh-CN" altLang="zh-CN" dirty="0" smtClean="0"/>
            </a:br>
            <a:endParaRPr lang="zh-CN" altLang="en-US" dirty="0"/>
          </a:p>
        </p:txBody>
      </p:sp>
      <p:sp>
        <p:nvSpPr>
          <p:cNvPr id="3" name="内容占位符 2"/>
          <p:cNvSpPr>
            <a:spLocks noGrp="1"/>
          </p:cNvSpPr>
          <p:nvPr>
            <p:ph idx="1"/>
          </p:nvPr>
        </p:nvSpPr>
        <p:spPr>
          <a:xfrm>
            <a:off x="1678676" y="2315568"/>
            <a:ext cx="10025596" cy="4303596"/>
          </a:xfrm>
        </p:spPr>
        <p:txBody>
          <a:bodyPr>
            <a:normAutofit/>
          </a:bodyPr>
          <a:lstStyle/>
          <a:p>
            <a:pPr algn="just"/>
            <a:r>
              <a:rPr lang="en-US" altLang="zh-CN" dirty="0" smtClean="0"/>
              <a:t>We assume users who want to use our webpage to predict visitor amount should have an Azure Storage account. In this way, they can use their own dataset as the input of the prediction models. Also, our prediction model can store the prediction results to their own storage accounts. This method improves the security of this prediction model, and it can guarantee customers confidentiality.</a:t>
            </a:r>
          </a:p>
          <a:p>
            <a:pPr algn="just">
              <a:buNone/>
            </a:pPr>
            <a:endParaRPr lang="en-US" altLang="zh-CN" dirty="0" smtClean="0"/>
          </a:p>
          <a:p>
            <a:pPr algn="just">
              <a:buNone/>
            </a:pPr>
            <a:endParaRPr lang="en-US" altLang="zh-CN" dirty="0" smtClean="0"/>
          </a:p>
          <a:p>
            <a:pPr algn="just">
              <a:buNone/>
            </a:pPr>
            <a:endParaRPr lang="en-US" altLang="zh-CN" dirty="0" smtClean="0"/>
          </a:p>
          <a:p>
            <a:pPr algn="just">
              <a:buNone/>
            </a:pPr>
            <a:endParaRPr lang="en-US" altLang="zh-CN" dirty="0" smtClean="0"/>
          </a:p>
          <a:p>
            <a:pPr algn="just">
              <a:buNone/>
            </a:pPr>
            <a:r>
              <a:rPr lang="en-US" altLang="zh-CN" dirty="0" smtClean="0"/>
              <a:t>                                                                                                 Storage Account Components</a:t>
            </a:r>
            <a:endParaRPr lang="zh-CN" altLang="zh-CN" dirty="0" smtClean="0"/>
          </a:p>
          <a:p>
            <a:endParaRPr lang="zh-CN" altLang="en-US" dirty="0"/>
          </a:p>
        </p:txBody>
      </p:sp>
      <p:pic>
        <p:nvPicPr>
          <p:cNvPr id="4" name="图片 3"/>
          <p:cNvPicPr/>
          <p:nvPr/>
        </p:nvPicPr>
        <p:blipFill>
          <a:blip r:embed="rId2" cstate="print"/>
          <a:srcRect/>
          <a:stretch>
            <a:fillRect/>
          </a:stretch>
        </p:blipFill>
        <p:spPr bwMode="auto">
          <a:xfrm>
            <a:off x="6564573" y="3761396"/>
            <a:ext cx="4460550" cy="2219324"/>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6146" y="1196153"/>
            <a:ext cx="8897565" cy="1560716"/>
          </a:xfrm>
        </p:spPr>
        <p:txBody>
          <a:bodyPr/>
          <a:lstStyle/>
          <a:p>
            <a:r>
              <a:rPr lang="en-US" altLang="zh-CN" b="1" dirty="0" smtClean="0"/>
              <a:t>Storage </a:t>
            </a:r>
            <a:r>
              <a:rPr lang="en-US" altLang="zh-CN" b="1" dirty="0" smtClean="0"/>
              <a:t>Components</a:t>
            </a:r>
            <a:r>
              <a:rPr lang="zh-CN" altLang="zh-CN" dirty="0" smtClean="0"/>
              <a:t/>
            </a:r>
            <a:br>
              <a:rPr lang="zh-CN" altLang="zh-CN" dirty="0" smtClean="0"/>
            </a:br>
            <a:endParaRPr lang="zh-CN" altLang="en-US" dirty="0"/>
          </a:p>
        </p:txBody>
      </p:sp>
      <p:sp>
        <p:nvSpPr>
          <p:cNvPr id="3" name="内容占位符 2"/>
          <p:cNvSpPr>
            <a:spLocks noGrp="1"/>
          </p:cNvSpPr>
          <p:nvPr>
            <p:ph idx="1"/>
          </p:nvPr>
        </p:nvSpPr>
        <p:spPr>
          <a:xfrm>
            <a:off x="1678676" y="2438400"/>
            <a:ext cx="10025596" cy="3651504"/>
          </a:xfrm>
        </p:spPr>
        <p:txBody>
          <a:bodyPr/>
          <a:lstStyle/>
          <a:p>
            <a:pPr algn="just"/>
            <a:r>
              <a:rPr lang="en-US" altLang="zh-CN" b="1" dirty="0" smtClean="0"/>
              <a:t>Storage Account:</a:t>
            </a:r>
            <a:r>
              <a:rPr lang="en-US" altLang="zh-CN" dirty="0" smtClean="0"/>
              <a:t> All access to Azure Storage is done through a storage account. This storage account can be a </a:t>
            </a:r>
            <a:r>
              <a:rPr lang="en-US" altLang="zh-CN" b="1" dirty="0" smtClean="0"/>
              <a:t>General Purpose Storage Account </a:t>
            </a:r>
            <a:r>
              <a:rPr lang="en-US" altLang="zh-CN" dirty="0" smtClean="0"/>
              <a:t>or a </a:t>
            </a:r>
            <a:r>
              <a:rPr lang="en-US" altLang="zh-CN" b="1" dirty="0" smtClean="0"/>
              <a:t>Blob Storage Account</a:t>
            </a:r>
            <a:r>
              <a:rPr lang="en-US" altLang="zh-CN" dirty="0" smtClean="0"/>
              <a:t> which is specialized for storing objects/blobs.</a:t>
            </a:r>
            <a:endParaRPr lang="zh-CN" altLang="zh-CN" dirty="0" smtClean="0"/>
          </a:p>
          <a:p>
            <a:pPr algn="just"/>
            <a:r>
              <a:rPr lang="en-US" altLang="zh-CN" b="1" dirty="0" smtClean="0"/>
              <a:t>Container:</a:t>
            </a:r>
            <a:r>
              <a:rPr lang="en-US" altLang="zh-CN" dirty="0" smtClean="0"/>
              <a:t> A container provides a grouping of a set of blobs. All blobs must be in a container. An account can contain an unlimited number of containers. A container can store an unlimited number of blobs. Note that the container name must be lowercase.</a:t>
            </a:r>
            <a:endParaRPr lang="zh-CN" altLang="zh-CN" dirty="0" smtClean="0"/>
          </a:p>
          <a:p>
            <a:pPr algn="just"/>
            <a:r>
              <a:rPr lang="en-US" altLang="zh-CN" b="1" dirty="0" smtClean="0"/>
              <a:t>Blob:</a:t>
            </a:r>
            <a:r>
              <a:rPr lang="en-US" altLang="zh-CN" dirty="0" smtClean="0"/>
              <a:t> A file of any type and size. Azure Storage offers three types of blobs: block blobs, page blobs, and append blobs.</a:t>
            </a:r>
            <a:endParaRPr lang="zh-CN" altLang="zh-CN" dirty="0" smtClean="0"/>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30306" y="1223449"/>
            <a:ext cx="8897565" cy="1560716"/>
          </a:xfrm>
        </p:spPr>
        <p:txBody>
          <a:bodyPr/>
          <a:lstStyle/>
          <a:p>
            <a:r>
              <a:rPr lang="en-US" altLang="zh-CN" b="1" dirty="0" smtClean="0"/>
              <a:t>Upload </a:t>
            </a:r>
            <a:r>
              <a:rPr lang="en-US" altLang="zh-CN" b="1" dirty="0" smtClean="0"/>
              <a:t>Files</a:t>
            </a:r>
            <a:endParaRPr lang="zh-CN" altLang="en-US" dirty="0"/>
          </a:p>
        </p:txBody>
      </p:sp>
      <p:sp>
        <p:nvSpPr>
          <p:cNvPr id="3" name="内容占位符 2"/>
          <p:cNvSpPr>
            <a:spLocks noGrp="1"/>
          </p:cNvSpPr>
          <p:nvPr>
            <p:ph idx="1"/>
          </p:nvPr>
        </p:nvSpPr>
        <p:spPr/>
        <p:txBody>
          <a:bodyPr/>
          <a:lstStyle/>
          <a:p>
            <a:r>
              <a:rPr lang="en-US" altLang="zh-CN" dirty="0" smtClean="0"/>
              <a:t>Azure Storage Account is similar with </a:t>
            </a:r>
            <a:r>
              <a:rPr lang="en-US" altLang="zh-CN" dirty="0" err="1" smtClean="0"/>
              <a:t>GitHub</a:t>
            </a:r>
            <a:r>
              <a:rPr lang="en-US" altLang="zh-CN" dirty="0" smtClean="0"/>
              <a:t>, we cannot directly upload files to this account. We must use the third party tools like Azure </a:t>
            </a:r>
            <a:r>
              <a:rPr lang="en-US" altLang="zh-CN" dirty="0" err="1" smtClean="0"/>
              <a:t>Powershell</a:t>
            </a:r>
            <a:r>
              <a:rPr lang="en-US" altLang="zh-CN" dirty="0" smtClean="0"/>
              <a:t> or </a:t>
            </a:r>
            <a:r>
              <a:rPr lang="en-US" altLang="zh-CN" dirty="0" err="1" smtClean="0"/>
              <a:t>.Net</a:t>
            </a:r>
            <a:r>
              <a:rPr lang="en-US" altLang="zh-CN" dirty="0" smtClean="0"/>
              <a:t> studio to upload files to Blob Storage Account. </a:t>
            </a:r>
            <a:endParaRPr lang="zh-CN" altLang="zh-CN" dirty="0" smtClean="0"/>
          </a:p>
          <a:p>
            <a:r>
              <a:rPr lang="en-US" altLang="zh-CN" dirty="0" smtClean="0"/>
              <a:t>Now, we will show the process of uploading files to storage account using Azure </a:t>
            </a:r>
            <a:r>
              <a:rPr lang="en-US" altLang="zh-CN" dirty="0" err="1" smtClean="0"/>
              <a:t>Powershell</a:t>
            </a:r>
            <a:r>
              <a:rPr lang="en-US" altLang="zh-CN" dirty="0" smtClean="0"/>
              <a:t>. All screen shot came from </a:t>
            </a:r>
            <a:r>
              <a:rPr lang="en-US" altLang="zh-CN" dirty="0" err="1" smtClean="0"/>
              <a:t>Powershell</a:t>
            </a:r>
            <a:r>
              <a:rPr lang="en-US" altLang="zh-CN" dirty="0" smtClean="0"/>
              <a:t> Command Window. </a:t>
            </a:r>
            <a:endParaRPr lang="zh-CN" altLang="zh-CN" dirty="0" smtClean="0"/>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70738" y="1168857"/>
            <a:ext cx="8897565" cy="1560716"/>
          </a:xfrm>
        </p:spPr>
        <p:txBody>
          <a:bodyPr/>
          <a:lstStyle/>
          <a:p>
            <a:r>
              <a:rPr lang="en-US" altLang="zh-CN" b="1" dirty="0" smtClean="0"/>
              <a:t>Upload </a:t>
            </a:r>
            <a:r>
              <a:rPr lang="en-US" altLang="zh-CN" b="1" dirty="0" smtClean="0"/>
              <a:t>Files (CON’T)</a:t>
            </a:r>
            <a:r>
              <a:rPr lang="zh-CN" altLang="zh-CN" dirty="0" smtClean="0"/>
              <a:t/>
            </a:r>
            <a:br>
              <a:rPr lang="zh-CN" altLang="zh-CN" dirty="0" smtClean="0"/>
            </a:br>
            <a:endParaRPr lang="zh-CN" altLang="en-US" dirty="0"/>
          </a:p>
        </p:txBody>
      </p:sp>
      <p:sp>
        <p:nvSpPr>
          <p:cNvPr id="3" name="内容占位符 2"/>
          <p:cNvSpPr>
            <a:spLocks noGrp="1"/>
          </p:cNvSpPr>
          <p:nvPr>
            <p:ph idx="1"/>
          </p:nvPr>
        </p:nvSpPr>
        <p:spPr>
          <a:xfrm>
            <a:off x="764276" y="2438400"/>
            <a:ext cx="10939996" cy="3651504"/>
          </a:xfrm>
        </p:spPr>
        <p:txBody>
          <a:bodyPr/>
          <a:lstStyle/>
          <a:p>
            <a:pPr lvl="0" algn="just"/>
            <a:r>
              <a:rPr lang="en-US" altLang="zh-CN" b="1" dirty="0" smtClean="0"/>
              <a:t>Log-in to Azure: </a:t>
            </a:r>
            <a:r>
              <a:rPr lang="en-US" altLang="zh-CN" dirty="0" smtClean="0"/>
              <a:t>A pop-up log in window will show, and customer should log in to their Azure account.</a:t>
            </a:r>
          </a:p>
          <a:p>
            <a:pPr algn="just"/>
            <a:endParaRPr lang="en-US" altLang="zh-CN" dirty="0" smtClean="0"/>
          </a:p>
          <a:p>
            <a:pPr algn="just">
              <a:buNone/>
            </a:pPr>
            <a:endParaRPr lang="en-US" altLang="zh-CN" dirty="0" smtClean="0"/>
          </a:p>
          <a:p>
            <a:pPr algn="just">
              <a:buNone/>
            </a:pPr>
            <a:endParaRPr lang="zh-CN" altLang="zh-CN" dirty="0" smtClean="0"/>
          </a:p>
          <a:p>
            <a:pPr algn="just"/>
            <a:r>
              <a:rPr lang="en-US" altLang="zh-CN" b="1" dirty="0" smtClean="0"/>
              <a:t>2. Check Azure Subscription</a:t>
            </a:r>
            <a:r>
              <a:rPr lang="en-US" altLang="zh-CN" dirty="0" smtClean="0"/>
              <a:t>: It will give you the subscription information about you Azure account, such as Subscription Name, Id and State. </a:t>
            </a:r>
            <a:endParaRPr lang="zh-CN" altLang="zh-CN" dirty="0" smtClean="0"/>
          </a:p>
          <a:p>
            <a:pPr lvl="0"/>
            <a:endParaRPr lang="zh-CN" altLang="zh-CN" dirty="0" smtClean="0"/>
          </a:p>
          <a:p>
            <a:endParaRPr lang="zh-CN" altLang="en-US" dirty="0"/>
          </a:p>
        </p:txBody>
      </p:sp>
      <p:pic>
        <p:nvPicPr>
          <p:cNvPr id="4" name="图片 3"/>
          <p:cNvPicPr/>
          <p:nvPr/>
        </p:nvPicPr>
        <p:blipFill>
          <a:blip r:embed="rId2" cstate="print"/>
          <a:srcRect/>
          <a:stretch>
            <a:fillRect/>
          </a:stretch>
        </p:blipFill>
        <p:spPr bwMode="auto">
          <a:xfrm>
            <a:off x="4294217" y="2841728"/>
            <a:ext cx="5267325" cy="1390650"/>
          </a:xfrm>
          <a:prstGeom prst="rect">
            <a:avLst/>
          </a:prstGeom>
          <a:noFill/>
          <a:ln w="9525">
            <a:noFill/>
            <a:miter lim="800000"/>
            <a:headEnd/>
            <a:tailEnd/>
          </a:ln>
        </p:spPr>
      </p:pic>
      <p:pic>
        <p:nvPicPr>
          <p:cNvPr id="5" name="图片 4"/>
          <p:cNvPicPr/>
          <p:nvPr/>
        </p:nvPicPr>
        <p:blipFill>
          <a:blip r:embed="rId3" cstate="print"/>
          <a:srcRect/>
          <a:stretch>
            <a:fillRect/>
          </a:stretch>
        </p:blipFill>
        <p:spPr bwMode="auto">
          <a:xfrm>
            <a:off x="6177634" y="5051258"/>
            <a:ext cx="5267325" cy="135255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06706" y="1182505"/>
            <a:ext cx="8897565" cy="1560716"/>
          </a:xfrm>
        </p:spPr>
        <p:txBody>
          <a:bodyPr/>
          <a:lstStyle/>
          <a:p>
            <a:r>
              <a:rPr lang="en-US" altLang="zh-CN" b="1" dirty="0" smtClean="0"/>
              <a:t>Upload </a:t>
            </a:r>
            <a:r>
              <a:rPr lang="en-US" altLang="zh-CN" b="1" dirty="0" smtClean="0"/>
              <a:t>Files (CON’ T)</a:t>
            </a:r>
            <a:endParaRPr lang="zh-CN" altLang="en-US" dirty="0"/>
          </a:p>
        </p:txBody>
      </p:sp>
      <p:sp>
        <p:nvSpPr>
          <p:cNvPr id="3" name="内容占位符 2"/>
          <p:cNvSpPr>
            <a:spLocks noGrp="1"/>
          </p:cNvSpPr>
          <p:nvPr>
            <p:ph idx="1"/>
          </p:nvPr>
        </p:nvSpPr>
        <p:spPr>
          <a:xfrm>
            <a:off x="859810" y="2179088"/>
            <a:ext cx="10844462" cy="4344542"/>
          </a:xfrm>
        </p:spPr>
        <p:txBody>
          <a:bodyPr>
            <a:normAutofit/>
          </a:bodyPr>
          <a:lstStyle/>
          <a:p>
            <a:r>
              <a:rPr lang="en-US" altLang="zh-CN" b="1" dirty="0" smtClean="0"/>
              <a:t>3. Check Azure Context</a:t>
            </a:r>
            <a:r>
              <a:rPr lang="en-US" altLang="zh-CN" dirty="0" smtClean="0"/>
              <a:t>: It will give where you are, and which Azure account you are connecting to. But we have not yet set which Storage Account you want to connect, so that line is empty.</a:t>
            </a:r>
          </a:p>
          <a:p>
            <a:endParaRPr lang="en-US" altLang="zh-CN" dirty="0" smtClean="0"/>
          </a:p>
          <a:p>
            <a:pPr>
              <a:buNone/>
            </a:pPr>
            <a:endParaRPr lang="zh-CN" altLang="zh-CN" dirty="0" smtClean="0"/>
          </a:p>
          <a:p>
            <a:r>
              <a:rPr lang="en-US" altLang="zh-CN" b="1" dirty="0" smtClean="0"/>
              <a:t>4. Set Storage Account</a:t>
            </a:r>
          </a:p>
          <a:p>
            <a:pPr>
              <a:buNone/>
            </a:pPr>
            <a:endParaRPr lang="zh-CN" altLang="zh-CN" dirty="0" smtClean="0"/>
          </a:p>
          <a:p>
            <a:pPr>
              <a:buNone/>
            </a:pPr>
            <a:r>
              <a:rPr lang="en-US" altLang="zh-CN" dirty="0" smtClean="0"/>
              <a:t>      We should give the Storage Account name, and the Group your account belongs to.  Now, you can see the Current Storage Account is “customer1215”.</a:t>
            </a:r>
            <a:endParaRPr lang="zh-CN" altLang="zh-CN" dirty="0" smtClean="0"/>
          </a:p>
          <a:p>
            <a:endParaRPr lang="zh-CN" altLang="en-US" dirty="0"/>
          </a:p>
        </p:txBody>
      </p:sp>
      <p:pic>
        <p:nvPicPr>
          <p:cNvPr id="4" name="图片 3"/>
          <p:cNvPicPr/>
          <p:nvPr/>
        </p:nvPicPr>
        <p:blipFill>
          <a:blip r:embed="rId2" cstate="print"/>
          <a:srcRect/>
          <a:stretch>
            <a:fillRect/>
          </a:stretch>
        </p:blipFill>
        <p:spPr bwMode="auto">
          <a:xfrm>
            <a:off x="5995672" y="2938496"/>
            <a:ext cx="5267325" cy="1171575"/>
          </a:xfrm>
          <a:prstGeom prst="rect">
            <a:avLst/>
          </a:prstGeom>
          <a:noFill/>
          <a:ln w="9525">
            <a:noFill/>
            <a:miter lim="800000"/>
            <a:headEnd/>
            <a:tailEnd/>
          </a:ln>
        </p:spPr>
      </p:pic>
      <p:pic>
        <p:nvPicPr>
          <p:cNvPr id="5" name="图片 4"/>
          <p:cNvPicPr/>
          <p:nvPr/>
        </p:nvPicPr>
        <p:blipFill>
          <a:blip r:embed="rId3" cstate="print"/>
          <a:srcRect/>
          <a:stretch>
            <a:fillRect/>
          </a:stretch>
        </p:blipFill>
        <p:spPr bwMode="auto">
          <a:xfrm>
            <a:off x="2306486" y="4254026"/>
            <a:ext cx="7142326" cy="560870"/>
          </a:xfrm>
          <a:prstGeom prst="rect">
            <a:avLst/>
          </a:prstGeom>
          <a:noFill/>
          <a:ln w="9525">
            <a:noFill/>
            <a:miter lim="800000"/>
            <a:headEnd/>
            <a:tailEnd/>
          </a:ln>
        </p:spPr>
      </p:pic>
      <p:pic>
        <p:nvPicPr>
          <p:cNvPr id="6" name="图片 5"/>
          <p:cNvPicPr/>
          <p:nvPr/>
        </p:nvPicPr>
        <p:blipFill>
          <a:blip r:embed="rId4" cstate="print"/>
          <a:srcRect/>
          <a:stretch>
            <a:fillRect/>
          </a:stretch>
        </p:blipFill>
        <p:spPr bwMode="auto">
          <a:xfrm>
            <a:off x="6778417" y="5189572"/>
            <a:ext cx="5267325" cy="1334057"/>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38722" y="1127913"/>
            <a:ext cx="8897565" cy="1560716"/>
          </a:xfrm>
        </p:spPr>
        <p:txBody>
          <a:bodyPr/>
          <a:lstStyle/>
          <a:p>
            <a:r>
              <a:rPr lang="en-US" altLang="zh-CN" b="1" dirty="0" smtClean="0"/>
              <a:t>Upload </a:t>
            </a:r>
            <a:r>
              <a:rPr lang="en-US" altLang="zh-CN" b="1" dirty="0" smtClean="0"/>
              <a:t>Files (CON’T)</a:t>
            </a:r>
            <a:endParaRPr lang="zh-CN" altLang="en-US" dirty="0"/>
          </a:p>
        </p:txBody>
      </p:sp>
      <p:sp>
        <p:nvSpPr>
          <p:cNvPr id="3" name="内容占位符 2"/>
          <p:cNvSpPr>
            <a:spLocks noGrp="1"/>
          </p:cNvSpPr>
          <p:nvPr>
            <p:ph idx="1"/>
          </p:nvPr>
        </p:nvSpPr>
        <p:spPr>
          <a:xfrm>
            <a:off x="805218" y="2438400"/>
            <a:ext cx="10899053" cy="3651504"/>
          </a:xfrm>
        </p:spPr>
        <p:txBody>
          <a:bodyPr/>
          <a:lstStyle/>
          <a:p>
            <a:r>
              <a:rPr lang="en-US" altLang="zh-CN" b="1" dirty="0" smtClean="0"/>
              <a:t>5. Set Account Parameters</a:t>
            </a:r>
            <a:endParaRPr lang="zh-CN" altLang="zh-CN" dirty="0" smtClean="0"/>
          </a:p>
          <a:p>
            <a:r>
              <a:rPr lang="en-US" altLang="zh-CN" dirty="0" smtClean="0"/>
              <a:t>You can create several parameters, such as “$</a:t>
            </a:r>
            <a:r>
              <a:rPr lang="en-US" altLang="zh-CN" dirty="0" err="1" smtClean="0"/>
              <a:t>accountName</a:t>
            </a:r>
            <a:r>
              <a:rPr lang="en-US" altLang="zh-CN" dirty="0" smtClean="0"/>
              <a:t>”, “$</a:t>
            </a:r>
            <a:r>
              <a:rPr lang="en-US" altLang="zh-CN" dirty="0" err="1" smtClean="0"/>
              <a:t>containerName</a:t>
            </a:r>
            <a:r>
              <a:rPr lang="en-US" altLang="zh-CN" dirty="0" smtClean="0"/>
              <a:t>”, “$storage </a:t>
            </a:r>
            <a:r>
              <a:rPr lang="en-US" altLang="zh-CN" dirty="0" err="1" smtClean="0"/>
              <a:t>AccessKey</a:t>
            </a:r>
            <a:r>
              <a:rPr lang="en-US" altLang="zh-CN" dirty="0" smtClean="0"/>
              <a:t>”, and “</a:t>
            </a:r>
            <a:r>
              <a:rPr lang="en-US" altLang="zh-CN" dirty="0" err="1" smtClean="0"/>
              <a:t>blobContext</a:t>
            </a:r>
            <a:r>
              <a:rPr lang="en-US" altLang="zh-CN" dirty="0" smtClean="0"/>
              <a:t>”. It is convenient to give a uploading files command.</a:t>
            </a:r>
          </a:p>
          <a:p>
            <a:endParaRPr lang="en-US" altLang="zh-CN" dirty="0" smtClean="0"/>
          </a:p>
          <a:p>
            <a:endParaRPr lang="en-US" altLang="zh-CN" dirty="0" smtClean="0"/>
          </a:p>
          <a:p>
            <a:r>
              <a:rPr lang="en-US" altLang="zh-CN" b="1" dirty="0" smtClean="0"/>
              <a:t>6. Upload Files</a:t>
            </a:r>
            <a:r>
              <a:rPr lang="en-US" altLang="zh-CN" dirty="0" smtClean="0"/>
              <a:t>: Use parameters created before, and give the address of file which you want to upload. </a:t>
            </a:r>
            <a:endParaRPr lang="zh-CN" altLang="zh-CN" dirty="0" smtClean="0"/>
          </a:p>
          <a:p>
            <a:endParaRPr lang="zh-CN" altLang="zh-CN" dirty="0" smtClean="0"/>
          </a:p>
          <a:p>
            <a:endParaRPr lang="en-US" altLang="zh-CN" dirty="0" smtClean="0"/>
          </a:p>
        </p:txBody>
      </p:sp>
      <p:pic>
        <p:nvPicPr>
          <p:cNvPr id="4" name="图片 3"/>
          <p:cNvPicPr/>
          <p:nvPr/>
        </p:nvPicPr>
        <p:blipFill>
          <a:blip r:embed="rId2" cstate="print"/>
          <a:srcRect/>
          <a:stretch>
            <a:fillRect/>
          </a:stretch>
        </p:blipFill>
        <p:spPr bwMode="auto">
          <a:xfrm>
            <a:off x="4531048" y="3678071"/>
            <a:ext cx="6596418" cy="1003114"/>
          </a:xfrm>
          <a:prstGeom prst="rect">
            <a:avLst/>
          </a:prstGeom>
          <a:noFill/>
          <a:ln w="9525">
            <a:noFill/>
            <a:miter lim="800000"/>
            <a:headEnd/>
            <a:tailEnd/>
          </a:ln>
        </p:spPr>
      </p:pic>
      <p:pic>
        <p:nvPicPr>
          <p:cNvPr id="5" name="图片 4"/>
          <p:cNvPicPr/>
          <p:nvPr/>
        </p:nvPicPr>
        <p:blipFill>
          <a:blip r:embed="rId3" cstate="print"/>
          <a:srcRect/>
          <a:stretch>
            <a:fillRect/>
          </a:stretch>
        </p:blipFill>
        <p:spPr bwMode="auto">
          <a:xfrm>
            <a:off x="4244440" y="5076966"/>
            <a:ext cx="7064581" cy="155646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Model 1 Data Set</a:t>
            </a:r>
            <a:endParaRPr kumimoji="1" lang="zh-CN" altLang="en-US" dirty="0"/>
          </a:p>
        </p:txBody>
      </p:sp>
      <p:pic>
        <p:nvPicPr>
          <p:cNvPr id="4" name="内容占位符 3" descr="屏幕快照%202016-04-28%2014.29.4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82671" y="3472461"/>
            <a:ext cx="7721600" cy="2959100"/>
          </a:xfrm>
          <a:prstGeom prst="rect">
            <a:avLst/>
          </a:prstGeom>
          <a:noFill/>
          <a:ln>
            <a:noFill/>
          </a:ln>
        </p:spPr>
      </p:pic>
      <p:sp>
        <p:nvSpPr>
          <p:cNvPr id="5" name="矩形 4"/>
          <p:cNvSpPr/>
          <p:nvPr/>
        </p:nvSpPr>
        <p:spPr>
          <a:xfrm>
            <a:off x="3982671" y="2272132"/>
            <a:ext cx="7496783" cy="1200329"/>
          </a:xfrm>
          <a:prstGeom prst="rect">
            <a:avLst/>
          </a:prstGeom>
        </p:spPr>
        <p:txBody>
          <a:bodyPr wrap="square">
            <a:spAutoFit/>
          </a:bodyPr>
          <a:lstStyle/>
          <a:p>
            <a:pPr>
              <a:spcBef>
                <a:spcPts val="1000"/>
              </a:spcBef>
              <a:spcAft>
                <a:spcPts val="1000"/>
              </a:spcAft>
            </a:pPr>
            <a:r>
              <a:rPr lang="en-US" altLang="zh-CN" sz="2400" dirty="0" smtClean="0">
                <a:solidFill>
                  <a:srgbClr val="000000"/>
                </a:solidFill>
                <a:latin typeface="Times New Roman" charset="0"/>
                <a:ea typeface="DengXian" charset="-122"/>
                <a:cs typeface="Times New Roman" charset="0"/>
              </a:rPr>
              <a:t>The </a:t>
            </a:r>
            <a:r>
              <a:rPr lang="en-US" altLang="zh-CN" sz="2400" dirty="0">
                <a:solidFill>
                  <a:srgbClr val="000000"/>
                </a:solidFill>
                <a:latin typeface="Times New Roman" charset="0"/>
                <a:ea typeface="DengXian" charset="-122"/>
                <a:cs typeface="Times New Roman" charset="0"/>
              </a:rPr>
              <a:t>data set contains two additional columns – island and </a:t>
            </a:r>
            <a:r>
              <a:rPr lang="en-US" altLang="zh-CN" sz="2400" dirty="0" smtClean="0">
                <a:solidFill>
                  <a:srgbClr val="000000"/>
                </a:solidFill>
                <a:latin typeface="Times New Roman" charset="0"/>
                <a:ea typeface="DengXian" charset="-122"/>
                <a:cs typeface="Times New Roman" charset="0"/>
              </a:rPr>
              <a:t>country for</a:t>
            </a:r>
            <a:r>
              <a:rPr lang="en-US" altLang="zh-CN" sz="2400" dirty="0" smtClean="0">
                <a:latin typeface="DengXian" charset="-122"/>
                <a:ea typeface="DengXian" charset="-122"/>
                <a:cs typeface="Times New Roman" charset="0"/>
              </a:rPr>
              <a:t> </a:t>
            </a:r>
            <a:r>
              <a:rPr lang="en-US" altLang="zh-CN" sz="2400" dirty="0">
                <a:solidFill>
                  <a:srgbClr val="000000"/>
                </a:solidFill>
                <a:latin typeface="Times New Roman" charset="0"/>
                <a:ea typeface="DengXian" charset="-122"/>
                <a:cs typeface="Times New Roman" charset="0"/>
              </a:rPr>
              <a:t>p</a:t>
            </a:r>
            <a:r>
              <a:rPr lang="en-US" altLang="zh-CN" sz="2400" dirty="0" smtClean="0">
                <a:solidFill>
                  <a:srgbClr val="000000"/>
                </a:solidFill>
                <a:latin typeface="Times New Roman" charset="0"/>
                <a:ea typeface="DengXian" charset="-122"/>
                <a:cs typeface="Times New Roman" charset="0"/>
              </a:rPr>
              <a:t>redict </a:t>
            </a:r>
            <a:r>
              <a:rPr lang="en-US" altLang="zh-CN" sz="2400" dirty="0">
                <a:solidFill>
                  <a:srgbClr val="000000"/>
                </a:solidFill>
                <a:latin typeface="Times New Roman" charset="0"/>
                <a:ea typeface="DengXian" charset="-122"/>
                <a:cs typeface="Times New Roman" charset="0"/>
              </a:rPr>
              <a:t>monthly visitor </a:t>
            </a:r>
            <a:r>
              <a:rPr lang="en-US" altLang="zh-CN" sz="2400" dirty="0" smtClean="0">
                <a:solidFill>
                  <a:srgbClr val="000000"/>
                </a:solidFill>
                <a:latin typeface="Times New Roman" charset="0"/>
                <a:ea typeface="DengXian" charset="-122"/>
                <a:cs typeface="Times New Roman" charset="0"/>
              </a:rPr>
              <a:t>number </a:t>
            </a:r>
            <a:r>
              <a:rPr lang="en-US" altLang="zh-CN" sz="2400" dirty="0">
                <a:solidFill>
                  <a:srgbClr val="000000"/>
                </a:solidFill>
                <a:latin typeface="Times New Roman" charset="0"/>
                <a:ea typeface="DengXian" charset="-122"/>
                <a:cs typeface="Times New Roman" charset="0"/>
              </a:rPr>
              <a:t>in each island from multiple </a:t>
            </a:r>
            <a:r>
              <a:rPr lang="en-US" altLang="zh-CN" sz="2400" dirty="0" smtClean="0">
                <a:solidFill>
                  <a:srgbClr val="000000"/>
                </a:solidFill>
                <a:latin typeface="Times New Roman" charset="0"/>
                <a:ea typeface="DengXian" charset="-122"/>
                <a:cs typeface="Times New Roman" charset="0"/>
              </a:rPr>
              <a:t>countries, </a:t>
            </a:r>
            <a:endParaRPr lang="zh-CN" altLang="zh-CN" sz="2400" dirty="0">
              <a:effectLst/>
              <a:latin typeface="DengXian" charset="-122"/>
              <a:ea typeface="DengXian" charset="-122"/>
              <a:cs typeface="Times New Roman" charset="0"/>
            </a:endParaRPr>
          </a:p>
        </p:txBody>
      </p:sp>
    </p:spTree>
    <p:extLst>
      <p:ext uri="{BB962C8B-B14F-4D97-AF65-F5344CB8AC3E}">
        <p14:creationId xmlns:p14="http://schemas.microsoft.com/office/powerpoint/2010/main" val="10237832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84642" y="1141561"/>
            <a:ext cx="8897565" cy="1560716"/>
          </a:xfrm>
        </p:spPr>
        <p:txBody>
          <a:bodyPr/>
          <a:lstStyle/>
          <a:p>
            <a:r>
              <a:rPr lang="en-US" altLang="zh-CN" b="1" dirty="0" smtClean="0"/>
              <a:t>Models </a:t>
            </a:r>
            <a:r>
              <a:rPr lang="en-US" altLang="zh-CN" b="1" dirty="0" smtClean="0"/>
              <a:t>Integration</a:t>
            </a:r>
            <a:r>
              <a:rPr lang="zh-CN" altLang="zh-CN" dirty="0" smtClean="0"/>
              <a:t/>
            </a:r>
            <a:br>
              <a:rPr lang="zh-CN" altLang="zh-CN" dirty="0" smtClean="0"/>
            </a:br>
            <a:endParaRPr lang="zh-CN" altLang="en-US" dirty="0"/>
          </a:p>
        </p:txBody>
      </p:sp>
      <p:sp>
        <p:nvSpPr>
          <p:cNvPr id="3" name="内容占位符 2"/>
          <p:cNvSpPr>
            <a:spLocks noGrp="1"/>
          </p:cNvSpPr>
          <p:nvPr>
            <p:ph idx="1"/>
          </p:nvPr>
        </p:nvSpPr>
        <p:spPr/>
        <p:txBody>
          <a:bodyPr/>
          <a:lstStyle/>
          <a:p>
            <a:r>
              <a:rPr lang="en-US" altLang="zh-CN" dirty="0" smtClean="0"/>
              <a:t>We used Azure Web Service to create Web App. For the first model, we allow users to upload their own CSV files as that model’s input, and the model will generate a CSV file as the output of prediction. Thus, we used Batch Execution Web App for first model.</a:t>
            </a:r>
            <a:endParaRPr lang="zh-CN" altLang="zh-CN" dirty="0" smtClean="0"/>
          </a:p>
          <a:p>
            <a:r>
              <a:rPr lang="en-US" altLang="zh-CN" dirty="0" smtClean="0"/>
              <a:t>For second and third model, we allow users to input each variable value, and models will give them one prediction value for the certain input. Thus, we used Request-Response Web App.</a:t>
            </a:r>
            <a:endParaRPr lang="zh-CN" altLang="zh-CN" dirty="0" smtClean="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Web API</a:t>
            </a:r>
            <a:endParaRPr kumimoji="1" lang="zh-CN" altLang="en-US" dirty="0"/>
          </a:p>
        </p:txBody>
      </p:sp>
      <p:sp>
        <p:nvSpPr>
          <p:cNvPr id="3" name="内容占位符 2"/>
          <p:cNvSpPr>
            <a:spLocks noGrp="1"/>
          </p:cNvSpPr>
          <p:nvPr>
            <p:ph idx="1"/>
          </p:nvPr>
        </p:nvSpPr>
        <p:spPr>
          <a:xfrm>
            <a:off x="3054973" y="2491409"/>
            <a:ext cx="9137027" cy="3651504"/>
          </a:xfrm>
        </p:spPr>
        <p:txBody>
          <a:bodyPr/>
          <a:lstStyle/>
          <a:p>
            <a:r>
              <a:rPr kumimoji="1" lang="en-US" altLang="zh-CN" dirty="0">
                <a:hlinkClick r:id="rId2"/>
              </a:rPr>
              <a:t>http://www1.ece.neu.edu/~zwang3/final_project_UI/</a:t>
            </a:r>
            <a:r>
              <a:rPr kumimoji="1" lang="en-US" altLang="zh-CN" dirty="0" smtClean="0">
                <a:hlinkClick r:id="rId2"/>
              </a:rPr>
              <a:t>home.html</a:t>
            </a:r>
            <a:r>
              <a:rPr kumimoji="1" lang="en-US" altLang="zh-CN" dirty="0" smtClean="0"/>
              <a:t> </a:t>
            </a:r>
          </a:p>
          <a:p>
            <a:r>
              <a:rPr lang="en-US" altLang="zh-CN" dirty="0"/>
              <a:t>Account Name: customer1215</a:t>
            </a:r>
          </a:p>
          <a:p>
            <a:pPr marL="0" indent="0">
              <a:buNone/>
            </a:pPr>
            <a:r>
              <a:rPr lang="en-US" altLang="zh-CN" dirty="0" err="1"/>
              <a:t>AccountKey</a:t>
            </a:r>
            <a:r>
              <a:rPr lang="en-US" altLang="zh-CN" dirty="0"/>
              <a:t>: 6lcGoWsDu9wTEZki0RsNHAV3fttcQwcRYKxBE7pBTvZ26T5z8N5Y9fnNGHKFXqGW8qu4smyPK+0OcAAYJ9w4Zw==</a:t>
            </a:r>
          </a:p>
          <a:p>
            <a:r>
              <a:rPr lang="en-US" altLang="zh-CN" dirty="0"/>
              <a:t>Container Name: container1</a:t>
            </a:r>
          </a:p>
          <a:p>
            <a:pPr marL="0" indent="0">
              <a:buNone/>
            </a:pPr>
            <a:endParaRPr kumimoji="1" lang="zh-CN" altLang="en-US" dirty="0"/>
          </a:p>
        </p:txBody>
      </p:sp>
    </p:spTree>
    <p:extLst>
      <p:ext uri="{BB962C8B-B14F-4D97-AF65-F5344CB8AC3E}">
        <p14:creationId xmlns:p14="http://schemas.microsoft.com/office/powerpoint/2010/main" val="12671373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79851" y="3244427"/>
            <a:ext cx="6309099" cy="156966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9600" b="1" dirty="0" smtClean="0">
                <a:ln/>
                <a:solidFill>
                  <a:schemeClr val="accent3"/>
                </a:solidFill>
              </a:rPr>
              <a:t>THANK YOU</a:t>
            </a:r>
            <a:endParaRPr lang="zh-CN" altLang="en-US" sz="9600" b="1" dirty="0">
              <a:ln/>
              <a:solidFill>
                <a:schemeClr val="accent3"/>
              </a:solidFill>
            </a:endParaRPr>
          </a:p>
        </p:txBody>
      </p:sp>
    </p:spTree>
    <p:extLst>
      <p:ext uri="{BB962C8B-B14F-4D97-AF65-F5344CB8AC3E}">
        <p14:creationId xmlns:p14="http://schemas.microsoft.com/office/powerpoint/2010/main" val="140292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 2 Data Set</a:t>
            </a:r>
            <a:endParaRPr kumimoji="1" lang="zh-CN" altLang="en-US" dirty="0"/>
          </a:p>
        </p:txBody>
      </p:sp>
      <p:pic>
        <p:nvPicPr>
          <p:cNvPr id="4" name="内容占位符 3" descr="屏幕快照%202016-04-28%2014.27.15.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1361" y="3481456"/>
            <a:ext cx="7342910" cy="3136610"/>
          </a:xfrm>
          <a:prstGeom prst="rect">
            <a:avLst/>
          </a:prstGeom>
          <a:noFill/>
          <a:ln>
            <a:noFill/>
          </a:ln>
        </p:spPr>
      </p:pic>
      <p:sp>
        <p:nvSpPr>
          <p:cNvPr id="5" name="矩形 4"/>
          <p:cNvSpPr/>
          <p:nvPr/>
        </p:nvSpPr>
        <p:spPr>
          <a:xfrm>
            <a:off x="3976254" y="2281127"/>
            <a:ext cx="7897091" cy="1200329"/>
          </a:xfrm>
          <a:prstGeom prst="rect">
            <a:avLst/>
          </a:prstGeom>
        </p:spPr>
        <p:txBody>
          <a:bodyPr wrap="square">
            <a:spAutoFit/>
          </a:bodyPr>
          <a:lstStyle/>
          <a:p>
            <a:r>
              <a:rPr lang="en-US" altLang="zh-CN" sz="2400" dirty="0" smtClean="0">
                <a:solidFill>
                  <a:srgbClr val="000000"/>
                </a:solidFill>
                <a:latin typeface="Times New Roman" charset="0"/>
                <a:ea typeface="DengXian" charset="-122"/>
                <a:cs typeface="Times New Roman" charset="0"/>
              </a:rPr>
              <a:t>The </a:t>
            </a:r>
            <a:r>
              <a:rPr lang="en-US" altLang="zh-CN" sz="2400" dirty="0">
                <a:solidFill>
                  <a:srgbClr val="000000"/>
                </a:solidFill>
                <a:latin typeface="Times New Roman" charset="0"/>
                <a:ea typeface="DengXian" charset="-122"/>
                <a:cs typeface="Times New Roman" charset="0"/>
              </a:rPr>
              <a:t>data set contains </a:t>
            </a:r>
            <a:r>
              <a:rPr lang="en-US" altLang="zh-CN" sz="2400" dirty="0" smtClean="0">
                <a:solidFill>
                  <a:srgbClr val="000000"/>
                </a:solidFill>
                <a:latin typeface="Times New Roman" charset="0"/>
                <a:ea typeface="DengXian" charset="-122"/>
                <a:cs typeface="Times New Roman" charset="0"/>
              </a:rPr>
              <a:t>an </a:t>
            </a:r>
            <a:r>
              <a:rPr lang="en-US" altLang="zh-CN" sz="2400" dirty="0">
                <a:solidFill>
                  <a:srgbClr val="000000"/>
                </a:solidFill>
                <a:latin typeface="Times New Roman" charset="0"/>
                <a:ea typeface="DengXian" charset="-122"/>
                <a:cs typeface="Times New Roman" charset="0"/>
              </a:rPr>
              <a:t>additional columns – </a:t>
            </a:r>
            <a:r>
              <a:rPr lang="en-US" altLang="zh-CN" sz="2400" dirty="0" smtClean="0">
                <a:solidFill>
                  <a:srgbClr val="000000"/>
                </a:solidFill>
                <a:latin typeface="Times New Roman" charset="0"/>
                <a:ea typeface="DengXian" charset="-122"/>
                <a:cs typeface="Times New Roman" charset="0"/>
              </a:rPr>
              <a:t>island for</a:t>
            </a:r>
            <a:r>
              <a:rPr lang="en-US" altLang="zh-CN" sz="2400" dirty="0" smtClean="0">
                <a:latin typeface="DengXian" charset="-122"/>
                <a:ea typeface="DengXian" charset="-122"/>
                <a:cs typeface="Times New Roman" charset="0"/>
              </a:rPr>
              <a:t> </a:t>
            </a:r>
            <a:r>
              <a:rPr lang="en-US" altLang="zh-CN" sz="2400" dirty="0" smtClean="0">
                <a:solidFill>
                  <a:srgbClr val="000000"/>
                </a:solidFill>
                <a:latin typeface="Times New Roman" charset="0"/>
                <a:ea typeface="DengXian" charset="-122"/>
              </a:rPr>
              <a:t>predict </a:t>
            </a:r>
            <a:r>
              <a:rPr lang="en-US" altLang="zh-CN" sz="2400" dirty="0">
                <a:solidFill>
                  <a:srgbClr val="000000"/>
                </a:solidFill>
                <a:latin typeface="Times New Roman" charset="0"/>
                <a:ea typeface="DengXian" charset="-122"/>
              </a:rPr>
              <a:t>monthly total visitor </a:t>
            </a:r>
            <a:r>
              <a:rPr lang="en-US" altLang="zh-CN" sz="2400" dirty="0" smtClean="0">
                <a:solidFill>
                  <a:srgbClr val="000000"/>
                </a:solidFill>
                <a:latin typeface="Times New Roman" charset="0"/>
                <a:ea typeface="DengXian" charset="-122"/>
              </a:rPr>
              <a:t>number </a:t>
            </a:r>
            <a:r>
              <a:rPr lang="en-US" altLang="zh-CN" sz="2400" dirty="0">
                <a:solidFill>
                  <a:srgbClr val="000000"/>
                </a:solidFill>
                <a:latin typeface="Times New Roman" charset="0"/>
                <a:ea typeface="DengXian" charset="-122"/>
              </a:rPr>
              <a:t>for one specific island in Hawaii </a:t>
            </a:r>
            <a:r>
              <a:rPr lang="en-US" altLang="zh-CN" sz="2400" dirty="0" smtClean="0">
                <a:solidFill>
                  <a:srgbClr val="000000"/>
                </a:solidFill>
                <a:latin typeface="Times New Roman" charset="0"/>
                <a:ea typeface="DengXian" charset="-122"/>
              </a:rPr>
              <a:t>area.</a:t>
            </a:r>
            <a:r>
              <a:rPr lang="zh-CN" altLang="zh-CN" sz="2400" dirty="0" smtClean="0"/>
              <a:t> </a:t>
            </a:r>
            <a:endParaRPr lang="zh-CN" altLang="en-US" sz="2400" dirty="0"/>
          </a:p>
        </p:txBody>
      </p:sp>
    </p:spTree>
    <p:extLst>
      <p:ext uri="{BB962C8B-B14F-4D97-AF65-F5344CB8AC3E}">
        <p14:creationId xmlns:p14="http://schemas.microsoft.com/office/powerpoint/2010/main" val="108596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MODEL 3</a:t>
            </a:r>
            <a:r>
              <a:rPr lang="en-US" altLang="zh-CN" dirty="0" smtClean="0"/>
              <a:t> </a:t>
            </a:r>
            <a:r>
              <a:rPr lang="en-US" altLang="zh-CN" dirty="0"/>
              <a:t>DATA SET</a:t>
            </a:r>
            <a:endParaRPr kumimoji="1" lang="zh-CN" altLang="en-US" dirty="0"/>
          </a:p>
        </p:txBody>
      </p:sp>
      <p:pic>
        <p:nvPicPr>
          <p:cNvPr id="4" name="内容占位符 3" descr="屏幕快照%202016-04-28%2014.28.1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90109" y="3255818"/>
            <a:ext cx="7565664" cy="2838161"/>
          </a:xfrm>
          <a:prstGeom prst="rect">
            <a:avLst/>
          </a:prstGeom>
          <a:noFill/>
          <a:ln>
            <a:noFill/>
          </a:ln>
        </p:spPr>
      </p:pic>
      <p:sp>
        <p:nvSpPr>
          <p:cNvPr id="5" name="矩形 4"/>
          <p:cNvSpPr/>
          <p:nvPr/>
        </p:nvSpPr>
        <p:spPr>
          <a:xfrm>
            <a:off x="4059382" y="2276941"/>
            <a:ext cx="7813964" cy="461665"/>
          </a:xfrm>
          <a:prstGeom prst="rect">
            <a:avLst/>
          </a:prstGeom>
        </p:spPr>
        <p:txBody>
          <a:bodyPr wrap="square">
            <a:spAutoFit/>
          </a:bodyPr>
          <a:lstStyle/>
          <a:p>
            <a:pPr>
              <a:spcBef>
                <a:spcPts val="1000"/>
              </a:spcBef>
              <a:spcAft>
                <a:spcPts val="1000"/>
              </a:spcAft>
            </a:pPr>
            <a:r>
              <a:rPr lang="en-US" altLang="zh-CN" sz="2400" dirty="0" smtClean="0">
                <a:solidFill>
                  <a:srgbClr val="000000"/>
                </a:solidFill>
                <a:latin typeface="Times New Roman" charset="0"/>
                <a:ea typeface="DengXian" charset="-122"/>
                <a:cs typeface="Times New Roman" charset="0"/>
              </a:rPr>
              <a:t>Predict monthly </a:t>
            </a:r>
            <a:r>
              <a:rPr lang="en-US" altLang="zh-CN" sz="2400" dirty="0">
                <a:solidFill>
                  <a:srgbClr val="000000"/>
                </a:solidFill>
                <a:latin typeface="Times New Roman" charset="0"/>
                <a:ea typeface="DengXian" charset="-122"/>
                <a:cs typeface="Times New Roman" charset="0"/>
              </a:rPr>
              <a:t>total </a:t>
            </a:r>
            <a:r>
              <a:rPr lang="en-US" altLang="zh-CN" sz="2400" dirty="0" smtClean="0">
                <a:solidFill>
                  <a:srgbClr val="000000"/>
                </a:solidFill>
                <a:latin typeface="Times New Roman" charset="0"/>
                <a:ea typeface="DengXian" charset="-122"/>
                <a:cs typeface="Times New Roman" charset="0"/>
              </a:rPr>
              <a:t>visitor number in </a:t>
            </a:r>
            <a:r>
              <a:rPr lang="en-US" altLang="zh-CN" sz="2400" dirty="0">
                <a:solidFill>
                  <a:srgbClr val="000000"/>
                </a:solidFill>
                <a:latin typeface="Times New Roman" charset="0"/>
                <a:ea typeface="DengXian" charset="-122"/>
                <a:cs typeface="Times New Roman" charset="0"/>
              </a:rPr>
              <a:t>entire Hawaii area.</a:t>
            </a:r>
            <a:endParaRPr lang="zh-CN" altLang="zh-CN" sz="2400" dirty="0">
              <a:effectLst/>
              <a:latin typeface="DengXian" charset="-122"/>
              <a:ea typeface="DengXian" charset="-122"/>
              <a:cs typeface="Times New Roman" charset="0"/>
            </a:endParaRPr>
          </a:p>
        </p:txBody>
      </p:sp>
    </p:spTree>
    <p:extLst>
      <p:ext uri="{BB962C8B-B14F-4D97-AF65-F5344CB8AC3E}">
        <p14:creationId xmlns:p14="http://schemas.microsoft.com/office/powerpoint/2010/main" val="208131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MODEL </a:t>
            </a:r>
            <a:r>
              <a:rPr lang="en-US" altLang="zh-CN" dirty="0" smtClean="0"/>
              <a:t>4 </a:t>
            </a:r>
            <a:r>
              <a:rPr lang="en-US" altLang="zh-CN" dirty="0"/>
              <a:t>DATA SET</a:t>
            </a:r>
            <a:endParaRPr kumimoji="1" lang="zh-CN" altLang="en-US" dirty="0"/>
          </a:p>
        </p:txBody>
      </p:sp>
      <p:pic>
        <p:nvPicPr>
          <p:cNvPr id="4" name="内容占位符 3" descr="屏幕快照%202016-04-28%2014.28.1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90109" y="3255818"/>
            <a:ext cx="7565664" cy="2838161"/>
          </a:xfrm>
          <a:prstGeom prst="rect">
            <a:avLst/>
          </a:prstGeom>
          <a:noFill/>
          <a:ln>
            <a:noFill/>
          </a:ln>
        </p:spPr>
      </p:pic>
      <p:sp>
        <p:nvSpPr>
          <p:cNvPr id="5" name="矩形 4"/>
          <p:cNvSpPr/>
          <p:nvPr/>
        </p:nvSpPr>
        <p:spPr>
          <a:xfrm>
            <a:off x="4059382" y="2276941"/>
            <a:ext cx="7813964" cy="830997"/>
          </a:xfrm>
          <a:prstGeom prst="rect">
            <a:avLst/>
          </a:prstGeom>
        </p:spPr>
        <p:txBody>
          <a:bodyPr wrap="square">
            <a:spAutoFit/>
          </a:bodyPr>
          <a:lstStyle/>
          <a:p>
            <a:pPr>
              <a:spcBef>
                <a:spcPts val="1000"/>
              </a:spcBef>
              <a:spcAft>
                <a:spcPts val="1000"/>
              </a:spcAft>
            </a:pPr>
            <a:r>
              <a:rPr lang="en-US" altLang="zh-CN" sz="2400" dirty="0" smtClean="0">
                <a:solidFill>
                  <a:srgbClr val="000000"/>
                </a:solidFill>
                <a:latin typeface="Times New Roman" charset="0"/>
                <a:ea typeface="DengXian" charset="-122"/>
                <a:cs typeface="Times New Roman" charset="0"/>
              </a:rPr>
              <a:t>Predict monthly </a:t>
            </a:r>
            <a:r>
              <a:rPr lang="en-US" altLang="zh-CN" sz="2400" dirty="0">
                <a:solidFill>
                  <a:srgbClr val="000000"/>
                </a:solidFill>
                <a:latin typeface="Times New Roman" charset="0"/>
                <a:ea typeface="DengXian" charset="-122"/>
                <a:cs typeface="Times New Roman" charset="0"/>
              </a:rPr>
              <a:t>total visitors’ expenditures in entire Hawaii area.</a:t>
            </a:r>
            <a:endParaRPr lang="zh-CN" altLang="zh-CN" sz="2400" dirty="0">
              <a:effectLst/>
              <a:latin typeface="DengXian" charset="-122"/>
              <a:ea typeface="DengXian" charset="-122"/>
              <a:cs typeface="Times New Roman" charset="0"/>
            </a:endParaRPr>
          </a:p>
        </p:txBody>
      </p:sp>
    </p:spTree>
    <p:extLst>
      <p:ext uri="{BB962C8B-B14F-4D97-AF65-F5344CB8AC3E}">
        <p14:creationId xmlns:p14="http://schemas.microsoft.com/office/powerpoint/2010/main" val="409567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Visualization-Model1</a:t>
            </a:r>
            <a:endParaRPr kumimoji="1" lang="zh-CN" altLang="en-US" dirty="0"/>
          </a:p>
        </p:txBody>
      </p:sp>
      <p:sp>
        <p:nvSpPr>
          <p:cNvPr id="3" name="内容占位符 2"/>
          <p:cNvSpPr>
            <a:spLocks noGrp="1"/>
          </p:cNvSpPr>
          <p:nvPr>
            <p:ph idx="1"/>
          </p:nvPr>
        </p:nvSpPr>
        <p:spPr>
          <a:xfrm>
            <a:off x="2806706" y="1382689"/>
            <a:ext cx="8770571" cy="563779"/>
          </a:xfrm>
        </p:spPr>
        <p:txBody>
          <a:bodyPr/>
          <a:lstStyle/>
          <a:p>
            <a:r>
              <a:rPr kumimoji="1" lang="en-US" altLang="zh-CN" dirty="0" smtClean="0"/>
              <a:t>We </a:t>
            </a:r>
            <a:r>
              <a:rPr lang="en-US" altLang="zh-CN" dirty="0"/>
              <a:t>do visualization for each </a:t>
            </a:r>
            <a:r>
              <a:rPr lang="en-US" altLang="zh-CN" dirty="0" smtClean="0"/>
              <a:t>model </a:t>
            </a:r>
            <a:r>
              <a:rPr lang="en-US" altLang="zh-CN" dirty="0"/>
              <a:t>separately. </a:t>
            </a:r>
            <a:endParaRPr kumimoji="1" lang="zh-CN" altLang="en-US" dirty="0"/>
          </a:p>
        </p:txBody>
      </p:sp>
      <p:pic>
        <p:nvPicPr>
          <p:cNvPr id="4" name="图片 3" descr="Screen Shot 2016-04-29 at 18.17.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6" y="1946468"/>
            <a:ext cx="12161674" cy="4911531"/>
          </a:xfrm>
          <a:prstGeom prst="rect">
            <a:avLst/>
          </a:prstGeom>
        </p:spPr>
      </p:pic>
    </p:spTree>
    <p:extLst>
      <p:ext uri="{BB962C8B-B14F-4D97-AF65-F5344CB8AC3E}">
        <p14:creationId xmlns:p14="http://schemas.microsoft.com/office/powerpoint/2010/main" val="1119590643"/>
      </p:ext>
    </p:extLst>
  </p:cSld>
  <p:clrMapOvr>
    <a:masterClrMapping/>
  </p:clrMapOvr>
</p:sld>
</file>

<file path=ppt/theme/theme1.xml><?xml version="1.0" encoding="utf-8"?>
<a:theme xmlns:a="http://schemas.openxmlformats.org/drawingml/2006/main" name="羽毛">
  <a:themeElements>
    <a:clrScheme name="羽毛">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羽毛">
      <a:majorFont>
        <a:latin typeface="Century Schoolbook"/>
        <a:ea typeface=""/>
        <a:cs typeface=""/>
      </a:majorFont>
      <a:minorFont>
        <a:latin typeface="Calibri"/>
        <a:ea typeface=""/>
        <a:cs typeface=""/>
      </a:minorFont>
    </a:fontScheme>
    <a:fmtScheme name="羽毛">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324</TotalTime>
  <Words>2318</Words>
  <Application>Microsoft Macintosh PowerPoint</Application>
  <PresentationFormat>宽屏</PresentationFormat>
  <Paragraphs>186</Paragraphs>
  <Slides>52</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Calibri</vt:lpstr>
      <vt:lpstr>Century Schoolbook</vt:lpstr>
      <vt:lpstr>Corbel</vt:lpstr>
      <vt:lpstr>DengXian</vt:lpstr>
      <vt:lpstr>Times New Roman</vt:lpstr>
      <vt:lpstr>宋体</vt:lpstr>
      <vt:lpstr>Arial</vt:lpstr>
      <vt:lpstr>羽毛</vt:lpstr>
      <vt:lpstr>INFO7390 Final Project: Hawaii Tourism Prediction  </vt:lpstr>
      <vt:lpstr>Topic- Hawaii Tourism Prediction</vt:lpstr>
      <vt:lpstr>Data Set Source </vt:lpstr>
      <vt:lpstr>Pre-Process data</vt:lpstr>
      <vt:lpstr>Model 1 Data Set</vt:lpstr>
      <vt:lpstr>Model 2 Data Set</vt:lpstr>
      <vt:lpstr>MODEL 3 DATA SET</vt:lpstr>
      <vt:lpstr>MODEL 4 DATA SET</vt:lpstr>
      <vt:lpstr>Visualization-Model1</vt:lpstr>
      <vt:lpstr>Visualization-Model2</vt:lpstr>
      <vt:lpstr>Visualization-Model3</vt:lpstr>
      <vt:lpstr>Visualization-Model4</vt:lpstr>
      <vt:lpstr>Model4: Time series - R </vt:lpstr>
      <vt:lpstr>Partition Data  </vt:lpstr>
      <vt:lpstr>Exponential smoothing state space model(ETS)</vt:lpstr>
      <vt:lpstr>Arima </vt:lpstr>
      <vt:lpstr>STLF </vt:lpstr>
      <vt:lpstr>Compare models</vt:lpstr>
      <vt:lpstr>Building model in azure  </vt:lpstr>
      <vt:lpstr>R code</vt:lpstr>
      <vt:lpstr>Output</vt:lpstr>
      <vt:lpstr>Comparing Algorithms</vt:lpstr>
      <vt:lpstr>Get dataset and Pre-process </vt:lpstr>
      <vt:lpstr>Split Data Based on Year </vt:lpstr>
      <vt:lpstr>Train Model with Bayesian Linear Regression</vt:lpstr>
      <vt:lpstr>Bayesian Linear                                                                     Regression Score</vt:lpstr>
      <vt:lpstr>Train Model with Boosted Decision Tree Regression</vt:lpstr>
      <vt:lpstr>Boosted Decision Tree Regression Score</vt:lpstr>
      <vt:lpstr>Train Model with Poisson Regression </vt:lpstr>
      <vt:lpstr>Poisson Regression Score </vt:lpstr>
      <vt:lpstr>Train Model with Decision Forest Regression</vt:lpstr>
      <vt:lpstr>Decision Forest Regression Score </vt:lpstr>
      <vt:lpstr>Comparing Algorithm Result</vt:lpstr>
      <vt:lpstr>Variable Selection</vt:lpstr>
      <vt:lpstr>Variable Selection-Model1</vt:lpstr>
      <vt:lpstr>Variable Selection-Model2</vt:lpstr>
      <vt:lpstr>Variable Selection-Model3</vt:lpstr>
      <vt:lpstr>Variable Selection-Model4</vt:lpstr>
      <vt:lpstr>Variable Selection-Result</vt:lpstr>
      <vt:lpstr>Azure Machine Learning Model 1  </vt:lpstr>
      <vt:lpstr>Model 2 </vt:lpstr>
      <vt:lpstr>Model 3  </vt:lpstr>
      <vt:lpstr>Deploy Web Service &amp; Configuration Deploy Web Service  </vt:lpstr>
      <vt:lpstr>Storage Account </vt:lpstr>
      <vt:lpstr>Storage Components </vt:lpstr>
      <vt:lpstr>Upload Files</vt:lpstr>
      <vt:lpstr>Upload Files (CON’T) </vt:lpstr>
      <vt:lpstr>Upload Files (CON’ T)</vt:lpstr>
      <vt:lpstr>Upload Files (CON’T)</vt:lpstr>
      <vt:lpstr>Models Integration </vt:lpstr>
      <vt:lpstr>Web API</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INFO7390 Final Project: Hawaii Tourism Prediction  </dc:title>
  <dc:creator>Lezi Wang</dc:creator>
  <cp:lastModifiedBy>Lezi Wang</cp:lastModifiedBy>
  <cp:revision>103</cp:revision>
  <dcterms:created xsi:type="dcterms:W3CDTF">2016-04-28T22:25:03Z</dcterms:created>
  <dcterms:modified xsi:type="dcterms:W3CDTF">2016-04-30T00:56:01Z</dcterms:modified>
</cp:coreProperties>
</file>