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71" r:id="rId7"/>
    <p:sldId id="260" r:id="rId8"/>
    <p:sldId id="269" r:id="rId9"/>
    <p:sldId id="261" r:id="rId10"/>
    <p:sldId id="262" r:id="rId11"/>
    <p:sldId id="264" r:id="rId12"/>
    <p:sldId id="265" r:id="rId13"/>
    <p:sldId id="266" r:id="rId14"/>
    <p:sldId id="275" r:id="rId15"/>
    <p:sldId id="267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E3B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752C-B3FE-466F-9253-98DB65E1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883A5-A445-437F-B338-D183B3904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5C9A-2E5C-4801-B9F4-8D706909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0D96-4524-4939-9D46-5408562C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1C37-B163-4880-BFB1-5306D50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C93C-6CF7-492F-A7C5-0868A86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1C9A7-80AD-4513-8514-70E3512E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FFAC-CD0B-493B-AE0A-47BD28A5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2FCD-BE50-4CAE-9539-8847394C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D1BC-5CE5-44F5-AC60-97D47D9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6777C-BBB2-4FAB-998B-C020F551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1EB-55ED-45EB-B908-0274D413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836A-DA3D-45F5-95D8-C2893E54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D864-DA1F-4F23-A41A-68472CBA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57C8-203B-471D-9242-E022DB93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1EC-6771-44A0-A14C-1601D39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6170-789A-4F60-A099-F8A5D878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0CCA-C078-45C4-8C94-60B3FF44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6568DBDC-361A-432B-AEF1-53427BEFAB47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AB08-5C23-4E3F-9EEC-C5E36C18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BFFB-E4AF-47CE-8A46-834E554E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3580D505-EE8E-4F62-9539-FCB63F33F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4F28-5944-49D1-B9FE-C45003CA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D6B2-DF56-428F-AF76-CD33B88A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2B4E-8BDD-46CD-A73F-522E6395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3B57-1101-435D-87A4-D3770E9A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B228-844A-46BB-A3FC-7F0AFB20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2A8-CECC-4773-8C52-217F3529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DF5-D06D-4D78-B0D7-6CC10EC92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C769-9A0B-491D-8F4B-A3CE113F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DD02-00A0-4699-A869-5149BE42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FD93-C53A-4A01-B161-B5B65A2C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2DFA-7D1C-46D7-8A32-533A2C93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43F-D258-474A-A2F8-0647EBAF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D5D6-B984-4060-80E3-EB10988C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F4EA6-1892-4BD1-9DFA-56F0257B6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E07AE-35BD-4D8F-A8AF-E84EF3C6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0E9DE-BEC8-40F6-88CB-52BCB695D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BA31-F5BF-49D4-BB1F-8F6B9F66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B7A7B-06BB-4349-B56B-6052C6A7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DD8EF-A1BF-4EF1-8114-17DAB27A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5FA-F66F-48D0-9274-1A98D3C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B0FBA-DDA2-462B-AEB0-87997D4B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01BD7-A521-428E-8FD5-FD160E83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06E5C-0B57-43D0-A96D-7EBE2E8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8AD2-3EF3-474C-9759-82E96D37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F4CB-9403-47FC-9435-0E76B674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737F-26D1-49E2-8B67-831C3FF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2B75-B4C8-458F-9B89-A00D455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FC7A-1641-4649-B43D-8DA8C34E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B9E85-481A-4352-B9BA-B514F347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782D-F7A1-43D8-9C4F-93879926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BB40-6C4B-4D7E-8F4E-76AA1F3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7ECA0-1269-4BC1-9B39-088FBCC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5358-FA83-4891-ACD9-7C818E5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39DB8-0181-467D-9521-4E8C853A4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3B0C-4625-43E1-AA11-7B90E2B0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CB24-BC7E-4C03-8D01-F13A7CE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ADCC-E7C0-431C-A317-F9D049DC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E16F-93F4-426A-9C8E-96B61A0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96DBA-3524-407B-AD78-443D200A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8138-C15F-40E5-8514-FAB7117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D915-9AF4-40E3-B8A6-05750CADF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DBDC-361A-432B-AEF1-53427BEFAB47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3684-8EE7-43D8-AAAC-0FBF83A6C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5FDF-7DF7-42E5-BAEA-78BE0365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DF9-4416-45F3-B457-A9BE23ADD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ADMB approach and syntax</a:t>
            </a:r>
          </a:p>
        </p:txBody>
      </p:sp>
    </p:spTree>
    <p:extLst>
      <p:ext uri="{BB962C8B-B14F-4D97-AF65-F5344CB8AC3E}">
        <p14:creationId xmlns:p14="http://schemas.microsoft.com/office/powerpoint/2010/main" val="82538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7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LOCAL_CALCS section can be used for data-related calculations or transformations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to LOCAL_CALCS: !! </a:t>
            </a:r>
          </a:p>
          <a:p>
            <a:r>
              <a:rPr lang="en-US" dirty="0"/>
              <a:t>Will see in future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FEA92-6AF6-438B-849B-F115EE47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675614"/>
            <a:ext cx="5067300" cy="303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B6BCA-D4FD-44AC-8032-355A2282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5614"/>
            <a:ext cx="5476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06E-B746-4C1C-9428-0AD76AB4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2822-D988-4E71-8259-AD9881FA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Prefix </a:t>
            </a:r>
            <a:r>
              <a:rPr lang="en-US" dirty="0" err="1"/>
              <a:t>init</a:t>
            </a:r>
            <a:r>
              <a:rPr lang="en-US" dirty="0"/>
              <a:t>_ is also used to declare parameters</a:t>
            </a:r>
          </a:p>
          <a:p>
            <a:r>
              <a:rPr lang="en-US" dirty="0"/>
              <a:t>Derived parameters and global variables that need to be differentiable can also be declared in this section</a:t>
            </a:r>
          </a:p>
          <a:p>
            <a:r>
              <a:rPr lang="en-US" dirty="0"/>
              <a:t>Must define </a:t>
            </a:r>
            <a:r>
              <a:rPr lang="en-US" dirty="0" err="1"/>
              <a:t>objective_function_value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729D8-34DE-4B95-BED3-16D28CCB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3546"/>
            <a:ext cx="2952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7F4B-CA62-4AC9-BB59-735019DE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37D4-66B1-4E90-B769-562BA00A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model</a:t>
            </a:r>
          </a:p>
          <a:p>
            <a:r>
              <a:rPr lang="en-US" dirty="0"/>
              <a:t>Often broken into functions using header FUNCTION to ultimately calculate the objective function</a:t>
            </a:r>
          </a:p>
          <a:p>
            <a:r>
              <a:rPr lang="en-US" dirty="0"/>
              <a:t>All lines in this section must end with 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EBF0D-AA41-491F-A812-770F7316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1909"/>
            <a:ext cx="2762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A4D-04A4-40D9-981C-45117A8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33F-4006-449A-8E89-A275035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values of interest into the .REP file</a:t>
            </a:r>
          </a:p>
          <a:p>
            <a:r>
              <a:rPr lang="en-US" dirty="0"/>
              <a:t>Not required but useful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D160F-E5EF-4115-B38E-4AC5A723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2" y="3187341"/>
            <a:ext cx="337185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1E924-5046-4D5F-8FED-EE6FCD28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354028"/>
            <a:ext cx="78676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23010-C142-4F4D-AB63-F9894B8A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3039703"/>
            <a:ext cx="7239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A4D-04A4-40D9-981C-45117A8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33F-4006-449A-8E89-A275035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output to an alternative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1C2DD-5FB0-42FE-AF56-C310E7BF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3039703"/>
            <a:ext cx="240030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E1BC4-C95C-48AA-86DF-E6A4F619A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039703"/>
            <a:ext cx="2686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.PAR </a:t>
            </a:r>
          </a:p>
          <a:p>
            <a:pPr lvl="1"/>
            <a:r>
              <a:rPr lang="en-US" dirty="0"/>
              <a:t>Includes number of parameters, objective function value, maximum gradient component, and parameter estimates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11793-DF8D-4F86-99B1-C3911DB7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3361"/>
            <a:ext cx="9934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.STD </a:t>
            </a:r>
          </a:p>
          <a:p>
            <a:pPr lvl="1"/>
            <a:r>
              <a:rPr lang="en-US" dirty="0"/>
              <a:t>Parameter estimates, associated standard deviations</a:t>
            </a:r>
          </a:p>
          <a:p>
            <a:pPr lvl="1"/>
            <a:r>
              <a:rPr lang="en-US" dirty="0"/>
              <a:t>Estimate and standard deviation for any declared </a:t>
            </a:r>
            <a:r>
              <a:rPr lang="en-US" dirty="0" err="1"/>
              <a:t>sdreport_values</a:t>
            </a:r>
            <a:r>
              <a:rPr lang="en-US" dirty="0"/>
              <a:t> and </a:t>
            </a:r>
            <a:r>
              <a:rPr lang="en-US" dirty="0" err="1"/>
              <a:t>likeprof_numbers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5023E-6858-4260-9865-A6FC2F3C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6258"/>
            <a:ext cx="4705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0F1-9BE4-47DD-8254-215BE9CB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Run </a:t>
            </a:r>
            <a:r>
              <a:rPr lang="en-US" dirty="0" err="1"/>
              <a:t>simplest.tpl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CB17-1B48-412C-8CD5-05E702C6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 that model runs</a:t>
            </a:r>
          </a:p>
          <a:p>
            <a:pPr marL="0" indent="0">
              <a:buNone/>
            </a:pPr>
            <a:r>
              <a:rPr lang="en-US" dirty="0"/>
              <a:t>Review files .DAT and .TPL</a:t>
            </a:r>
          </a:p>
          <a:p>
            <a:pPr marL="0" indent="0">
              <a:buNone/>
            </a:pPr>
            <a:r>
              <a:rPr lang="en-US" dirty="0"/>
              <a:t>Check and familiarize with output files</a:t>
            </a:r>
          </a:p>
        </p:txBody>
      </p:sp>
    </p:spTree>
    <p:extLst>
      <p:ext uri="{BB962C8B-B14F-4D97-AF65-F5344CB8AC3E}">
        <p14:creationId xmlns:p14="http://schemas.microsoft.com/office/powerpoint/2010/main" val="272642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643E-6A0C-4F9A-8DC2-24B334D2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21E3-7429-4117-95D5-A97B1708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model </a:t>
            </a:r>
            <a:r>
              <a:rPr lang="en-US" dirty="0" err="1"/>
              <a:t>mean.tpl</a:t>
            </a:r>
            <a:r>
              <a:rPr lang="en-US" dirty="0"/>
              <a:t> that estimates the population mean</a:t>
            </a:r>
          </a:p>
          <a:p>
            <a:r>
              <a:rPr lang="en-US" dirty="0"/>
              <a:t>Use </a:t>
            </a:r>
            <a:r>
              <a:rPr lang="en-US" dirty="0" err="1"/>
              <a:t>simplest.tpl</a:t>
            </a:r>
            <a:r>
              <a:rPr lang="en-US" dirty="0"/>
              <a:t> as a template</a:t>
            </a:r>
          </a:p>
          <a:p>
            <a:endParaRPr lang="en-US" dirty="0"/>
          </a:p>
          <a:p>
            <a:r>
              <a:rPr lang="en-US" dirty="0"/>
              <a:t>Implement 3 approaches, where the objective function is:</a:t>
            </a:r>
          </a:p>
          <a:p>
            <a:pPr marL="514350" indent="-514350">
              <a:buAutoNum type="arabicParenR"/>
            </a:pPr>
            <a:r>
              <a:rPr lang="en-US" dirty="0"/>
              <a:t>Residual sum of squares: </a:t>
            </a:r>
            <a:r>
              <a:rPr lang="en-US" sz="2400" dirty="0"/>
              <a:t>point estimate only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Full likelihood: </a:t>
            </a:r>
            <a:r>
              <a:rPr lang="en-US" sz="2400" dirty="0"/>
              <a:t>evaluate uncertainty, estimate sigma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Concentrated likelihood: </a:t>
            </a:r>
            <a:r>
              <a:rPr lang="en-US" sz="2400" dirty="0"/>
              <a:t>evaluate uncertainty, set sigma to 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0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5C868-1057-48D0-AC07-10C0AC1A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34" y="1665514"/>
            <a:ext cx="7953977" cy="5029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A1371D-2725-49D3-B893-FD99DB96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BC095-06D4-4B77-8E2E-E7F387F3E9A9}"/>
              </a:ext>
            </a:extLst>
          </p:cNvPr>
          <p:cNvSpPr/>
          <p:nvPr/>
        </p:nvSpPr>
        <p:spPr>
          <a:xfrm>
            <a:off x="317861" y="1502662"/>
            <a:ext cx="34377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Create a new model </a:t>
            </a:r>
            <a:r>
              <a:rPr lang="en-US" sz="2400" dirty="0" err="1">
                <a:latin typeface="Helvetica" panose="020B0504020202030204" pitchFamily="34" charset="0"/>
              </a:rPr>
              <a:t>mean.tpl</a:t>
            </a:r>
            <a:r>
              <a:rPr lang="en-US" sz="2400" dirty="0">
                <a:latin typeface="Helvetica" panose="020B0504020202030204" pitchFamily="34" charset="0"/>
              </a:rPr>
              <a:t> that estimates the population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Use </a:t>
            </a:r>
            <a:r>
              <a:rPr lang="en-US" sz="2400" dirty="0" err="1">
                <a:latin typeface="Helvetica" panose="020B0504020202030204" pitchFamily="34" charset="0"/>
              </a:rPr>
              <a:t>simplest.tpl</a:t>
            </a:r>
            <a:r>
              <a:rPr lang="en-US" sz="2400" dirty="0">
                <a:latin typeface="Helvetica" panose="020B0504020202030204" pitchFamily="34" charset="0"/>
              </a:rPr>
              <a:t> as a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Implement 3 approaches to the objective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8AFB-32D6-4F49-8C61-B7CC49D0CB22}"/>
              </a:ext>
            </a:extLst>
          </p:cNvPr>
          <p:cNvSpPr txBox="1"/>
          <p:nvPr/>
        </p:nvSpPr>
        <p:spPr>
          <a:xfrm>
            <a:off x="7354388" y="166551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Point estimate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B14C3-BDC0-4446-B61D-513108EBDBB2}"/>
              </a:ext>
            </a:extLst>
          </p:cNvPr>
          <p:cNvSpPr txBox="1"/>
          <p:nvPr/>
        </p:nvSpPr>
        <p:spPr>
          <a:xfrm>
            <a:off x="6200502" y="3053137"/>
            <a:ext cx="41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estimate sigma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2940-9FE8-4647-8B0E-EDDE59E0F21A}"/>
              </a:ext>
            </a:extLst>
          </p:cNvPr>
          <p:cNvSpPr txBox="1"/>
          <p:nvPr/>
        </p:nvSpPr>
        <p:spPr>
          <a:xfrm>
            <a:off x="7354388" y="4550517"/>
            <a:ext cx="43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set sigma to MLE</a:t>
            </a:r>
          </a:p>
        </p:txBody>
      </p:sp>
    </p:spTree>
    <p:extLst>
      <p:ext uri="{BB962C8B-B14F-4D97-AF65-F5344CB8AC3E}">
        <p14:creationId xmlns:p14="http://schemas.microsoft.com/office/powerpoint/2010/main" val="193648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3C6-8E30-4B89-BB0D-15A8A8AE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ADMB “Approach”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D5A5-F811-47E1-900E-5854E6BD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 template (.TPL) file </a:t>
            </a:r>
          </a:p>
          <a:p>
            <a:pPr lvl="1">
              <a:buFontTx/>
              <a:buChar char="-"/>
            </a:pPr>
            <a:r>
              <a:rPr lang="en-US" dirty="0"/>
              <a:t>Reads in the data, identifies parameters and derived variables, defines the model, and defines the objective function to be minimized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Convert .TPL to C++ (.CPP) file using tpl2cpp.exe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Compile and link resultant C++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86627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8B72-6C9E-428C-BD65-38E1C3E3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42" y="61385"/>
            <a:ext cx="10781211" cy="1325563"/>
          </a:xfrm>
        </p:spPr>
        <p:txBody>
          <a:bodyPr/>
          <a:lstStyle/>
          <a:p>
            <a:r>
              <a:rPr lang="en-US" dirty="0"/>
              <a:t>ADMB programs use a template (.TPL)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6B37-5FF2-4E3F-922B-05B90756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42" y="1305639"/>
            <a:ext cx="10515600" cy="4351338"/>
          </a:xfrm>
        </p:spPr>
        <p:txBody>
          <a:bodyPr/>
          <a:lstStyle/>
          <a:p>
            <a:r>
              <a:rPr lang="en-US" dirty="0"/>
              <a:t>TPL file specifies:</a:t>
            </a:r>
          </a:p>
          <a:p>
            <a:pPr lvl="1"/>
            <a:r>
              <a:rPr lang="en-US" dirty="0"/>
              <a:t>The function to be minimized</a:t>
            </a:r>
          </a:p>
          <a:p>
            <a:pPr lvl="1"/>
            <a:r>
              <a:rPr lang="en-US" dirty="0"/>
              <a:t>The data (constants) that are part of the function</a:t>
            </a:r>
          </a:p>
          <a:p>
            <a:pPr lvl="1"/>
            <a:r>
              <a:rPr lang="en-US" dirty="0"/>
              <a:t>The parameters to be varied to minimize the function</a:t>
            </a:r>
          </a:p>
          <a:p>
            <a:pPr lvl="1"/>
            <a:r>
              <a:rPr lang="en-US" dirty="0"/>
              <a:t>Any variables that depend on the parameters but are not parameters themselves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81521-6C8B-4651-B493-00EE4FE11628}"/>
              </a:ext>
            </a:extLst>
          </p:cNvPr>
          <p:cNvGrpSpPr/>
          <p:nvPr/>
        </p:nvGrpSpPr>
        <p:grpSpPr>
          <a:xfrm>
            <a:off x="117531" y="4104639"/>
            <a:ext cx="11753190" cy="2237990"/>
            <a:chOff x="193655" y="1306098"/>
            <a:chExt cx="11753190" cy="2237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C43A1-EE60-4FD7-A0E5-A7CAAF0973BE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2EF2CE-E166-473A-B906-98F6DC61E345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A4E8A-73F7-4EC0-B7C0-6B2F2ABF7171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EE1E71-5F42-4406-9E0F-6C8C83B420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4722A7-7D43-4074-87C8-D48E50B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220B72-913E-4EAC-B1B2-A75C3254EE22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EF195-18F0-4C64-8737-E9F3961F741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D53920-1E49-4444-8DFC-A05F2A3E560D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EF0515-C4C8-4583-A70C-4FC66A5DD9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D751A-48C3-4571-9205-A2D9FDA3233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7FBA66-C54C-40C8-AB61-F1CB8D335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7EB4-EA09-4DF8-8617-F8BCD3273F0F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776AB5-A800-4A1E-8FC9-8ABA359270D6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3410C1E-CAD6-46A5-A15F-6E189B82ECEC}"/>
              </a:ext>
            </a:extLst>
          </p:cNvPr>
          <p:cNvSpPr/>
          <p:nvPr/>
        </p:nvSpPr>
        <p:spPr>
          <a:xfrm>
            <a:off x="1096655" y="1794916"/>
            <a:ext cx="382365" cy="3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2CF62-0634-46FC-80DE-3117C5301A45}"/>
              </a:ext>
            </a:extLst>
          </p:cNvPr>
          <p:cNvSpPr/>
          <p:nvPr/>
        </p:nvSpPr>
        <p:spPr>
          <a:xfrm>
            <a:off x="1046174" y="2615490"/>
            <a:ext cx="485618" cy="260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B3CC0-524E-491F-92FE-171479A23D4C}"/>
              </a:ext>
            </a:extLst>
          </p:cNvPr>
          <p:cNvSpPr/>
          <p:nvPr/>
        </p:nvSpPr>
        <p:spPr>
          <a:xfrm>
            <a:off x="1046174" y="3002813"/>
            <a:ext cx="485618" cy="2606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EE5CC-24A2-47DB-8CA0-3462E9830082}"/>
              </a:ext>
            </a:extLst>
          </p:cNvPr>
          <p:cNvSpPr/>
          <p:nvPr/>
        </p:nvSpPr>
        <p:spPr>
          <a:xfrm>
            <a:off x="1045028" y="2251533"/>
            <a:ext cx="485618" cy="260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953DA-EC41-485B-9F28-92DB7ADC5C31}"/>
              </a:ext>
            </a:extLst>
          </p:cNvPr>
          <p:cNvSpPr/>
          <p:nvPr/>
        </p:nvSpPr>
        <p:spPr>
          <a:xfrm>
            <a:off x="494595" y="3004317"/>
            <a:ext cx="485618" cy="26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0ED824-569D-45CF-B321-BB33FED6ACF8}"/>
              </a:ext>
            </a:extLst>
          </p:cNvPr>
          <p:cNvSpPr/>
          <p:nvPr/>
        </p:nvSpPr>
        <p:spPr>
          <a:xfrm>
            <a:off x="494595" y="2439503"/>
            <a:ext cx="485618" cy="260607"/>
          </a:xfrm>
          <a:prstGeom prst="rect">
            <a:avLst/>
          </a:prstGeom>
          <a:solidFill>
            <a:srgbClr val="E3B9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FBE2-662A-4D32-84B7-9A776E5A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TPL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3FA6-930A-496B-B5BC-6B17349A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6"/>
            <a:ext cx="11101251" cy="5117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DATA_SECTION</a:t>
            </a:r>
          </a:p>
          <a:p>
            <a:pPr lvl="1"/>
            <a:r>
              <a:rPr lang="en-US" dirty="0"/>
              <a:t>Read in data</a:t>
            </a:r>
          </a:p>
          <a:p>
            <a:pPr marL="0" indent="0">
              <a:buNone/>
            </a:pPr>
            <a:r>
              <a:rPr lang="en-US" dirty="0"/>
              <a:t>PARAMETER_SECTION</a:t>
            </a:r>
          </a:p>
          <a:p>
            <a:pPr lvl="1"/>
            <a:r>
              <a:rPr lang="en-US" dirty="0"/>
              <a:t>Declare model parameters and </a:t>
            </a:r>
            <a:r>
              <a:rPr lang="en-US" dirty="0" err="1"/>
              <a:t>objective_function_value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PROCEDURE_SECTION</a:t>
            </a:r>
          </a:p>
          <a:p>
            <a:pPr lvl="1"/>
            <a:r>
              <a:rPr lang="en-US" dirty="0"/>
              <a:t>Relate parameters to data, specify the objective function</a:t>
            </a:r>
          </a:p>
          <a:p>
            <a:pPr lvl="1"/>
            <a:r>
              <a:rPr lang="en-US" dirty="0"/>
              <a:t>ADMB minimizes the objective function and writes out results</a:t>
            </a:r>
          </a:p>
          <a:p>
            <a:pPr marL="0" indent="0">
              <a:buNone/>
            </a:pPr>
            <a:r>
              <a:rPr lang="en-US" dirty="0"/>
              <a:t>REPORT_SECTION</a:t>
            </a:r>
          </a:p>
          <a:p>
            <a:pPr lvl="1"/>
            <a:r>
              <a:rPr lang="en-US" dirty="0"/>
              <a:t>Used to export values of interest into the .REP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There are many other sections available, we will use only these sections in the first exercises</a:t>
            </a:r>
          </a:p>
        </p:txBody>
      </p:sp>
    </p:spTree>
    <p:extLst>
      <p:ext uri="{BB962C8B-B14F-4D97-AF65-F5344CB8AC3E}">
        <p14:creationId xmlns:p14="http://schemas.microsoft.com/office/powerpoint/2010/main" val="26383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Three basic data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Estimated parameters are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Intermediate calculations and derived quantities are also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Each data type can form a vector, matrix, 3d array,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5C4A12-F914-457D-B71D-5B3E05BC2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3733"/>
              </p:ext>
            </p:extLst>
          </p:nvPr>
        </p:nvGraphicFramePr>
        <p:xfrm>
          <a:off x="1483360" y="2332929"/>
          <a:ext cx="9123680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61840">
                  <a:extLst>
                    <a:ext uri="{9D8B030D-6E8A-4147-A177-3AD203B41FA5}">
                      <a16:colId xmlns:a16="http://schemas.microsoft.com/office/drawing/2014/main" val="1224847586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131554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4386"/>
                  </a:ext>
                </a:extLst>
              </a:tr>
              <a:tr h="373985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 with derivative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6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66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AD2F-5047-41BF-918D-84FEB8BC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807C1-8844-4EC7-8937-AEF6F367F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18658"/>
              </p:ext>
            </p:extLst>
          </p:nvPr>
        </p:nvGraphicFramePr>
        <p:xfrm>
          <a:off x="594360" y="1690688"/>
          <a:ext cx="11003280" cy="244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504">
                  <a:extLst>
                    <a:ext uri="{9D8B030D-6E8A-4147-A177-3AD203B41FA5}">
                      <a16:colId xmlns:a16="http://schemas.microsoft.com/office/drawing/2014/main" val="313076359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2742472101"/>
                    </a:ext>
                  </a:extLst>
                </a:gridCol>
                <a:gridCol w="4406536">
                  <a:extLst>
                    <a:ext uri="{9D8B030D-6E8A-4147-A177-3AD203B41FA5}">
                      <a16:colId xmlns:a16="http://schemas.microsoft.com/office/drawing/2014/main" val="163282766"/>
                    </a:ext>
                  </a:extLst>
                </a:gridCol>
              </a:tblGrid>
              <a:tr h="4656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DATA_SECTION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PARAMETER_SECTION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5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5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0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 with 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7706-ACA1-49B1-857E-A83CD5E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 (.DAT)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40B3-BD18-418B-89C4-DA1D1FBE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909" cy="2458992"/>
          </a:xfrm>
        </p:spPr>
        <p:txBody>
          <a:bodyPr>
            <a:normAutofit/>
          </a:bodyPr>
          <a:lstStyle/>
          <a:p>
            <a:r>
              <a:rPr lang="en-US" dirty="0"/>
              <a:t>By default ADMB looks for a data file with the same name as the .TPL file</a:t>
            </a:r>
          </a:p>
          <a:p>
            <a:pPr lvl="1"/>
            <a:r>
              <a:rPr lang="en-US" dirty="0"/>
              <a:t>simple.dat associated with </a:t>
            </a:r>
            <a:r>
              <a:rPr lang="en-US" dirty="0" err="1"/>
              <a:t>simple.tpl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CEB99-4E9E-4383-AC68-33541C612741}"/>
              </a:ext>
            </a:extLst>
          </p:cNvPr>
          <p:cNvSpPr txBox="1">
            <a:spLocks/>
          </p:cNvSpPr>
          <p:nvPr/>
        </p:nvSpPr>
        <p:spPr>
          <a:xfrm>
            <a:off x="838200" y="3888266"/>
            <a:ext cx="9899470" cy="245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Lines with # are ignored</a:t>
            </a:r>
          </a:p>
          <a:p>
            <a:pPr marL="457200" indent="-457200"/>
            <a:r>
              <a:rPr lang="en-US" dirty="0"/>
              <a:t>The structure of the .DAT file determines how it is read in</a:t>
            </a:r>
          </a:p>
          <a:p>
            <a:pPr marL="457200" indent="-457200"/>
            <a:r>
              <a:rPr lang="en-US" dirty="0"/>
              <a:t>ADMB reads the next value according to the instructions in the DATA_SECTION of the .TPL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1BFDF-027A-4128-A445-3CEE00AC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9885"/>
            <a:ext cx="5476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209D-5384-4201-99F4-AB0D2C34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simplest.tpl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A412-F255-491B-AE7B-D43ABBD3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66" y="182562"/>
            <a:ext cx="467452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</a:t>
            </a:r>
            <a:r>
              <a:rPr lang="en-US" dirty="0" err="1"/>
              <a:t>init</a:t>
            </a:r>
            <a:r>
              <a:rPr lang="en-US" dirty="0"/>
              <a:t>_ tells ADMB to pull in data from the data file depending on the size of the container you create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9DF52E-BF60-455A-9969-77D9179C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43" y="2825084"/>
            <a:ext cx="5476875" cy="2495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F2C66F-C03D-4B80-879E-7C1310E0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5" y="2825084"/>
            <a:ext cx="4114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699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ADMB approach and syntax</vt:lpstr>
      <vt:lpstr>ADMB “Approach”</vt:lpstr>
      <vt:lpstr>ADMB programs use a template (.TPL) file</vt:lpstr>
      <vt:lpstr>Anatomy of the TPL file</vt:lpstr>
      <vt:lpstr>Basic data types</vt:lpstr>
      <vt:lpstr>Declaring objects</vt:lpstr>
      <vt:lpstr>The data file (.DAT)</vt:lpstr>
      <vt:lpstr>simplest.tpl</vt:lpstr>
      <vt:lpstr>DATA_SECTION</vt:lpstr>
      <vt:lpstr>DATA_SECTION</vt:lpstr>
      <vt:lpstr>PARAMETER_SECTION</vt:lpstr>
      <vt:lpstr>PROCEDURE_SECTION</vt:lpstr>
      <vt:lpstr>REPORT_SECTION</vt:lpstr>
      <vt:lpstr>REPORT_SECTION</vt:lpstr>
      <vt:lpstr>Produced files to look at</vt:lpstr>
      <vt:lpstr>Produced files to look at</vt:lpstr>
      <vt:lpstr>Example 1: Run simplest.tpl</vt:lpstr>
      <vt:lpstr>Example 2: Estimate the mean</vt:lpstr>
      <vt:lpstr>Example 2: Estimate the 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ADMB approach and syntax</dc:title>
  <dc:creator>Merrill Rudd</dc:creator>
  <cp:lastModifiedBy>Merrill Rudd</cp:lastModifiedBy>
  <cp:revision>102</cp:revision>
  <dcterms:created xsi:type="dcterms:W3CDTF">2018-02-27T21:26:29Z</dcterms:created>
  <dcterms:modified xsi:type="dcterms:W3CDTF">2018-03-02T17:55:49Z</dcterms:modified>
</cp:coreProperties>
</file>