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857-E508-481B-9B25-445F4AB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9571-E00E-49E3-8BC7-2DE13E87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DFB2-1E49-4080-8B95-CEDA0E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F19F-897C-4361-AB09-B60F767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834-25C7-487F-9C71-0649E60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4AA-E8BD-4875-B7F3-A0784F3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4A95-575F-477B-8B39-E57F51AA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8F3-45A0-41E4-BED5-607DA96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D9F-BC38-462B-932D-DAF7B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F07-B8F4-4658-B022-2B5B45D7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0217-444B-4F35-8E1C-16E8E0DE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6A1-0D8C-4FD3-B45A-7C64B11E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ED5-BC3F-4DAD-A260-F1AE331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FB55-03C9-4141-AF12-CCAF58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10E6-3E02-4235-8606-6BAB240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ED2-6F91-4FE0-89D7-8512ABD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6BF9-167D-4763-ABC7-2AD8C1F2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5684-929C-4D14-B478-D9AD55D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E21B-AB44-4D61-BD4A-9ED9BEF2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F68-4343-494E-B1F6-B39E543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D76-E8DC-4A08-9B21-6CA684F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1AF8-A8DA-49A8-B5BE-9189C6A5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381-0090-4496-802D-59ADBE8B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55ED-6CE1-46F9-879E-9FD4BC3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0BFD-4D8F-448E-BA67-034471D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8BE1-B406-4FA9-9106-D273BFB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EDBC-E36C-42D3-B735-C06AB69B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90E6-37ED-4E79-B00C-4384389D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9165-95E1-429A-9CF4-B66A76F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40E2-30AF-4094-AB91-0C1A6B5F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6BEB-5D74-4C09-AF1A-7087A33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4FFE-D8A5-4539-99C7-045EB60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7C50-281F-4BA1-9E7A-7F0F823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BB4E-C11F-45CD-A62D-B8A95A2B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20D-9054-4584-B717-F2E96F43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0139-DF45-4543-9D41-1D9CC901E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F31F-63ED-4F12-9171-617C45D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11E07-FB1B-4E12-99E8-3B2A18A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AE5C-579C-480C-8BF0-3D0FCE8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70-BA5A-492E-B7AD-CAE2E44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1E8A-D955-4FC6-9DF8-7F736DA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F37-D563-415F-B463-38B17C4B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0435-5F94-43C3-A1DD-33BF0C1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8F519-6842-4361-9561-80A451D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C32F-0659-46BF-9EAB-B33055F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43D7-2C0B-472D-8D45-64DBC94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3F5-D982-4A9D-BC34-C6CB12C3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A40-B35A-4729-A967-0B9066D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32F0-4F7F-4A51-8D7C-D6DF1E5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6B62-733C-4A9C-9C55-12FC109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31F-9175-4143-AE09-66650D65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466-2B54-41BC-9928-A411D1C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9C9-6C76-4FF0-9267-F532B06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ACF6-25DD-4F05-9444-9C0CF986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D47-D33C-49D0-9E77-6DEC0D78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B18-99E1-46B5-89DF-B9ACED7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E93A-78BD-44ED-AC65-46EA8D8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16B-8DE8-4F33-A454-869E4B9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8C62-7759-4B3D-96A8-98AAB27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2739-B871-431E-B884-0A3E87F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B71-22C1-474D-A22F-D1D41570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47AD-72D3-4350-82AB-7CA8212C984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AB7-0AB7-4B0C-BDFC-26C457C9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584-1E45-4EC2-BE45-CC8394F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42-6405-41FF-BFC2-8227D1FD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BACFA-CC8B-427B-8D39-67D7E6C6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98C-A79B-4D89-A552-7CA881E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BC9-3612-417E-B8A1-C88484ED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4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Virtual population analysis (VPA)</a:t>
            </a:r>
          </a:p>
          <a:p>
            <a:pPr lvl="1"/>
            <a:r>
              <a:rPr lang="en-US" dirty="0"/>
              <a:t>Estimate current numbers and back-calculate</a:t>
            </a:r>
          </a:p>
          <a:p>
            <a:r>
              <a:rPr lang="en-US" dirty="0"/>
              <a:t>Statistical catch-at-age</a:t>
            </a:r>
          </a:p>
          <a:p>
            <a:pPr lvl="1"/>
            <a:r>
              <a:rPr lang="en-US" dirty="0"/>
              <a:t>Estimate initial numbers and forward-calculate</a:t>
            </a:r>
          </a:p>
          <a:p>
            <a:r>
              <a:rPr lang="en-US" dirty="0"/>
              <a:t>Can account for processes occurring by age, not just the exploited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B36C-402A-4760-975F-B04B4407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5" y="1509713"/>
            <a:ext cx="6638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6D69-D139-4371-B66E-4A062A27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Stock equation: </a:t>
                </a:r>
                <a:r>
                  <a:rPr lang="en-US" dirty="0"/>
                  <a:t>Numbers at age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fishing mortality </a:t>
                </a:r>
                <a:r>
                  <a:rPr lang="en-US" i="1" dirty="0"/>
                  <a:t>F</a:t>
                </a:r>
                <a:r>
                  <a:rPr lang="en-US" dirty="0"/>
                  <a:t> is a function of selectivity: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Catch equation:</a:t>
                </a:r>
                <a:r>
                  <a:rPr lang="en-US" dirty="0"/>
                  <a:t> Number of fish caught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Stock-recruit equation</a:t>
                </a:r>
                <a:r>
                  <a:rPr lang="en-US" dirty="0"/>
                  <a:t>: Related but different hypothesis of how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D9F9-3C97-4AF1-AE71-6B530B28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(statistical)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28F7-D042-4AAA-94B0-B678EA37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Acknowledges observation noise</a:t>
            </a:r>
          </a:p>
          <a:p>
            <a:pPr lvl="1"/>
            <a:r>
              <a:rPr lang="en-US" dirty="0"/>
              <a:t>Error structure part of the model description</a:t>
            </a:r>
          </a:p>
          <a:p>
            <a:pPr lvl="1"/>
            <a:r>
              <a:rPr lang="en-US" dirty="0"/>
              <a:t>Likelihood of actual observations optimized with regard to model parameters</a:t>
            </a:r>
          </a:p>
          <a:p>
            <a:pPr marL="457200" lvl="1" indent="0">
              <a:buNone/>
            </a:pPr>
            <a:r>
              <a:rPr lang="en-US" dirty="0"/>
              <a:t>+ Assumptions are transparent</a:t>
            </a:r>
          </a:p>
          <a:p>
            <a:pPr marL="457200" lvl="1" indent="0">
              <a:buNone/>
            </a:pPr>
            <a:r>
              <a:rPr lang="en-US" dirty="0"/>
              <a:t>+ Can compare different model assumptions</a:t>
            </a:r>
          </a:p>
          <a:p>
            <a:pPr marL="457200" lvl="1" indent="0">
              <a:buNone/>
            </a:pPr>
            <a:r>
              <a:rPr lang="en-US" dirty="0"/>
              <a:t>+ Can include different data sources</a:t>
            </a:r>
          </a:p>
          <a:p>
            <a:pPr marL="457200" lvl="1" indent="0">
              <a:buNone/>
            </a:pPr>
            <a:r>
              <a:rPr lang="en-US" dirty="0"/>
              <a:t>+ Estimate uncertainties</a:t>
            </a:r>
          </a:p>
          <a:p>
            <a:pPr marL="457200" lvl="1" indent="0">
              <a:buNone/>
            </a:pPr>
            <a:r>
              <a:rPr lang="en-US" dirty="0"/>
              <a:t>-- Tradeoff between number of model parameters and model flexibility</a:t>
            </a:r>
          </a:p>
          <a:p>
            <a:pPr marL="457200" lvl="1" indent="0">
              <a:buNone/>
            </a:pPr>
            <a:r>
              <a:rPr lang="en-US" dirty="0"/>
              <a:t>-- More advanced software needed</a:t>
            </a:r>
          </a:p>
        </p:txBody>
      </p:sp>
    </p:spTree>
    <p:extLst>
      <p:ext uri="{BB962C8B-B14F-4D97-AF65-F5344CB8AC3E}">
        <p14:creationId xmlns:p14="http://schemas.microsoft.com/office/powerpoint/2010/main" val="8595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C3A-5758-4DFC-9E89-31DE7CB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9F36-CAEE-4498-8579-BA56834E73CF}"/>
              </a:ext>
            </a:extLst>
          </p:cNvPr>
          <p:cNvSpPr txBox="1"/>
          <p:nvPr/>
        </p:nvSpPr>
        <p:spPr>
          <a:xfrm>
            <a:off x="838200" y="1997078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Estimating: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Numbers-at-age in the first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Recruits (numbers age-0)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Fully-selected fishing mortality by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Age at 50% and 95% selectivity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Catchability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5586-2109-4678-9EDC-31C1A2CF5B6B}"/>
              </a:ext>
            </a:extLst>
          </p:cNvPr>
          <p:cNvSpPr txBox="1"/>
          <p:nvPr/>
        </p:nvSpPr>
        <p:spPr>
          <a:xfrm>
            <a:off x="6096000" y="1997078"/>
            <a:ext cx="4859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Specifying: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Catch, CPUE, and proportions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Natural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Weight-at-age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Weights for the catch, CPUE, and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BD7-0556-4F09-A010-A06BFC5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36F7-8D28-4C97-A730-C5E2571F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dynamics			 Predicted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selectivity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89A425E-9EDE-4662-ABD6-F370980E4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33638"/>
              </p:ext>
            </p:extLst>
          </p:nvPr>
        </p:nvGraphicFramePr>
        <p:xfrm>
          <a:off x="997132" y="2564402"/>
          <a:ext cx="25781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1574800" imgH="749300" progId="Equation.DSMT4">
                  <p:embed/>
                </p:oleObj>
              </mc:Choice>
              <mc:Fallback>
                <p:oleObj name="Equation" r:id="rId3" imgW="1574800" imgH="749300" progId="Equation.DSMT4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id="{2478C0B6-1244-4105-BC35-D769C5A9C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2564402"/>
                        <a:ext cx="25781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DA2462B-FEB7-4E35-9668-514371B88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759"/>
              </p:ext>
            </p:extLst>
          </p:nvPr>
        </p:nvGraphicFramePr>
        <p:xfrm>
          <a:off x="4197532" y="2592977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545863" imgH="545863" progId="Equation.DSMT4">
                  <p:embed/>
                </p:oleObj>
              </mc:Choice>
              <mc:Fallback>
                <p:oleObj name="Equation" r:id="rId5" imgW="545863" imgH="545863" progId="Equation.DSMT4">
                  <p:embed/>
                  <p:pic>
                    <p:nvPicPr>
                      <p:cNvPr id="9220" name="Object 7">
                        <a:extLst>
                          <a:ext uri="{FF2B5EF4-FFF2-40B4-BE49-F238E27FC236}">
                            <a16:creationId xmlns:a16="http://schemas.microsoft.com/office/drawing/2014/main" id="{5C8E498D-FA78-4DAF-8C65-657BD8FC7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532" y="2592977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C01C348F-8035-42FE-B15B-730A9A7EE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43753"/>
              </p:ext>
            </p:extLst>
          </p:nvPr>
        </p:nvGraphicFramePr>
        <p:xfrm>
          <a:off x="997132" y="4824548"/>
          <a:ext cx="3505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1866900" imgH="469900" progId="Equation.DSMT4">
                  <p:embed/>
                </p:oleObj>
              </mc:Choice>
              <mc:Fallback>
                <p:oleObj name="Equation" r:id="rId7" imgW="1866900" imgH="469900" progId="Equation.DSMT4">
                  <p:embed/>
                  <p:pic>
                    <p:nvPicPr>
                      <p:cNvPr id="9221" name="Object 9">
                        <a:extLst>
                          <a:ext uri="{FF2B5EF4-FFF2-40B4-BE49-F238E27FC236}">
                            <a16:creationId xmlns:a16="http://schemas.microsoft.com/office/drawing/2014/main" id="{813071E1-61D8-4916-A0C7-3F937C6F2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4824548"/>
                        <a:ext cx="3505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7DD27870-9141-4F37-853A-AED7A49DE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043566"/>
              </p:ext>
            </p:extLst>
          </p:nvPr>
        </p:nvGraphicFramePr>
        <p:xfrm>
          <a:off x="6642464" y="2336528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2005729" imgH="406224" progId="Equation.DSMT4">
                  <p:embed/>
                </p:oleObj>
              </mc:Choice>
              <mc:Fallback>
                <p:oleObj name="Equation" r:id="rId9" imgW="2005729" imgH="406224" progId="Equation.DSMT4">
                  <p:embed/>
                  <p:pic>
                    <p:nvPicPr>
                      <p:cNvPr id="9224" name="Object 13">
                        <a:extLst>
                          <a:ext uri="{FF2B5EF4-FFF2-40B4-BE49-F238E27FC236}">
                            <a16:creationId xmlns:a16="http://schemas.microsoft.com/office/drawing/2014/main" id="{8E0B9F23-CA69-4256-B100-34DFFDB01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464" y="2336528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3D6-A847-4081-B568-39368AFC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F1E3-679E-4897-91F3-4D8BE8F8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713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Likelihoods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			CPUE		Catch-at-age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688E68B-D7AC-4AB2-8923-2F3AB6393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98316"/>
              </p:ext>
            </p:extLst>
          </p:nvPr>
        </p:nvGraphicFramePr>
        <p:xfrm>
          <a:off x="489858" y="3198223"/>
          <a:ext cx="2239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244600" imgH="508000" progId="Equation.DSMT4">
                  <p:embed/>
                </p:oleObj>
              </mc:Choice>
              <mc:Fallback>
                <p:oleObj name="Equation" r:id="rId3" imgW="1244600" imgH="508000" progId="Equation.DSMT4">
                  <p:embed/>
                  <p:pic>
                    <p:nvPicPr>
                      <p:cNvPr id="11268" name="Object 5">
                        <a:extLst>
                          <a:ext uri="{FF2B5EF4-FFF2-40B4-BE49-F238E27FC236}">
                            <a16:creationId xmlns:a16="http://schemas.microsoft.com/office/drawing/2014/main" id="{2B5F033F-AAB0-4DEF-92BE-86C95296D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8" y="3198223"/>
                        <a:ext cx="2239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8D44599D-6E2F-4818-9574-43F4C0760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28579"/>
              </p:ext>
            </p:extLst>
          </p:nvPr>
        </p:nvGraphicFramePr>
        <p:xfrm>
          <a:off x="3538493" y="3275214"/>
          <a:ext cx="30162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1663700" imgH="419100" progId="Equation.DSMT4">
                  <p:embed/>
                </p:oleObj>
              </mc:Choice>
              <mc:Fallback>
                <p:oleObj name="Equation" r:id="rId5" imgW="1663700" imgH="419100" progId="Equation.DSMT4">
                  <p:embed/>
                  <p:pic>
                    <p:nvPicPr>
                      <p:cNvPr id="11272" name="Object 13">
                        <a:extLst>
                          <a:ext uri="{FF2B5EF4-FFF2-40B4-BE49-F238E27FC236}">
                            <a16:creationId xmlns:a16="http://schemas.microsoft.com/office/drawing/2014/main" id="{6442B5DC-6659-4A08-92D0-01C0FE419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493" y="3275214"/>
                        <a:ext cx="30162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6F4844D-E387-4AD5-A019-F7534236D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25752"/>
              </p:ext>
            </p:extLst>
          </p:nvPr>
        </p:nvGraphicFramePr>
        <p:xfrm>
          <a:off x="7471955" y="3345859"/>
          <a:ext cx="3181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1828800" imgH="355600" progId="Equation.DSMT4">
                  <p:embed/>
                </p:oleObj>
              </mc:Choice>
              <mc:Fallback>
                <p:oleObj name="Equation" r:id="rId7" imgW="1828800" imgH="355600" progId="Equation.DSMT4">
                  <p:embed/>
                  <p:pic>
                    <p:nvPicPr>
                      <p:cNvPr id="11269" name="Object 7">
                        <a:extLst>
                          <a:ext uri="{FF2B5EF4-FFF2-40B4-BE49-F238E27FC236}">
                            <a16:creationId xmlns:a16="http://schemas.microsoft.com/office/drawing/2014/main" id="{219562D8-D001-48B9-AA50-2699A498A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955" y="3345859"/>
                        <a:ext cx="3181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5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912-D9ED-4E03-93C7-F52ECFA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2AA2-5572-4806-A171-15415C4A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46"/>
            <a:ext cx="10515600" cy="496052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/>
              <a:t>Compile and run age-structured model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The model currently assumes the last age group consists of fish only age-12, when in reality it is age-12 and above. Create a plus group for the last age: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Catches of fish in the first age group are largely from discard estimates. Extend the model to use a separate variance for catches of fish in the first age group.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Extend the model to use one set of catchabilities for the first ten years, and a different set in the last 10 years.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/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78A-0645-4F0D-BB85-35588449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stock-recruit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0B4F-995C-4BA9-B9B2-D578E940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fixed steepness </a:t>
            </a:r>
            <a:r>
              <a:rPr lang="en-US" i="1" dirty="0"/>
              <a:t>h</a:t>
            </a:r>
            <a:endParaRPr lang="en-US" dirty="0"/>
          </a:p>
          <a:p>
            <a:r>
              <a:rPr lang="en-US" dirty="0"/>
              <a:t>Assume a </a:t>
            </a:r>
            <a:r>
              <a:rPr lang="en-US" dirty="0" err="1"/>
              <a:t>Beverton</a:t>
            </a:r>
            <a:r>
              <a:rPr lang="en-US" dirty="0"/>
              <a:t>-Holt stock-recruit relationship</a:t>
            </a:r>
          </a:p>
          <a:p>
            <a:r>
              <a:rPr lang="en-US" dirty="0"/>
              <a:t>Assume a Ricker stock-recruit relationship</a:t>
            </a:r>
          </a:p>
          <a:p>
            <a:r>
              <a:rPr lang="en-US" dirty="0"/>
              <a:t>Bring the results into R and compare models</a:t>
            </a:r>
          </a:p>
        </p:txBody>
      </p:sp>
    </p:spTree>
    <p:extLst>
      <p:ext uri="{BB962C8B-B14F-4D97-AF65-F5344CB8AC3E}">
        <p14:creationId xmlns:p14="http://schemas.microsoft.com/office/powerpoint/2010/main" val="2364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MathType 4.0 Equation</vt:lpstr>
      <vt:lpstr>Age-structured models</vt:lpstr>
      <vt:lpstr>Age-structured models</vt:lpstr>
      <vt:lpstr>Basic equations</vt:lpstr>
      <vt:lpstr>Stochastic (statistical) model</vt:lpstr>
      <vt:lpstr>Statistical catch-at-age example</vt:lpstr>
      <vt:lpstr>Statistical catch-at-age example</vt:lpstr>
      <vt:lpstr>Statistical catch-at-age example</vt:lpstr>
      <vt:lpstr>Exercise</vt:lpstr>
      <vt:lpstr>Add a stock-recruit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Age-structured models</dc:title>
  <dc:creator>Merrill Rudd</dc:creator>
  <cp:lastModifiedBy>Merrill Rudd</cp:lastModifiedBy>
  <cp:revision>27</cp:revision>
  <dcterms:created xsi:type="dcterms:W3CDTF">2018-03-02T20:11:19Z</dcterms:created>
  <dcterms:modified xsi:type="dcterms:W3CDTF">2018-03-02T23:38:52Z</dcterms:modified>
</cp:coreProperties>
</file>