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70" r:id="rId9"/>
    <p:sldId id="264" r:id="rId10"/>
    <p:sldId id="269" r:id="rId11"/>
    <p:sldId id="260" r:id="rId12"/>
    <p:sldId id="271" r:id="rId13"/>
    <p:sldId id="272" r:id="rId14"/>
    <p:sldId id="273" r:id="rId15"/>
    <p:sldId id="266" r:id="rId16"/>
    <p:sldId id="267" r:id="rId17"/>
    <p:sldId id="268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76E2F-A464-480E-ABD9-CDB1D851B4E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76026-0E82-405D-A4F5-0914726BD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44F6-C7FC-4E4C-B997-CA0CA8DFD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6850-78E8-469C-9FE8-C79BF353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D856D-6FBD-415C-B363-2EBCA228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5E97-8E72-4D7C-A9D7-D1E473D6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AC607-B44D-4EAA-85A3-D4B2A68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7269-97FA-4711-BF44-3734C58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DFEC-692A-433B-BBC3-780249E43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28F4-85AB-4B5C-8FA4-C392320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3281-B50B-459C-A967-8D4EF7AF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D7B-E0A4-4D65-B48D-BA11191B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4886F-FF98-4BDF-9C6F-24F2BE36F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A113-9C4D-4165-B7DE-410759A8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B5C88-EB3D-4414-9BD5-500B4C86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A9DD-0986-4951-95F0-03DB4E71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A32-56C0-4F7C-A1FB-BCD67261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1A5-46E8-4DA8-8059-E58E3C2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B1B1-DE75-4954-9AC4-B3AE006C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08C4-8965-40D5-AAD5-B9D86D52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2148-63B3-40F6-B644-41839289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DA4F-1CF7-4B1E-830C-683A110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E36-E83C-4B5C-AB70-65E33142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03E2-7ACC-4415-BF37-FF6B7D9D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10D5-7982-496B-9B34-1701569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8A2-A2D8-455A-B65C-C1407CC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E72-E0D9-4505-97A8-53C0A7A1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159E-AB3F-4AC8-97D8-16529223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D87-EFA3-42DC-A800-55D4E6AFB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E4F10-1203-4A38-ABFB-C5D51FF1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241EE-DA1C-47BD-9908-E54416A8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5D33-7640-4E5A-9B0E-C99F5C58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3726-7C34-45D3-A74E-2C7A17D7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0CAC-2A9B-4733-B86A-262A4CA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6139-D77F-4BA2-A8B4-CC170ADF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2604-8FE4-4FD4-ACA3-416DC58F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6E8D4-21DB-4C60-BF3E-7C1CD0859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E3E3-BA02-406E-A4E8-7A89817C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70C3-F7D0-455E-86D4-424C5BEA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70C3-F175-47DB-B0DC-BCD0E154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EF0D-A4CE-4E40-A96B-71A5C2FD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22D2-D01C-4966-9E79-0747645A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CD1CC-DB46-4BB5-862A-AACC8E8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4758-A400-4DE0-AF06-A1A8E0A0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F42C-F0D6-4103-85E6-AD74339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C7BB3-8A69-40A1-AC02-D154F0BB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EB5E4-94DC-406F-81D5-A7442F69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3802-5A4A-4B80-8CA1-717FA4E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D1FE-28F0-4761-B54E-8984DCA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8E83-3934-42C2-9443-ACA17358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C91C-3FE4-46A8-AF77-EBF03351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A4A9-4354-4DE2-BE38-C3BD4B8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7560-A383-4214-B75C-16189407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8563E-ABB5-4174-B99D-5B82358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95F9-288D-4DBD-9C91-59D3FA4D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33DDE-21F5-4089-A502-D205CF17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6EA3-CECA-4DDE-8978-15EAC58B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7E17-15F8-41FE-B073-D0C4D46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EB49-98C3-4C7C-BFDF-5D840ED0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EBD7-923D-4CA0-8A39-536B9B3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9E93D-C712-47F7-BF65-8558C99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6DE-6F86-4519-BCAB-1BAACCD5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0D7-FC44-474C-A73A-C26BB79F5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93F6-94E6-45CC-84F9-00A48EE1588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33F4-676C-4DD7-960C-E89B6E8D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5971-E32D-435F-8868-C47FE247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DD97-D552-4926-88B8-FF0C3B3A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597-2370-4A1A-9083-9AE06E4B4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A398-A9B7-4AAD-8F56-4DE07E33E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105-9B2F-494E-98E0-1DEE4CE4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Likelihood profiles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DE05-9EA8-4D17-8B93-A9AFEAF8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/>
              <a:t>Profile over </a:t>
            </a:r>
            <a:r>
              <a:rPr lang="en-US" dirty="0" err="1"/>
              <a:t>Linf</a:t>
            </a:r>
            <a:r>
              <a:rPr lang="en-US" dirty="0"/>
              <a:t> and </a:t>
            </a:r>
            <a:r>
              <a:rPr lang="en-US" dirty="0" err="1"/>
              <a:t>vbk</a:t>
            </a:r>
            <a:endParaRPr lang="en-US" dirty="0"/>
          </a:p>
          <a:p>
            <a:pPr lvl="1"/>
            <a:r>
              <a:rPr lang="en-US" dirty="0"/>
              <a:t>Plot in R</a:t>
            </a:r>
          </a:p>
          <a:p>
            <a:endParaRPr lang="en-US" dirty="0"/>
          </a:p>
          <a:p>
            <a:r>
              <a:rPr lang="en-US" dirty="0"/>
              <a:t>Age-structured</a:t>
            </a:r>
          </a:p>
          <a:p>
            <a:pPr lvl="1"/>
            <a:r>
              <a:rPr lang="en-US" dirty="0"/>
              <a:t>Profile over q</a:t>
            </a:r>
          </a:p>
          <a:p>
            <a:pPr lvl="1"/>
            <a:r>
              <a:rPr lang="en-US" dirty="0"/>
              <a:t>Plot in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2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theorem:</a:t>
            </a:r>
          </a:p>
          <a:p>
            <a:endParaRPr lang="en-US" dirty="0"/>
          </a:p>
          <a:p>
            <a:r>
              <a:rPr lang="en-US" dirty="0"/>
              <a:t>Need to specify prior distribution</a:t>
            </a:r>
          </a:p>
          <a:p>
            <a:r>
              <a:rPr lang="en-US" dirty="0"/>
              <a:t>Objective: represent posterior by means of a large number of vectors of parameters </a:t>
            </a:r>
          </a:p>
          <a:p>
            <a:r>
              <a:rPr lang="en-US" dirty="0"/>
              <a:t>Constructs a joint Bayesian posterior for the model parameters</a:t>
            </a:r>
          </a:p>
          <a:p>
            <a:r>
              <a:rPr lang="en-US" dirty="0"/>
              <a:t>ADMB uses Random walk Metropolis-Hastings algorithm to sample from the posterior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22D6787-EC39-4786-82C5-F65C784B6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31263"/>
              </p:ext>
            </p:extLst>
          </p:nvPr>
        </p:nvGraphicFramePr>
        <p:xfrm>
          <a:off x="3877491" y="1690688"/>
          <a:ext cx="35734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777229" imgH="482391" progId="Equation.DSMT4">
                  <p:embed/>
                </p:oleObj>
              </mc:Choice>
              <mc:Fallback>
                <p:oleObj name="Equation" r:id="rId3" imgW="1777229" imgH="482391" progId="Equation.DSMT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32E0732-8D08-40E6-A251-3B99CBCB4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491" y="1690688"/>
                        <a:ext cx="35734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F6AA42C-D208-4EB8-8C01-A53B2BC3D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01437"/>
              </p:ext>
            </p:extLst>
          </p:nvPr>
        </p:nvGraphicFramePr>
        <p:xfrm>
          <a:off x="6348549" y="286004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342603" imgH="215713" progId="Equation.DSMT4">
                  <p:embed/>
                </p:oleObj>
              </mc:Choice>
              <mc:Fallback>
                <p:oleObj name="Equation" r:id="rId5" imgW="342603" imgH="215713" progId="Equation.DSMT4">
                  <p:embed/>
                  <p:pic>
                    <p:nvPicPr>
                      <p:cNvPr id="6149" name="Object 6">
                        <a:extLst>
                          <a:ext uri="{FF2B5EF4-FFF2-40B4-BE49-F238E27FC236}">
                            <a16:creationId xmlns:a16="http://schemas.microsoft.com/office/drawing/2014/main" id="{5A4B779A-9BCB-4C4F-A60A-7EFD40718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49" y="286004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63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5327-7267-4FE4-8385-4BF59D4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long chain which starts at a pre-specified parameter vector</a:t>
            </a:r>
          </a:p>
          <a:p>
            <a:r>
              <a:rPr lang="en-US" dirty="0"/>
              <a:t>Traverses the posterior distribution</a:t>
            </a:r>
          </a:p>
          <a:p>
            <a:pPr lvl="1"/>
            <a:r>
              <a:rPr lang="en-US" dirty="0"/>
              <a:t>Goal: get a sequence of parameter vectors which converges to the posterior distribution</a:t>
            </a:r>
          </a:p>
          <a:p>
            <a:r>
              <a:rPr lang="en-US" dirty="0"/>
              <a:t>The sample from the posterior distribution is every nth element in the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A41-E1E3-49C1-B6B3-1F2DD832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67F3-C154-4647-B2FE-459D65E2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E53FA66D-624A-449E-8A0A-E5586AF3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/>
          <a:stretch>
            <a:fillRect/>
          </a:stretch>
        </p:blipFill>
        <p:spPr bwMode="auto">
          <a:xfrm>
            <a:off x="1281952" y="1585913"/>
            <a:ext cx="65532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DF61C4F0-E61E-42CF-AE39-ADFBB2B3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936" y="2473510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Starting vector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8E9FD37-D0BB-44DB-814C-1E49D1BD5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5211" y="2862822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1C29086-6335-4D18-AB19-4F3DB7FD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957421"/>
            <a:ext cx="210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First “few” points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988D6A7F-942E-4166-9312-F93B07BA08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5018181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B95-0CF0-49AB-8C5D-39DF8EC7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 (MCMC)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4CE3C7-EF11-4C21-B28D-6BE1E21A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3188"/>
            <a:ext cx="5170488" cy="5160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29749FD-C2BE-4157-8949-7F8A7299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76600"/>
            <a:ext cx="3028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AU" altLang="en-US"/>
              <a:t>Impact of increasing </a:t>
            </a:r>
          </a:p>
          <a:p>
            <a:pPr algn="l" eaLnBrk="1" hangingPunct="1"/>
            <a:r>
              <a:rPr lang="en-AU" altLang="en-US"/>
              <a:t>the number of cycles</a:t>
            </a:r>
          </a:p>
        </p:txBody>
      </p:sp>
    </p:spTree>
    <p:extLst>
      <p:ext uri="{BB962C8B-B14F-4D97-AF65-F5344CB8AC3E}">
        <p14:creationId xmlns:p14="http://schemas.microsoft.com/office/powerpoint/2010/main" val="150690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F2CD-101E-412A-9EB9-61CFB252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MCMC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3F736-FC84-4056-96C7-5221728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 an initial parameter vector (often mode of the posterior) and compute its posterior density (likelihood * prior)</a:t>
            </a:r>
          </a:p>
          <a:p>
            <a:pPr marL="514350" indent="-514350">
              <a:buAutoNum type="arabicParenR"/>
            </a:pPr>
            <a:r>
              <a:rPr lang="en-US" dirty="0"/>
              <a:t>Generate a new parameter vector based on the current one (using a jump function) and compute its posterior density</a:t>
            </a:r>
          </a:p>
          <a:p>
            <a:pPr marL="514350" indent="-514350">
              <a:buAutoNum type="arabicParenR"/>
            </a:pPr>
            <a:r>
              <a:rPr lang="en-US" dirty="0"/>
              <a:t>Replace the current parameter vector by the new one with probability equal to ratio of the new to the current density</a:t>
            </a:r>
          </a:p>
          <a:p>
            <a:pPr marL="514350" indent="-514350">
              <a:buAutoNum type="arabicParenR"/>
            </a:pPr>
            <a:r>
              <a:rPr lang="en-US" dirty="0"/>
              <a:t>Output the current parameter vector</a:t>
            </a:r>
          </a:p>
          <a:p>
            <a:pPr marL="514350" indent="-514350">
              <a:buAutoNum type="arabicParenR"/>
            </a:pPr>
            <a:r>
              <a:rPr lang="en-US" dirty="0"/>
              <a:t>Repeat steps 2-4 many times</a:t>
            </a:r>
          </a:p>
        </p:txBody>
      </p:sp>
    </p:spTree>
    <p:extLst>
      <p:ext uri="{BB962C8B-B14F-4D97-AF65-F5344CB8AC3E}">
        <p14:creationId xmlns:p14="http://schemas.microsoft.com/office/powerpoint/2010/main" val="307440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4A1-F5C7-4906-B52D-5BA1953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BDB-D59C-4FB5-BFE9-50ECEFBF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Jump function should be chosen to optimize performance (but usually selected for computational convenience)</a:t>
            </a:r>
          </a:p>
          <a:p>
            <a:r>
              <a:rPr lang="en-US" dirty="0"/>
              <a:t>It should be possible to reach all possible parameter vectors eventually by applying the jump function long enough</a:t>
            </a:r>
          </a:p>
          <a:p>
            <a:r>
              <a:rPr lang="en-US" dirty="0"/>
              <a:t>ADMB jump function – multivariate normal distribution centered at the current parameter vector</a:t>
            </a:r>
          </a:p>
          <a:p>
            <a:r>
              <a:rPr lang="en-US" dirty="0"/>
              <a:t>Jump function can be adjusted dynamically during the initial phase of MCMC</a:t>
            </a:r>
          </a:p>
          <a:p>
            <a:pPr lvl="1"/>
            <a:r>
              <a:rPr lang="en-US" dirty="0"/>
              <a:t>Too many “new” parameter vectors being accepted – increase the width of the jump</a:t>
            </a:r>
          </a:p>
          <a:p>
            <a:pPr lvl="1"/>
            <a:r>
              <a:rPr lang="en-US" dirty="0"/>
              <a:t>Too few “new” parameter vectors accepted – decrease the width of the jump</a:t>
            </a:r>
          </a:p>
          <a:p>
            <a:pPr lvl="1"/>
            <a:r>
              <a:rPr lang="en-US" dirty="0"/>
              <a:t>Approx. 30-40% acceptance</a:t>
            </a:r>
          </a:p>
        </p:txBody>
      </p:sp>
    </p:spTree>
    <p:extLst>
      <p:ext uri="{BB962C8B-B14F-4D97-AF65-F5344CB8AC3E}">
        <p14:creationId xmlns:p14="http://schemas.microsoft.com/office/powerpoint/2010/main" val="42818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C9CA-26B7-4211-9CF2-14904C13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Burn-in and thinning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5B6-AB2E-4FED-A029-1DCAA1A6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impact of the initial parameter vector and Markov nature of the algorithm by having a burn-in period and thinning the chain</a:t>
            </a:r>
          </a:p>
          <a:p>
            <a:r>
              <a:rPr lang="en-US" dirty="0"/>
              <a:t>Burn-in: 5-50% of the total chain length to allow the algorithm to set itself up</a:t>
            </a:r>
          </a:p>
          <a:p>
            <a:r>
              <a:rPr lang="en-US" dirty="0"/>
              <a:t>Thin the chain by taking every</a:t>
            </a:r>
            <a:r>
              <a:rPr lang="en-US" i="1" dirty="0"/>
              <a:t> n</a:t>
            </a:r>
            <a:r>
              <a:rPr lang="en-US" dirty="0"/>
              <a:t>th value to prevent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9046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C292-D3D0-47F0-8B97-2BA949A8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68B9-DA52-4815-886D-0E16C097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 MCMC with argument –</a:t>
            </a:r>
            <a:r>
              <a:rPr lang="en-US" dirty="0" err="1"/>
              <a:t>mcmc</a:t>
            </a:r>
            <a:r>
              <a:rPr lang="en-US" dirty="0"/>
              <a:t> N, where N is the number of steps</a:t>
            </a:r>
          </a:p>
          <a:p>
            <a:pPr lvl="1"/>
            <a:r>
              <a:rPr lang="en-US" dirty="0"/>
              <a:t>Output in .HST file</a:t>
            </a:r>
          </a:p>
          <a:p>
            <a:pPr lvl="1"/>
            <a:endParaRPr lang="en-US" dirty="0"/>
          </a:p>
          <a:p>
            <a:r>
              <a:rPr lang="en-US" dirty="0"/>
              <a:t>Can save chain of parameters using –</a:t>
            </a:r>
            <a:r>
              <a:rPr lang="en-US" dirty="0" err="1"/>
              <a:t>mcsave</a:t>
            </a:r>
            <a:r>
              <a:rPr lang="en-US" dirty="0"/>
              <a:t> N, for example:</a:t>
            </a:r>
          </a:p>
          <a:p>
            <a:pPr lvl="1"/>
            <a:r>
              <a:rPr lang="en-US" dirty="0"/>
              <a:t>&lt;model name&gt; 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marL="0" indent="0">
              <a:buNone/>
            </a:pPr>
            <a:r>
              <a:rPr lang="en-US" dirty="0"/>
              <a:t>Which would take 100000 samples and save every 10 samples</a:t>
            </a:r>
          </a:p>
          <a:p>
            <a:pPr lvl="1"/>
            <a:r>
              <a:rPr lang="en-US" dirty="0"/>
              <a:t>Output in .PSV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examine output chain of variable that is not a model parameter using </a:t>
            </a:r>
            <a:r>
              <a:rPr lang="en-US" dirty="0" err="1"/>
              <a:t>mceval_phase</a:t>
            </a:r>
            <a:endParaRPr lang="en-US" dirty="0"/>
          </a:p>
          <a:p>
            <a:pPr lvl="1"/>
            <a:r>
              <a:rPr lang="en-US" dirty="0"/>
              <a:t>After running model: &lt;model&gt; -</a:t>
            </a:r>
            <a:r>
              <a:rPr lang="en-US" dirty="0" err="1"/>
              <a:t>mcmc</a:t>
            </a:r>
            <a:r>
              <a:rPr lang="en-US" dirty="0"/>
              <a:t> 100000 –</a:t>
            </a:r>
            <a:r>
              <a:rPr lang="en-US" dirty="0" err="1"/>
              <a:t>mcsave</a:t>
            </a:r>
            <a:r>
              <a:rPr lang="en-US" dirty="0"/>
              <a:t> 10</a:t>
            </a:r>
          </a:p>
          <a:p>
            <a:pPr lvl="1"/>
            <a:r>
              <a:rPr lang="en-US" dirty="0"/>
              <a:t>&lt;model&gt; -</a:t>
            </a:r>
            <a:r>
              <a:rPr lang="en-US" dirty="0" err="1"/>
              <a:t>mceval</a:t>
            </a:r>
            <a:endParaRPr lang="en-US" dirty="0"/>
          </a:p>
          <a:p>
            <a:pPr lvl="1"/>
            <a:r>
              <a:rPr lang="en-US" dirty="0"/>
              <a:t>Outputs .CHA file</a:t>
            </a:r>
          </a:p>
        </p:txBody>
      </p:sp>
    </p:spTree>
    <p:extLst>
      <p:ext uri="{BB962C8B-B14F-4D97-AF65-F5344CB8AC3E}">
        <p14:creationId xmlns:p14="http://schemas.microsoft.com/office/powerpoint/2010/main" val="242719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F041-3987-4EF9-A638-F61581F5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SCA 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F363-EB65-4677-AF03-F270E740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SCA model (agestructured3) using MCMC</a:t>
            </a:r>
          </a:p>
          <a:p>
            <a:r>
              <a:rPr lang="en-US" dirty="0"/>
              <a:t>Examine results in R</a:t>
            </a:r>
          </a:p>
        </p:txBody>
      </p:sp>
    </p:spTree>
    <p:extLst>
      <p:ext uri="{BB962C8B-B14F-4D97-AF65-F5344CB8AC3E}">
        <p14:creationId xmlns:p14="http://schemas.microsoft.com/office/powerpoint/2010/main" val="16419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4AD-406D-40B7-B7A6-0F43B150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estimating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2428-5C7D-4B13-B64B-6DBB03216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Hessian-based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Likelihood profiles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MCMC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1FDC-B01D-4523-94A2-A40DB9BE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794-2386-4506-8F4D-05F4B71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Maximum likelihood estimates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E990-CB9B-4918-AF2C-C35CFE43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45604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Maximum likelihood estimate: values that maximize the likelihood for the actual observations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Curvature of the negative log likelihood function gives an estimate of the variance of the maximum likelihood estimator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Hessian matrix of second derivatives: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E76A-CE80-4488-9C22-E9F86F47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85" y="2305123"/>
            <a:ext cx="2558077" cy="71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348DB-3BFD-4BA9-B59E-8FAAE66F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99" y="4196898"/>
            <a:ext cx="3694933" cy="1041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D4DFB-FC9A-470B-A070-BF66D24D4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369" y="5378348"/>
            <a:ext cx="32956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9900-2761-4E10-8B24-43718965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log likelihood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EE86-80F9-4FE0-84C6-465D1BF9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Estimator and hessian matrix are often found by numerical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Delta method: general method for deriving the variance of asymptotically normal random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655C6-FF60-43DF-83EE-64D8049D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" y="2722778"/>
            <a:ext cx="11879826" cy="2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B6EA-EB1A-4B87-8EC4-491C7FB9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estimation of uncertainty: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FDB9-798F-4749-88C8-CF8017023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ADMB uses the delta method to calculate the covariance matrix</a:t>
            </a:r>
          </a:p>
          <a:p>
            <a:pPr marL="457200" lvl="1" indent="0">
              <a:buNone/>
            </a:pPr>
            <a:r>
              <a:rPr lang="en-US" dirty="0"/>
              <a:t>	Covariance matrix calculated from:</a:t>
            </a:r>
          </a:p>
          <a:p>
            <a:pPr marL="457200" lvl="1" indent="0">
              <a:buNone/>
            </a:pPr>
            <a:r>
              <a:rPr lang="en-US" dirty="0"/>
              <a:t>Hessian – matrix of second order partial derivatives</a:t>
            </a:r>
          </a:p>
          <a:p>
            <a:pPr marL="457200" lvl="1" indent="0">
              <a:buNone/>
            </a:pPr>
            <a:r>
              <a:rPr lang="en-US" dirty="0"/>
              <a:t>	Hessian calculated from:</a:t>
            </a:r>
          </a:p>
          <a:p>
            <a:pPr marL="457200" lvl="1" indent="0">
              <a:buNone/>
            </a:pPr>
            <a:r>
              <a:rPr lang="en-US" dirty="0"/>
              <a:t>Jacobian – matrix of first order partial derivatives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Inverse of hessian is a reasonable approximation of the covariance matrix provided the assumption that the optimum solution is approximately linear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705D-2F84-4165-8AD3-F5EE5E2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C4D9-39B7-48FD-99DD-A660039DAC09}"/>
              </a:ext>
            </a:extLst>
          </p:cNvPr>
          <p:cNvCxnSpPr>
            <a:cxnSpLocks/>
          </p:cNvCxnSpPr>
          <p:nvPr/>
        </p:nvCxnSpPr>
        <p:spPr>
          <a:xfrm>
            <a:off x="1698172" y="232518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85371E-4964-4490-89FB-B2EF3E3392C9}"/>
              </a:ext>
            </a:extLst>
          </p:cNvPr>
          <p:cNvCxnSpPr>
            <a:cxnSpLocks/>
          </p:cNvCxnSpPr>
          <p:nvPr/>
        </p:nvCxnSpPr>
        <p:spPr>
          <a:xfrm>
            <a:off x="1698172" y="3108959"/>
            <a:ext cx="0" cy="32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213F-98BF-47C9-9056-3A74F6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on the delta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9AA-8729-4DAF-9C4E-A949121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method is based on a normal approximation, so it is not always appropriate</a:t>
            </a:r>
          </a:p>
          <a:p>
            <a:r>
              <a:rPr lang="en-US" dirty="0"/>
              <a:t>It may be useful to compute the confidence intervals in log-scale and transfer quantiles to the original scale to ensure a parameter is positive</a:t>
            </a:r>
          </a:p>
          <a:p>
            <a:pPr lvl="1"/>
            <a:r>
              <a:rPr lang="en-US" dirty="0"/>
              <a:t>Variables other than the actual model parameters can be added to the output reports by declaring in PARAMETER_SECTION </a:t>
            </a:r>
            <a:r>
              <a:rPr lang="en-US" dirty="0" err="1">
                <a:solidFill>
                  <a:srgbClr val="FF0000"/>
                </a:solidFill>
              </a:rPr>
              <a:t>sdreport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  <a:p>
            <a:r>
              <a:rPr lang="en-US" dirty="0"/>
              <a:t>Typical output files are .PAR, .STD, and .COR</a:t>
            </a:r>
          </a:p>
        </p:txBody>
      </p:sp>
    </p:spTree>
    <p:extLst>
      <p:ext uri="{BB962C8B-B14F-4D97-AF65-F5344CB8AC3E}">
        <p14:creationId xmlns:p14="http://schemas.microsoft.com/office/powerpoint/2010/main" val="378451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DD65-282F-43CB-A175-B64AFC12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BED4-C1C7-4C33-8985-25941190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9" y="1687609"/>
            <a:ext cx="3272287" cy="49474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a wide range of possible values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Fit the model to find the MLE and negative log likelihood</a:t>
            </a:r>
          </a:p>
          <a:p>
            <a:r>
              <a:rPr lang="en-US" dirty="0"/>
              <a:t>Plot the negative log likelihood against </a:t>
            </a:r>
            <a:r>
              <a:rPr lang="en-US" i="1" dirty="0"/>
              <a:t>p</a:t>
            </a:r>
          </a:p>
          <a:p>
            <a:r>
              <a:rPr lang="en-US" dirty="0"/>
              <a:t>ADMB includes option to create likelihood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B00B-8502-4315-AFC8-8BFB548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B996F-B9EB-4588-9421-96DCEDA45F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5D9D6306-55A3-4B7B-A0DD-D41B496F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755" y="5035644"/>
            <a:ext cx="2027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Alternative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values for the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parameter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870A5E-A0C1-41B4-9169-F76F3D1773DD}"/>
              </a:ext>
            </a:extLst>
          </p:cNvPr>
          <p:cNvGrpSpPr/>
          <p:nvPr/>
        </p:nvGrpSpPr>
        <p:grpSpPr>
          <a:xfrm>
            <a:off x="4206830" y="1494338"/>
            <a:ext cx="7620000" cy="3565525"/>
            <a:chOff x="3775166" y="1519646"/>
            <a:chExt cx="7620000" cy="356552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CCAB7A7D-E19A-491E-882B-3277D260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966" y="4262846"/>
              <a:ext cx="617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E4872377-2D24-437E-8648-E948E1B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6966" y="4339046"/>
              <a:ext cx="3076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Parameter of Interest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F39516BB-7B44-4D50-86FF-825F67A40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22966" y="1595846"/>
              <a:ext cx="0" cy="2667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6700AC6-DAB2-4145-996F-10C28C1E9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166" y="2053046"/>
              <a:ext cx="1444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-log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/>
                <a:t>likelihood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B3A3F8DC-9F97-4782-AA3D-F6443C1D2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3341" y="3805646"/>
              <a:ext cx="276225" cy="304800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F9A664-8CB4-4754-BB99-0B8355865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091" y="3729446"/>
              <a:ext cx="742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/>
                <a:t>MLE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85D9D445-E382-495E-8D04-B35F5D15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8166" y="3958046"/>
              <a:ext cx="9906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1F13B6B-72BD-42C4-A631-D8A34E778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5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7F9E3F7-1859-47AB-B6B8-54D3DBF34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8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FB73A6F-7734-4B84-91FA-0CE961AD7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366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A64FCCF8-51EB-4468-9E41-D8BF64AB7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3E680E9-55D8-4AC8-B16C-22D9A7836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2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E5F7564-EE1A-43C3-B347-F07785F56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3641" y="3958046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B187BDA6-D581-4FAD-B0BE-3AB63FA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166" y="36532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9" name="AutoShape 21">
              <a:extLst>
                <a:ext uri="{FF2B5EF4-FFF2-40B4-BE49-F238E27FC236}">
                  <a16:creationId xmlns:a16="http://schemas.microsoft.com/office/drawing/2014/main" id="{6F0BBFCA-FDBE-49F9-B8B8-900E3D18E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766" y="26626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0" name="AutoShape 22">
              <a:extLst>
                <a:ext uri="{FF2B5EF4-FFF2-40B4-BE49-F238E27FC236}">
                  <a16:creationId xmlns:a16="http://schemas.microsoft.com/office/drawing/2014/main" id="{BE885D38-D1B9-40C4-8EBD-456769D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1566" y="16720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F506CE95-4553-4E9A-BF86-D38B26007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66" y="2967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9C4F9E5-0748-4C47-9F42-517826FF2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5541" y="2205446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C58F4EAB-FFD2-40BC-A644-D22C93CDA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3829" y="1519646"/>
              <a:ext cx="4754562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Negative log-likelihood, fixing the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parameter to each value in turn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/>
                <a:t>(minimize on the rest of the parameters)</a:t>
              </a: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17C81493-E581-45E5-A5A5-9BE6D5C2A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6966" y="2510246"/>
              <a:ext cx="685800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9DD0BB6E-E34F-4C99-B14B-CF2161597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08966" y="2510246"/>
              <a:ext cx="30480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F1988861-FC3F-4030-A41D-0786EF09E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366" y="2510246"/>
              <a:ext cx="6096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21F2061-A8A2-407A-B75B-5D8D16A1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2966" y="2510246"/>
              <a:ext cx="762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D88E95C-9D62-46CD-945D-EC991C16A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03428" y="4323171"/>
              <a:ext cx="762000" cy="6858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BA919FDA-13F1-4507-BD69-60332501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65428" y="4323171"/>
              <a:ext cx="533400" cy="7620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0B4C33D3-3D76-47E1-AD6E-00F2E0A55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5793" y="3960654"/>
              <a:ext cx="238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400" dirty="0">
                  <a:solidFill>
                    <a:schemeClr val="hlink"/>
                  </a:solidFill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32" name="AutoShape 20">
              <a:extLst>
                <a:ext uri="{FF2B5EF4-FFF2-40B4-BE49-F238E27FC236}">
                  <a16:creationId xmlns:a16="http://schemas.microsoft.com/office/drawing/2014/main" id="{544E44FC-344A-42CD-9819-AC7C5B6A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874" y="3330779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33" name="AutoShape 23">
              <a:extLst>
                <a:ext uri="{FF2B5EF4-FFF2-40B4-BE49-F238E27FC236}">
                  <a16:creationId xmlns:a16="http://schemas.microsoft.com/office/drawing/2014/main" id="{1C3C3FD0-6610-42C5-AFF5-729CFDB0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3903" y="3479914"/>
              <a:ext cx="276225" cy="304800"/>
            </a:xfrm>
            <a:prstGeom prst="star5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2420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50EB-4067-410D-8E5B-345EF66E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69F34-A7D2-4F6F-ACB3-D32E4AC6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46" y="1330492"/>
            <a:ext cx="8448675" cy="483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852419-AF30-4255-8CE8-37107F53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6281487"/>
            <a:ext cx="10515600" cy="78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0.5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df=1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1.92 for 95%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B6F8-0DCD-46FA-8323-97A251A6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profiles in ADMB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912F-8284-4B09-8342-B789C3B0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in PARAMETER_SECTION </a:t>
            </a:r>
            <a:r>
              <a:rPr lang="en-US" dirty="0" err="1">
                <a:solidFill>
                  <a:srgbClr val="FF0000"/>
                </a:solidFill>
              </a:rPr>
              <a:t>likeprof_number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Then use –</a:t>
            </a:r>
            <a:r>
              <a:rPr lang="en-US" dirty="0" err="1"/>
              <a:t>lprof</a:t>
            </a:r>
            <a:r>
              <a:rPr lang="en-US" dirty="0"/>
              <a:t> argument when running the model</a:t>
            </a:r>
          </a:p>
          <a:p>
            <a:r>
              <a:rPr lang="en-US" dirty="0"/>
              <a:t>Will produce files .PLT for each parameter profiled</a:t>
            </a:r>
          </a:p>
          <a:p>
            <a:r>
              <a:rPr lang="en-US" dirty="0"/>
              <a:t>Can adjust number of points profiled for finer resolution</a:t>
            </a:r>
          </a:p>
        </p:txBody>
      </p:sp>
    </p:spTree>
    <p:extLst>
      <p:ext uri="{BB962C8B-B14F-4D97-AF65-F5344CB8AC3E}">
        <p14:creationId xmlns:p14="http://schemas.microsoft.com/office/powerpoint/2010/main" val="41284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804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Symbol</vt:lpstr>
      <vt:lpstr>Tahoma</vt:lpstr>
      <vt:lpstr>Office Theme</vt:lpstr>
      <vt:lpstr>Equation</vt:lpstr>
      <vt:lpstr>Estimating uncertainty</vt:lpstr>
      <vt:lpstr>Ways of estimating uncertainty</vt:lpstr>
      <vt:lpstr>Maximum likelihood estimates and Hessian</vt:lpstr>
      <vt:lpstr>Negative log likelihood curvature</vt:lpstr>
      <vt:lpstr>Default estimation of uncertainty: delta method</vt:lpstr>
      <vt:lpstr>Important notes on the delta method</vt:lpstr>
      <vt:lpstr>Likelihood profiles</vt:lpstr>
      <vt:lpstr>Calculating confidence intervals</vt:lpstr>
      <vt:lpstr>Likelihood profiles in ADMB</vt:lpstr>
      <vt:lpstr>Exercise: Likelihood profiles </vt:lpstr>
      <vt:lpstr>Markov Chain Monte Carlo (MCMC)</vt:lpstr>
      <vt:lpstr>Markov Chain Monte Carlo (MCMC)</vt:lpstr>
      <vt:lpstr>Markov Chain Monte Carlo (MCMC)</vt:lpstr>
      <vt:lpstr>Markov Chain Monte Carlo (MCMC)</vt:lpstr>
      <vt:lpstr>Overview of MCMC algorithm</vt:lpstr>
      <vt:lpstr>Jump function</vt:lpstr>
      <vt:lpstr>Burn-in and thinning</vt:lpstr>
      <vt:lpstr>MCMC in ADMB</vt:lpstr>
      <vt:lpstr>Exercise: SCA MCMC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41</cp:revision>
  <dcterms:created xsi:type="dcterms:W3CDTF">2018-03-08T18:01:48Z</dcterms:created>
  <dcterms:modified xsi:type="dcterms:W3CDTF">2018-03-14T06:53:45Z</dcterms:modified>
</cp:coreProperties>
</file>