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73" r:id="rId6"/>
    <p:sldId id="272" r:id="rId7"/>
    <p:sldId id="257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79" r:id="rId16"/>
    <p:sldId id="271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9B65-4390-46DC-A909-C5AA3E7AC9F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D67A-ED52-4A7D-9D56-FC5E77E9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4209-B501-4B61-A373-5CAB4EA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328-95D3-474A-A46F-BD172585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73B-49C2-4197-BB76-D329273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7700-D3C9-4C55-BC8F-E116BAECC10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6D6-0B41-4605-83AE-B6F5E325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DB843-0757-4A57-8723-01C42CA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09C-5AFF-40DA-AD18-C30AAC8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3FAD1-C7B2-4BEB-B4E8-990F9956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7D6E-E760-44C2-8092-D1FFAE4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32CA-6779-4FC6-92C4-0940039BADF1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BC1E-3B1A-41C6-B2BB-3B018AA0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1E56-122D-40D1-BF97-62C91E3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23A12-6819-4324-9951-0D93BF092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7892-6C6D-4550-9A5D-0CBBB829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9C8F-575E-4B17-AE4A-A6C7E70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9521-031E-45BD-8702-96BCDBBD24E0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32D7-9619-46EE-8B1A-3460127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95-F979-40C5-AA5F-8812BF7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EC8-DA88-4752-91DC-BB1A5A6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9A38-2235-46DD-AC97-351F979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F5A9-AEBB-4FC7-8D20-FBFF0220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8E42898A-6F54-484B-BAD3-DE9B7827CE5F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AA8-9F26-4704-8CB0-C913974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EA3B-9A8B-430A-ADA2-D9A0347A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EAEB996F-B9EB-4588-9421-96DCEDA45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2457-7B07-4A82-8F1F-EEBE65C1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82A0-02E1-4247-A687-DFBDC456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C034-D9DA-4EE4-A904-A6068AA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6A7C-2923-4D93-A5F0-B90384B5C072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9D6C-17DD-4410-BE6D-C8B5D7B4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0B53-C553-4D51-92D8-E9FF943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EFDB-B2CC-42B8-BD41-538A112B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BEA7-D588-48F5-9551-04A1315B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55B9-B888-4320-85D8-0D91BC87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C8F2-251B-4694-9958-77DFD149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702-24D7-4DBC-94BE-A5174157B0AC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300B-9B6C-4929-B9E1-D211F64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393-552F-4E7B-ADDC-BB01075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EC7-93CA-4209-8000-9DDF6877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F593-39C1-417C-B802-D477CD3A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CA8C-2167-4540-B002-A844494A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9E56-4F16-485C-A93C-14148CD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0A7C-4233-46C8-AB8A-D4195DB9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F1898-97F3-4D56-B8A0-1D58C99D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D8B6-3C41-4FF4-BF58-CFF177FE383F}" type="datetime1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B64B2-694C-45C3-ADF4-6C0D639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54DAD-013F-440E-80DB-84764429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9FD9-5225-47BB-8140-96A9A55F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63D1-96A0-4E01-B7AA-29712273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B7-3602-4C67-ADB2-AB9DB103982C}" type="datetime1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C7D-C8DC-40EA-B0BE-4A510FF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132-5499-496F-8E20-96E4FA6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2E5A-4121-4CA2-BEB8-2CA1C33F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4914-5B74-4E63-890F-EA891B419008}" type="datetime1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81509-A7E8-4C48-B1EE-3723EB0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B7CE-5AFE-4EF1-B55D-701C916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2F1-AA0D-4DEE-A52E-9FB65F70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8E5A-25F9-4933-93D5-4A261264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99B2-98BB-42DB-81D8-E542BC89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206A-51C0-4977-8D67-BA6B84F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9AD0-B3EB-46FF-9104-F413E8CD7EA1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801B-9957-438E-8EA5-98C0443F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D7B53-ACEC-4198-BD9C-A3823CB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2468-D575-4A46-8904-CF75601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D9D3-8719-49D5-81AF-D446D5DF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0DAEB-2F34-4F47-8DF2-0D772893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32FE-2BCE-47FD-812B-E05F5823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4D8D-B2DD-4F72-BFDB-EDC58942B9BD}" type="datetime1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EA68-32EC-499C-8A3A-7A3BBF35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4862-03C4-4AD6-A8BC-6CC09EE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76412-D0C4-43E1-BFBE-7DED7BA7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7DB1-90AB-4821-AF47-750559F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458A-00CA-4464-8BB4-97E50948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816F-9438-4258-9D6F-F7710D03DEE3}" type="datetime1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DDA-F441-4BE1-BDEF-EA26F371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CF36-E7DC-41F4-A64C-D35582ED4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996F-B9EB-4588-9421-96DCEDA4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rrillrud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rrillrudd/ADMB_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151-6376-4704-AE6B-E5E35795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90" y="171008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Helvetica" panose="020B0504020202030204" pitchFamily="34" charset="0"/>
              </a:rPr>
              <a:t>Introduction</a:t>
            </a:r>
            <a:br>
              <a:rPr lang="en-US" dirty="0">
                <a:latin typeface="Helvetica" panose="020B0504020202030204" pitchFamily="34" charset="0"/>
              </a:rPr>
            </a:b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ADMB Workshop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Alaska Department of Fish and Game</a:t>
            </a:r>
            <a:br>
              <a:rPr lang="en-US" sz="3600" dirty="0">
                <a:latin typeface="Helvetica" panose="020B0504020202030204" pitchFamily="34" charset="0"/>
              </a:rPr>
            </a:br>
            <a:r>
              <a:rPr lang="en-US" sz="3600" dirty="0">
                <a:latin typeface="Helvetica" panose="020B0504020202030204" pitchFamily="34" charset="0"/>
              </a:rPr>
              <a:t>March 2018</a:t>
            </a:r>
            <a:endParaRPr lang="en-US" dirty="0">
              <a:latin typeface="Helvetica" panose="020B0504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48AA-42F3-4775-A82B-A613B46D3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631" y="45841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anose="020B0504020202030204" pitchFamily="34" charset="0"/>
              </a:rPr>
              <a:t>Merrill Rudd</a:t>
            </a:r>
          </a:p>
          <a:p>
            <a:r>
              <a:rPr lang="en-US" dirty="0">
                <a:latin typeface="Helvetica" panose="020B0504020202030204" pitchFamily="34" charset="0"/>
                <a:hlinkClick r:id="rId2"/>
              </a:rPr>
              <a:t>merrillrudd@gmail.com</a:t>
            </a:r>
            <a:endParaRPr lang="en-US" dirty="0">
              <a:latin typeface="Helvetica" panose="020B0504020202030204" pitchFamily="34" charset="0"/>
            </a:endParaRP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anose="020B0504020202030204" pitchFamily="34" charset="0"/>
              </a:rPr>
              <a:t>With special thanks to Rob Ahrens and Andre Punt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4C1F9-61B6-4F18-B6C8-2C2B9ECD2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5" y="5587583"/>
            <a:ext cx="1847960" cy="106404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2EE04-495A-400C-8D5B-860C535C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admb logo">
            <a:extLst>
              <a:ext uri="{FF2B5EF4-FFF2-40B4-BE49-F238E27FC236}">
                <a16:creationId xmlns:a16="http://schemas.microsoft.com/office/drawing/2014/main" id="{3425ED85-C296-4E10-8227-06143EBA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11" y="900462"/>
            <a:ext cx="6477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4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94F-0F8E-462D-9E6F-69303667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likelihood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474D-758F-4503-8C97-424B845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compute the likelihood we need:</a:t>
            </a:r>
          </a:p>
          <a:p>
            <a:pPr marL="514350" indent="-514350">
              <a:buAutoNum type="arabicParenR"/>
            </a:pPr>
            <a:r>
              <a:rPr lang="en-US" dirty="0"/>
              <a:t>A model between the input variables and data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The sampling distribution – how the data pertain to the model prediction, e.g. normal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1D93-4991-46E0-9817-ED8DF721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/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D6104C-8549-4BBE-8603-151A3CD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97" y="2848869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7ECA1047-B762-4A34-B4C9-93941E5EB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104" y="5031377"/>
            <a:ext cx="203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/>
              <a:t>Model prediction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86D4D7D-5ED3-4186-83DE-2751FBBE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4891" y="5015502"/>
            <a:ext cx="709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Data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30D8C7F-E71D-4AF6-91FD-96475F356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04" y="4650377"/>
            <a:ext cx="457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08EEF2D-0A31-4E2E-AD9D-0607F6CCD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1491" y="4650377"/>
            <a:ext cx="762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/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B2413-57C3-41EA-A050-DF9B6DDF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93" y="4263053"/>
                <a:ext cx="3303597" cy="561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3CEE-ADA6-4C38-BADB-A59EAA66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7B1F-40D2-4CAC-BF8C-8A5123B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likelihood function, we find the maximum likelihood values for the parameters by:</a:t>
            </a:r>
          </a:p>
          <a:p>
            <a:pPr lvl="1"/>
            <a:r>
              <a:rPr lang="en-US" dirty="0"/>
              <a:t>Maximizing the log-likelihood or</a:t>
            </a:r>
          </a:p>
          <a:p>
            <a:pPr lvl="1"/>
            <a:r>
              <a:rPr lang="en-US" dirty="0"/>
              <a:t>Minimizing the negative log-likelihood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is difficult to 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66E9-AFDB-4344-9E9A-5D0E1C6B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CBC168C-B603-4CB5-9DD6-22D6B60954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80489" y="3579269"/>
          <a:ext cx="2240441" cy="7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219200" imgH="419100" progId="Equation.DSMT4">
                  <p:embed/>
                </p:oleObj>
              </mc:Choice>
              <mc:Fallback>
                <p:oleObj name="Equation" r:id="rId3" imgW="1219200" imgH="4191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CBC168C-B603-4CB5-9DD6-22D6B609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489" y="3579269"/>
                        <a:ext cx="2240441" cy="7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B9E133-EA7E-4C5A-AAE2-F34AE27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68" y="2623728"/>
            <a:ext cx="3562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EC6F-354F-4F12-8668-94965B3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7B68-BEA1-461C-B79D-C790ABCB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AUTODIF C++ class library</a:t>
            </a:r>
          </a:p>
          <a:p>
            <a:pPr lvl="1"/>
            <a:r>
              <a:rPr lang="en-US" dirty="0"/>
              <a:t>Combines array language with automatic differentiation</a:t>
            </a:r>
          </a:p>
          <a:p>
            <a:pPr lvl="1"/>
            <a:r>
              <a:rPr lang="en-US" dirty="0"/>
              <a:t>Supplemented with precompiled code for derivatives of common array and matrix operations</a:t>
            </a:r>
          </a:p>
          <a:p>
            <a:r>
              <a:rPr lang="en-US" dirty="0"/>
              <a:t>User only provides description of statistical model, ADMB handles the process of fitting the model to data and reporting results</a:t>
            </a:r>
          </a:p>
          <a:p>
            <a:r>
              <a:rPr lang="en-US" dirty="0"/>
              <a:t>Many aspects of C++ programming are hidden from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DBCA-D746-43D9-B2A0-D71FD006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21"/>
            <a:ext cx="10515600" cy="1325563"/>
          </a:xfrm>
        </p:spPr>
        <p:txBody>
          <a:bodyPr/>
          <a:lstStyle/>
          <a:p>
            <a:r>
              <a:rPr lang="en-US" dirty="0"/>
              <a:t>Developing a model and likelihood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6836DA-A059-4FC2-835D-2C864B059384}"/>
              </a:ext>
            </a:extLst>
          </p:cNvPr>
          <p:cNvGrpSpPr/>
          <p:nvPr/>
        </p:nvGrpSpPr>
        <p:grpSpPr>
          <a:xfrm>
            <a:off x="226898" y="3813130"/>
            <a:ext cx="11753190" cy="2237990"/>
            <a:chOff x="193655" y="1306098"/>
            <a:chExt cx="11753190" cy="22379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EDBE03-325C-4417-BF24-2A6ED2B554BB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10A756-E0F3-4353-8D6C-D607535947C3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E4423A-A1FD-4D77-A720-8B16121B8FAE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72D37E-0415-4B2B-8F94-E8BED4799C2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149201-6AB5-4900-9798-CF4116FB7BDE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06381AA-D7A0-4387-87EB-9142C4F8F2B7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D75D2E-7F21-41F4-97C9-DDF3AFACC93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A1CADD-8C71-4EAE-99F7-B757CEB4C7C4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70A906-C48A-4B27-BF37-5EA96EE079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436AF9-9A77-4D29-992C-E0C317A66D49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CF837D-8AC5-4DD1-9B06-E124C52C0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17CA34-9276-4AEB-AF26-E77AD8A7D5A3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6D0886-55EE-4CE7-B9F4-21B70382C6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5A144D-87C5-43AB-A475-7B231FCF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93" y="1394551"/>
            <a:ext cx="10515600" cy="4351338"/>
          </a:xfrm>
        </p:spPr>
        <p:txBody>
          <a:bodyPr/>
          <a:lstStyle/>
          <a:p>
            <a:r>
              <a:rPr lang="en-US" dirty="0"/>
              <a:t>User inputs </a:t>
            </a:r>
            <a:r>
              <a:rPr lang="en-US" dirty="0">
                <a:solidFill>
                  <a:schemeClr val="accent2"/>
                </a:solidFill>
              </a:rPr>
              <a:t>data</a:t>
            </a:r>
            <a:endParaRPr lang="en-US" dirty="0"/>
          </a:p>
          <a:p>
            <a:r>
              <a:rPr lang="en-US" dirty="0"/>
              <a:t>User defines the </a:t>
            </a:r>
            <a:r>
              <a:rPr lang="en-US" dirty="0">
                <a:solidFill>
                  <a:schemeClr val="accent6"/>
                </a:solidFill>
              </a:rPr>
              <a:t>state dynamics model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observation model</a:t>
            </a:r>
          </a:p>
          <a:p>
            <a:r>
              <a:rPr lang="en-US" dirty="0"/>
              <a:t>ADMB estimates </a:t>
            </a:r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error terms </a:t>
            </a:r>
            <a:r>
              <a:rPr lang="en-US" dirty="0"/>
              <a:t>as fixed or random effects to minimize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1565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Von </a:t>
            </a:r>
            <a:r>
              <a:rPr lang="en-US" dirty="0" err="1">
                <a:solidFill>
                  <a:schemeClr val="accent6"/>
                </a:solidFill>
              </a:rPr>
              <a:t>Bertalanffy</a:t>
            </a:r>
            <a:r>
              <a:rPr lang="en-US" dirty="0">
                <a:solidFill>
                  <a:schemeClr val="accent6"/>
                </a:solidFill>
              </a:rPr>
              <a:t> growth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" y="4959754"/>
                <a:ext cx="4183838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" y="2214538"/>
                <a:ext cx="98046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85" y="3359251"/>
                <a:ext cx="295786" cy="284437"/>
              </a:xfrm>
              <a:prstGeom prst="rect">
                <a:avLst/>
              </a:prstGeom>
              <a:blipFill>
                <a:blip r:embed="rId4"/>
                <a:stretch>
                  <a:fillRect l="-18000" t="-14286" r="-34000" b="-102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/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C96939-B08C-46C2-8098-1CB0AF23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4" y="3366689"/>
                <a:ext cx="295786" cy="276999"/>
              </a:xfrm>
              <a:prstGeom prst="rect">
                <a:avLst/>
              </a:prstGeom>
              <a:blipFill>
                <a:blip r:embed="rId5"/>
                <a:stretch>
                  <a:fillRect l="-15686" b="-83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/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C99248-846D-4F2C-9920-36CE8659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44" y="2091784"/>
                <a:ext cx="980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/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57E5F5-1D41-4EBC-8F6E-9B944EF9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30" y="2882503"/>
                <a:ext cx="1172821" cy="276999"/>
              </a:xfrm>
              <a:prstGeom prst="rect">
                <a:avLst/>
              </a:prstGeom>
              <a:blipFill>
                <a:blip r:embed="rId7"/>
                <a:stretch>
                  <a:fillRect l="-4688" t="-2222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F096010-AABC-4FE1-9544-58A020271FBE}"/>
              </a:ext>
            </a:extLst>
          </p:cNvPr>
          <p:cNvGrpSpPr/>
          <p:nvPr/>
        </p:nvGrpSpPr>
        <p:grpSpPr>
          <a:xfrm>
            <a:off x="219405" y="2577245"/>
            <a:ext cx="11753190" cy="2237990"/>
            <a:chOff x="193655" y="1306098"/>
            <a:chExt cx="11753190" cy="22379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F579B-08A2-4EEE-AF10-131AB4200AF2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Von </a:t>
              </a:r>
              <a:r>
                <a:rPr lang="en-US" dirty="0" err="1">
                  <a:solidFill>
                    <a:schemeClr val="tx1"/>
                  </a:solidFill>
                  <a:latin typeface="Helvetica" panose="020B0504020202030204" pitchFamily="34" charset="0"/>
                </a:rPr>
                <a:t>Bertalanffy</a:t>
              </a:r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 growth 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ED44A-ED30-4D50-B7D4-8DFBDF6DD13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0E945-4AAE-4E9D-9461-EA60427CC72A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B5652-BC9E-44B7-B8A4-D95D06CF0BF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6DD845-59E6-427C-A3FF-A7A1E3569B21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B30B46-C83B-478F-85F0-571F513EC6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363DB-2B9A-46D9-A271-7A18A0D1186D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A4138B-F52E-4EDC-ADD4-60406DFD8C9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C824B6-063C-4236-A1B6-B3ABE2F71498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797D51-8C95-411C-B827-E55D94F26AD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01C53A-338D-42E2-BCBC-401886379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CA818-D900-4136-948E-FE842C2F66BD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EDCC94-35E6-46BD-A91A-67AD2E5395DD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6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F5DC-50C3-4F7C-986C-38AA429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5EAE34-607F-4089-95EA-C0662684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1" y="161741"/>
            <a:ext cx="10689546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Surplus production model (e.g. Schaefer)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/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911B1-AA7F-45C2-9317-85584EFD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0" y="4487001"/>
                <a:ext cx="4116320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/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58EB6-23EC-4674-8DDD-7B83026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5" y="1742489"/>
                <a:ext cx="980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/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96E617-0D57-44D4-986C-29C83878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55" y="1555041"/>
                <a:ext cx="1430642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/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BBB09-6B0D-47D9-85C8-1F02384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90" y="2331838"/>
                <a:ext cx="926856" cy="276999"/>
              </a:xfrm>
              <a:prstGeom prst="rect">
                <a:avLst/>
              </a:prstGeom>
              <a:blipFill>
                <a:blip r:embed="rId5"/>
                <a:stretch>
                  <a:fillRect l="-5195" t="-23404" r="-649" b="-2340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/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6722C7-AEE3-440C-B1C7-851C6E32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538" y="2835279"/>
                <a:ext cx="263534" cy="276999"/>
              </a:xfrm>
              <a:prstGeom prst="rect">
                <a:avLst/>
              </a:prstGeom>
              <a:blipFill>
                <a:blip r:embed="rId6"/>
                <a:stretch>
                  <a:fillRect l="-17778" t="-20833" r="-51111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/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8EF70-2ED8-4B38-A9C0-92433940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236" y="2835279"/>
                <a:ext cx="263534" cy="276999"/>
              </a:xfrm>
              <a:prstGeom prst="rect">
                <a:avLst/>
              </a:prstGeom>
              <a:blipFill>
                <a:blip r:embed="rId7"/>
                <a:stretch>
                  <a:fillRect l="-17778" r="-4444" b="-20833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/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8ABFF9-B260-4702-908F-469FF414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00" y="2887203"/>
                <a:ext cx="282833" cy="276999"/>
              </a:xfrm>
              <a:prstGeom prst="rect">
                <a:avLst/>
              </a:prstGeom>
              <a:blipFill>
                <a:blip r:embed="rId8"/>
                <a:stretch>
                  <a:fillRect l="-14286" r="-2041" b="-1276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/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DD818B-2E6A-4973-8555-D25774008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80" y="1514544"/>
                <a:ext cx="802464" cy="391261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D8842AA-EC65-41A9-958F-7CF4BDDAB7AD}"/>
              </a:ext>
            </a:extLst>
          </p:cNvPr>
          <p:cNvGrpSpPr/>
          <p:nvPr/>
        </p:nvGrpSpPr>
        <p:grpSpPr>
          <a:xfrm>
            <a:off x="219405" y="2045207"/>
            <a:ext cx="11753190" cy="2237990"/>
            <a:chOff x="193655" y="1306098"/>
            <a:chExt cx="11753190" cy="22379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ACBDCB-0F79-4E5E-B4D4-34A325A2EF35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Surplus production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193CC7-CEA0-4DB5-AE4C-FD4352029E06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4FD868-BB24-4E24-B6E2-66D0736B19D6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8790D3-71C5-4D89-AAB9-B37E8082056C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1D2ED10-BEF5-41D7-996E-0CC5400190A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860215-C02A-40D8-A4DA-85EF40493058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8F222A-963D-40DA-90DA-9D01181AC205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563487-1820-4E4B-A9CC-F27390C50CB1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F777E4-F941-4213-B708-1E4A73670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A2EA86-0C04-468E-B7A6-BC001EC003C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A37752B-7893-4C88-9DFC-4518D129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ADA7A6-B4D7-4128-A20B-F8C9959EB0F5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84B58F-8969-45F8-8CAB-3F504A12A24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67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to calculate covariance matrix</a:t>
            </a:r>
          </a:p>
          <a:p>
            <a:r>
              <a:rPr lang="en-US" dirty="0"/>
              <a:t>Likelihood profiles</a:t>
            </a:r>
          </a:p>
          <a:p>
            <a:r>
              <a:rPr lang="en-US" dirty="0"/>
              <a:t>Bayesian algorithm to sample posterior distribution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 (simple least squares problem)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FF2-A9D0-472D-B090-F5D0F11A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81A6-1F88-4399-AFBD-91582901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Goals during this workshop</a:t>
            </a:r>
          </a:p>
          <a:p>
            <a:r>
              <a:rPr lang="en-US" sz="2600" dirty="0"/>
              <a:t>Gain fundamentals to implement and review age-structured assessments</a:t>
            </a:r>
          </a:p>
          <a:p>
            <a:pPr lvl="1"/>
            <a:r>
              <a:rPr lang="en-US" sz="2200" dirty="0"/>
              <a:t>HAM, yelloweye rockfish, sablefish, etc.</a:t>
            </a:r>
          </a:p>
          <a:p>
            <a:r>
              <a:rPr lang="en-US" sz="2600" dirty="0"/>
              <a:t>Analysis of model results in R</a:t>
            </a:r>
          </a:p>
          <a:p>
            <a:r>
              <a:rPr lang="en-US" sz="2600" dirty="0"/>
              <a:t>Connecting population dynamics concepts to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 after this workshop</a:t>
            </a:r>
          </a:p>
          <a:p>
            <a:r>
              <a:rPr lang="en-US" sz="2400" dirty="0"/>
              <a:t>Bring ADF&amp;G assessments to a reproducible framework</a:t>
            </a:r>
          </a:p>
          <a:p>
            <a:r>
              <a:rPr lang="en-US" sz="2400" dirty="0"/>
              <a:t>Writing ADMB code properly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4A4C-5531-4470-9874-DE23CA6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E0C-D579-431B-B03B-C691F63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7534F-BAEB-4503-8129-A9911D78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6255"/>
              </p:ext>
            </p:extLst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13725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29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Day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Statistical 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approach, syntax, files, output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Debugging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ADMB workflow with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Using ADMB for simulation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Retrospective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Helvetica" panose="020B0504020202030204" pitchFamily="34" charset="0"/>
                        </a:rPr>
                        <a:t>Estimating uncertainty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Non-linear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Age-structured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i="0" dirty="0">
                          <a:latin typeface="Helvetica" panose="020B0504020202030204" pitchFamily="34" charset="0"/>
                        </a:rPr>
                        <a:t>Model diagnostics 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Day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Helvetica" panose="020B0504020202030204" pitchFamily="34" charset="0"/>
                        </a:rPr>
                        <a:t>Work with Herring Assessment Model or other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1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BF11-9844-403D-8A86-1A00C11D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and example code are available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Clone or download materials where you want to save them</a:t>
            </a: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7944787" y="5355771"/>
            <a:ext cx="1042459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ADMB installation instructions and some background material are available on the “Wiki”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5574771" y="4225834"/>
            <a:ext cx="521230" cy="475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DE9-E0B2-4AF8-823F-EFAEC824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4C04-74E2-4935-A3D8-94724C30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https://github.com/merrillrudd/ADMB_course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any questions, discussion subjects, or ideas to cover after the workshop under the “Issues” tab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2D2E5-8887-4DA4-AEF1-8AE55B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9F55A-F573-4B83-A92F-511B9942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7" y="3638657"/>
            <a:ext cx="6670623" cy="2854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25F08C-6A41-44D0-A355-447170486483}"/>
              </a:ext>
            </a:extLst>
          </p:cNvPr>
          <p:cNvSpPr/>
          <p:nvPr/>
        </p:nvSpPr>
        <p:spPr>
          <a:xfrm>
            <a:off x="3229096" y="4265022"/>
            <a:ext cx="761607" cy="431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4E07-D15E-4B86-BD72-21BAF572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9C20-B2F6-4A38-B7A6-F265D1B3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the value of parameter vector that minimizes complex non-linear functions</a:t>
            </a:r>
          </a:p>
          <a:p>
            <a:r>
              <a:rPr lang="en-US" dirty="0"/>
              <a:t>ADMB is faster, more accurate, and more stable than R optimizers (e.g. “</a:t>
            </a:r>
            <a:r>
              <a:rPr lang="en-US" dirty="0" err="1"/>
              <a:t>optim</a:t>
            </a:r>
            <a:r>
              <a:rPr lang="en-US" dirty="0"/>
              <a:t>”) with more functionality for understanding parameter uncertainty</a:t>
            </a:r>
          </a:p>
          <a:p>
            <a:pPr lvl="1"/>
            <a:r>
              <a:rPr lang="en-US" dirty="0"/>
              <a:t>Estimates asymptotic variance-covariance matrices</a:t>
            </a:r>
          </a:p>
          <a:p>
            <a:pPr lvl="1"/>
            <a:r>
              <a:rPr lang="en-US" dirty="0"/>
              <a:t>Computes likelihood profiles for parameters and model outputs</a:t>
            </a:r>
          </a:p>
          <a:p>
            <a:pPr lvl="1"/>
            <a:r>
              <a:rPr lang="en-US" dirty="0"/>
              <a:t>Sampling parameter vectors from Bayesian posteriors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6952-542E-4919-AC36-644F67D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AAA3-0EB4-4D4F-9E03-4587A4A9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44C1-9C65-4FF1-8202-5390F8B1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Given a set of data and probability model, maximum likelihood chooses the values of parameters that make the data “most likely”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of the data </a:t>
            </a:r>
            <a:r>
              <a:rPr lang="en-US" i="1" dirty="0"/>
              <a:t>D</a:t>
            </a:r>
            <a:r>
              <a:rPr lang="en-US" dirty="0"/>
              <a:t> given parameter(s) </a:t>
            </a:r>
            <a:r>
              <a:rPr lang="en-US" i="1" dirty="0"/>
              <a:t>p</a:t>
            </a:r>
            <a:r>
              <a:rPr lang="en-US" dirty="0"/>
              <a:t> is the probability of the data given the parameter(s).</a:t>
            </a:r>
          </a:p>
          <a:p>
            <a:r>
              <a:rPr lang="en-US" b="1" dirty="0"/>
              <a:t>Probability</a:t>
            </a:r>
            <a:r>
              <a:rPr lang="en-US" dirty="0"/>
              <a:t> = knowing parameters </a:t>
            </a:r>
            <a:r>
              <a:rPr lang="en-US" dirty="0">
                <a:sym typeface="Wingdings" panose="05000000000000000000" pitchFamily="2" charset="2"/>
              </a:rPr>
              <a:t> predicting data</a:t>
            </a:r>
          </a:p>
          <a:p>
            <a:r>
              <a:rPr lang="en-US" b="1" dirty="0">
                <a:sym typeface="Wingdings" panose="05000000000000000000" pitchFamily="2" charset="2"/>
              </a:rPr>
              <a:t>Likelihood </a:t>
            </a:r>
            <a:r>
              <a:rPr lang="en-US" dirty="0">
                <a:sym typeface="Wingdings" panose="05000000000000000000" pitchFamily="2" charset="2"/>
              </a:rPr>
              <a:t>= knowing data  estimating parameters</a:t>
            </a:r>
            <a:endParaRPr lang="en-US" b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1470-7B1D-469F-A154-907B55B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387D328-EF32-479D-B906-B4F6C2E07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764915"/>
              </p:ext>
            </p:extLst>
          </p:nvPr>
        </p:nvGraphicFramePr>
        <p:xfrm>
          <a:off x="4016875" y="3429000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1396394" imgH="203112" progId="Equation.DSMT4">
                  <p:embed/>
                </p:oleObj>
              </mc:Choice>
              <mc:Fallback>
                <p:oleObj name="Equation" r:id="rId3" imgW="1396394" imgH="203112" progId="Equation.DSMT4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7B849581-FE84-49F7-B08D-758085A4A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75" y="3429000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3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BBC-D21C-4313-B9E2-EAC73AC2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7CE-DB06-43E6-9159-988FEF2E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data consist of two parts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i="1" dirty="0"/>
              <a:t>:</a:t>
            </a:r>
          </a:p>
          <a:p>
            <a:r>
              <a:rPr lang="en-US" dirty="0"/>
              <a:t>The likelihood of the data D = </a:t>
            </a:r>
            <a:r>
              <a:rPr lang="en-US" i="1" dirty="0"/>
              <a:t>D</a:t>
            </a:r>
            <a:r>
              <a:rPr lang="en-US" i="1" baseline="-25000" dirty="0"/>
              <a:t>1 </a:t>
            </a:r>
            <a:r>
              <a:rPr lang="en-US" i="1" dirty="0"/>
              <a:t>+ D</a:t>
            </a:r>
            <a:r>
              <a:rPr lang="en-US" i="1" baseline="-25000" dirty="0"/>
              <a:t>2</a:t>
            </a:r>
            <a:r>
              <a:rPr lang="en-US" dirty="0"/>
              <a:t> is the product of the likelihoods of each 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 </a:t>
            </a:r>
            <a:r>
              <a:rPr lang="en-US" dirty="0"/>
              <a:t>and D</a:t>
            </a:r>
            <a:r>
              <a:rPr lang="en-US" baseline="-25000" dirty="0"/>
              <a:t>2</a:t>
            </a:r>
            <a:r>
              <a:rPr lang="en-US" dirty="0"/>
              <a:t> can be multiple types of data</a:t>
            </a:r>
          </a:p>
          <a:p>
            <a:r>
              <a:rPr lang="en-US" dirty="0"/>
              <a:t>Integrated models: e.g. tag </a:t>
            </a:r>
            <a:r>
              <a:rPr lang="en-US" dirty="0" err="1"/>
              <a:t>resighting</a:t>
            </a:r>
            <a:r>
              <a:rPr lang="en-US" dirty="0"/>
              <a:t>, abundance index,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2876-EB41-4AB6-BDC0-58AA7D5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F7FCEA6-2E0A-4BDB-AA25-952BF94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77261"/>
              </p:ext>
            </p:extLst>
          </p:nvPr>
        </p:nvGraphicFramePr>
        <p:xfrm>
          <a:off x="2762794" y="3128554"/>
          <a:ext cx="6096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18436" name="Object 5">
                        <a:extLst>
                          <a:ext uri="{FF2B5EF4-FFF2-40B4-BE49-F238E27FC236}">
                            <a16:creationId xmlns:a16="http://schemas.microsoft.com/office/drawing/2014/main" id="{D3D62884-0304-406E-9E87-6F7AD181A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4" y="3128554"/>
                        <a:ext cx="6096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9A7E30CB-1398-4F8F-AF8E-AFF1AF01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91EFCC23-9551-4A04-A9DB-3D3CAA53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880" y="4624773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152750FA-DB6E-4439-8FB5-6DE35A773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5480" y="3786573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177F6B6-7530-4E64-B862-D5A48EA42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0480" y="3862773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879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Wingdings</vt:lpstr>
      <vt:lpstr>Office Theme</vt:lpstr>
      <vt:lpstr>Equation</vt:lpstr>
      <vt:lpstr>Introduction  ADMB Workshop Alaska Department of Fish and Game March 2018</vt:lpstr>
      <vt:lpstr>Objectives</vt:lpstr>
      <vt:lpstr>Overview</vt:lpstr>
      <vt:lpstr>Course website</vt:lpstr>
      <vt:lpstr>Course website</vt:lpstr>
      <vt:lpstr>Course website</vt:lpstr>
      <vt:lpstr>Why use ADMB?</vt:lpstr>
      <vt:lpstr>Maximum likelihood</vt:lpstr>
      <vt:lpstr>Likelihood basics</vt:lpstr>
      <vt:lpstr>Other likelihood considerations</vt:lpstr>
      <vt:lpstr>Maximum likelihood</vt:lpstr>
      <vt:lpstr>Automatic differentiation</vt:lpstr>
      <vt:lpstr>Developing a model and likelihood</vt:lpstr>
      <vt:lpstr>Von Bertalanffy growth model</vt:lpstr>
      <vt:lpstr>Surplus production model (e.g. Schaefer)</vt:lpstr>
      <vt:lpstr>Ways of estimating uncertainty</vt:lpstr>
      <vt:lpstr>Default estimation of uncertainty: delta method</vt:lpstr>
      <vt:lpstr>Likelihood profiles</vt:lpstr>
      <vt:lpstr>Markov Chain Monte Carlo (MCMC)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Model Builder for stock assessment development and application</dc:title>
  <dc:creator>Merrill Rudd</dc:creator>
  <cp:lastModifiedBy>Merrill Rudd</cp:lastModifiedBy>
  <cp:revision>102</cp:revision>
  <dcterms:created xsi:type="dcterms:W3CDTF">2018-02-27T17:04:03Z</dcterms:created>
  <dcterms:modified xsi:type="dcterms:W3CDTF">2018-03-01T19:08:29Z</dcterms:modified>
</cp:coreProperties>
</file>