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0" r:id="rId7"/>
    <p:sldId id="261" r:id="rId8"/>
    <p:sldId id="262" r:id="rId9"/>
    <p:sldId id="263" r:id="rId10"/>
    <p:sldId id="268" r:id="rId11"/>
    <p:sldId id="269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FB71-1094-4166-8BC4-05CB9D75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609AF-167E-4897-B714-4A003AD8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9671-BADE-41C0-A5EB-6A928399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A0CBF02-D954-4C9B-B5EF-B8EADB0DBEE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2E5E-A4A4-4E30-AB2F-A105B8DD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3F13-C161-4BCF-BC40-CC73774D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5E0096C-037A-49E4-A794-DE15FB151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464A-84E9-46D2-BC22-DC8510B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3AA71-F334-4DE8-B169-774877E5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8F57-AC86-4577-816C-4DA00C1B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B0D2-57DF-4A75-8143-175D2321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EA91-BB59-431D-A979-9AF8A2EA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70422-2251-4AFB-9574-DCC3378F4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5BA9-261D-4035-ABAE-3CD7C0C0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3471-3321-4967-A174-C59D662C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47B55-47D8-4923-828E-4F4804BE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21B8-2B5D-4D73-83AE-92316FAE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FB45-0C82-42FA-99A1-851C8215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54BE-08FE-4125-84AF-31D54430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B37B-28F6-470E-9208-7CF7F997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A0CBF02-D954-4C9B-B5EF-B8EADB0DBEE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6AE5-865F-43CD-A745-2A55AD28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2002-8D20-40DE-9E55-7C1275A8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C5E0096C-037A-49E4-A794-DE15FB151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F1C-DC9B-4203-934B-26AD94F3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616C7-789A-44F0-A7FD-C746FA548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B904-9257-4411-B81D-7CEC3105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A364-5E0E-47AA-A76B-1F00428D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E419-A9E8-4F5E-9883-8BC8A500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4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F340-C100-4603-86D7-56ED96C6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B744-29DE-4806-AD9E-C79107727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430B2-3398-4F64-A51E-EE0B2673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414C-A261-4EB0-B96D-DD23EB88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7F23-2EE8-4FD4-8E6A-28656CCE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635F-04B9-4E1A-AE8E-AD535B22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24BF-E5F3-46D0-BF9C-3BA0037F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E3D6D-EE63-4659-9463-DBFDFD1D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79B1-2865-4849-A753-22747334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0563A-BEBA-49DD-B7DE-D0434B500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9BC-DCA5-4B66-9C4C-D475FF01D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E17A4-A20E-4C99-B39B-E427722A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36270-FC26-42DF-AC0C-4C664B7F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F2C13-F25C-448C-B68D-1E9959DA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8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B30B-1054-4B02-9F07-BC78567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16CA2-BF48-4C3B-9B89-D48583EA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126BE-FFC0-4158-8320-155F6D0C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103B4-DB35-4171-A963-FC4749EE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962CD-00C1-44C2-8868-B719A85E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2030C-0625-46F3-9511-D9A88CFD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31C22-8843-44FB-83ED-36F249C4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36B2-EDCB-4DC8-A695-9D218176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6FBF-040C-4BE5-A140-89F2A456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07E85-74F0-4A8B-9323-022DE392D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354D9-577D-472A-82AC-CE19E740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C409-4B4E-433B-B132-89CE0B8E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56F24-F043-40C6-8F18-FBBB3BAE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6075-7932-4B1D-8B12-C99540B9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D1C20-00BF-45EC-904A-E75B2BF4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C8C0-8D0D-41D3-B04D-4DBC57E7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3CE7C-DA46-4E07-869E-C907308F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9EDB5-9ECB-4A1A-BBD0-ED9EF286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7AAA-2D35-43B1-BDFF-DD98F9A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9A11A-51C1-4243-9E5F-E71BF8FA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8F8D-3FDC-48CD-B448-B585B4BB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62BE-5E0D-49E6-AAC6-3BC7C644D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BF02-D954-4C9B-B5EF-B8EADB0DBE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CCD6-58F9-402D-A365-64F7A3836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1307-5DDA-40DB-8887-8ECAF33D3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096C-037A-49E4-A794-DE15FB15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9660-FD6E-43A5-9864-CCBE0017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Parameters in ADMB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22353-FFF5-4DF3-8441-E9D8F0A7F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4C4E-8E1C-477E-A49B-F8E6DED4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probability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7FF-9D26-4F80-B307-095EA233B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4731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Single probability vector: can use inverse logit transformation</a:t>
                </a:r>
              </a:p>
              <a:p>
                <a:endParaRPr lang="en-US" dirty="0"/>
              </a:p>
              <a:p>
                <a:r>
                  <a:rPr lang="en-US" dirty="0"/>
                  <a:t>Probability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can use transformation: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7FF-9D26-4F80-B307-095EA233B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731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7B71AA-C5BC-4111-87D6-DC065DE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439" y="2344994"/>
            <a:ext cx="481965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E3E01-E345-4682-8579-0DC90AEAF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06" y="3745169"/>
            <a:ext cx="7867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F152D9-88EC-4521-B87E-CA961269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1939"/>
            <a:ext cx="7496175" cy="37242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CE944B-B4D1-4354-9D19-82B09861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probability vector</a:t>
            </a:r>
          </a:p>
        </p:txBody>
      </p:sp>
    </p:spTree>
    <p:extLst>
      <p:ext uri="{BB962C8B-B14F-4D97-AF65-F5344CB8AC3E}">
        <p14:creationId xmlns:p14="http://schemas.microsoft.com/office/powerpoint/2010/main" val="203555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7E80-8EB1-49F0-BD1A-91703F5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D095-76FD-41E0-B51A-B302A322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Suggest how to use bounds and/or transformation to parameterize a parameter that is: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Only negative</a:t>
            </a:r>
          </a:p>
          <a:p>
            <a:pPr marL="514350" indent="-514350">
              <a:buAutoNum type="alphaLcParenR"/>
            </a:pPr>
            <a:r>
              <a:rPr lang="en-US" dirty="0"/>
              <a:t>Between 2 and 5</a:t>
            </a:r>
          </a:p>
          <a:p>
            <a:pPr marL="514350" indent="-514350">
              <a:buAutoNum type="alphaLcParenR"/>
            </a:pPr>
            <a:r>
              <a:rPr lang="en-US" dirty="0"/>
              <a:t>An increasing 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0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7E80-8EB1-49F0-BD1A-91703F5C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D095-76FD-41E0-B51A-B302A322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Only negative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Between 2 and 5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An increasing vector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3717A-38A9-47B0-99B6-A1241517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008" y="2834301"/>
            <a:ext cx="131445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22220-7958-461A-9360-EBD5EC16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51" y="3887325"/>
            <a:ext cx="3200400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44746-F4F8-4989-B78F-755DACD1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714" y="4907833"/>
            <a:ext cx="59626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582-8D76-4032-83F8-3C979CD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model 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8D8A-D610-48E0-8105-994F1FBA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80593"/>
              </p:ext>
            </p:extLst>
          </p:nvPr>
        </p:nvGraphicFramePr>
        <p:xfrm>
          <a:off x="989511" y="1858439"/>
          <a:ext cx="1039476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431609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init_number</a:t>
                      </a:r>
                      <a:r>
                        <a:rPr lang="en-US" dirty="0"/>
                        <a:t> theta;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parameter 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init_number</a:t>
                      </a:r>
                      <a:r>
                        <a:rPr lang="en-US" dirty="0"/>
                        <a:t> theta(-1);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parameter theta at 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init_number</a:t>
                      </a:r>
                      <a:r>
                        <a:rPr lang="en-US" dirty="0"/>
                        <a:t> theta(2);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parameter theta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C1FDF4-104B-4AAD-AA66-5DDFE968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71552"/>
              </p:ext>
            </p:extLst>
          </p:nvPr>
        </p:nvGraphicFramePr>
        <p:xfrm>
          <a:off x="989511" y="3757865"/>
          <a:ext cx="104013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438140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init_bounded_number</a:t>
                      </a:r>
                      <a:r>
                        <a:rPr lang="en-US" dirty="0"/>
                        <a:t> p(0,1);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parameter p between 0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init_bounded_number</a:t>
                      </a:r>
                      <a:r>
                        <a:rPr lang="en-US" dirty="0"/>
                        <a:t> p(0,1,-1);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parameter p at 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init_bounded_number</a:t>
                      </a:r>
                      <a:r>
                        <a:rPr lang="en-US" dirty="0"/>
                        <a:t> p(0,1,2);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parameter p between 0 and 1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11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582-8D76-4032-83F8-3C979CD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vector of model 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8D8A-D610-48E0-8105-994F1FBA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34790"/>
              </p:ext>
            </p:extLst>
          </p:nvPr>
        </p:nvGraphicFramePr>
        <p:xfrm>
          <a:off x="571500" y="1847976"/>
          <a:ext cx="113679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6404791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init_vector</a:t>
                      </a:r>
                      <a:r>
                        <a:rPr lang="en-US" dirty="0"/>
                        <a:t> theta(1,3);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3 parameters theta indexed from 1 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init_vector</a:t>
                      </a:r>
                      <a:r>
                        <a:rPr lang="en-US" dirty="0"/>
                        <a:t> theta(1,3,-1);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3 parameters theta at initial values, indexed from 1 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init_vector</a:t>
                      </a:r>
                      <a:r>
                        <a:rPr lang="en-US" dirty="0"/>
                        <a:t> theta(1,3,2);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3 parameters theta in second phase, indexed from 1 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C1FDF4-104B-4AAD-AA66-5DDFE968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95803"/>
              </p:ext>
            </p:extLst>
          </p:nvPr>
        </p:nvGraphicFramePr>
        <p:xfrm>
          <a:off x="571500" y="3895027"/>
          <a:ext cx="11341826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3579223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6378666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init_bounded_vector</a:t>
                      </a:r>
                      <a:r>
                        <a:rPr lang="en-US" dirty="0"/>
                        <a:t> p(0,5,-1,3);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6 parameters p indexed between 0 and 5 and bounded between -1 and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init_bounded_vector</a:t>
                      </a:r>
                      <a:r>
                        <a:rPr lang="en-US" dirty="0"/>
                        <a:t> p(0,5,-1,3,-1);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6 parameters p at initial values between -1 and 3, indexed from 0 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init_bounded_number</a:t>
                      </a:r>
                      <a:r>
                        <a:rPr lang="en-US" dirty="0"/>
                        <a:t> p(0,5,-1,3,2);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6 parameters p indexed between 0 and 5 bounded between -1 and 3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E582-8D76-4032-83F8-3C979CD6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parameter vector types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2E31-6BDC-498E-9C63-78685FFE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E7BEAB-C8B3-4967-AA9E-9332B45BD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98399"/>
              </p:ext>
            </p:extLst>
          </p:nvPr>
        </p:nvGraphicFramePr>
        <p:xfrm>
          <a:off x="571500" y="1521405"/>
          <a:ext cx="1136795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37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4621712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362302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Sum to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init_bounded_dev_vector</a:t>
                      </a:r>
                      <a:r>
                        <a:rPr lang="en-US" dirty="0"/>
                        <a:t> eps(1,20,-10,10);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20 parameters eps between -10 and 10 sum to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init_bounded_dev_vector</a:t>
                      </a:r>
                      <a:r>
                        <a:rPr lang="en-US" dirty="0"/>
                        <a:t> eps(1,20,-10,10, 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20 parameters at initial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init_bounded_dev_vector eps(1,20,-10,10, 2);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Estimate 20 parameters eps between -10 and 10 sum to zero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6F051D-CE24-49CA-9007-246FCEF86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06790"/>
              </p:ext>
            </p:extLst>
          </p:nvPr>
        </p:nvGraphicFramePr>
        <p:xfrm>
          <a:off x="571499" y="3969625"/>
          <a:ext cx="11367951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930">
                  <a:extLst>
                    <a:ext uri="{9D8B030D-6E8A-4147-A177-3AD203B41FA5}">
                      <a16:colId xmlns:a16="http://schemas.microsoft.com/office/drawing/2014/main" val="607473143"/>
                    </a:ext>
                  </a:extLst>
                </a:gridCol>
                <a:gridCol w="4617719">
                  <a:extLst>
                    <a:ext uri="{9D8B030D-6E8A-4147-A177-3AD203B41FA5}">
                      <a16:colId xmlns:a16="http://schemas.microsoft.com/office/drawing/2014/main" val="3478344083"/>
                    </a:ext>
                  </a:extLst>
                </a:gridCol>
                <a:gridCol w="5362302">
                  <a:extLst>
                    <a:ext uri="{9D8B030D-6E8A-4147-A177-3AD203B41FA5}">
                      <a16:colId xmlns:a16="http://schemas.microsoft.com/office/drawing/2014/main" val="169557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Individual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init_number_vector</a:t>
                      </a:r>
                      <a:r>
                        <a:rPr lang="en-US" dirty="0"/>
                        <a:t> delta(1,3);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3 individual parameters indexed 1 through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init_number_vector</a:t>
                      </a:r>
                      <a:r>
                        <a:rPr lang="en-US" dirty="0"/>
                        <a:t> delta(1,3,-1);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3 individual parameters indexed 1 through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4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init_number_vector</a:t>
                      </a:r>
                      <a:r>
                        <a:rPr lang="en-US" dirty="0"/>
                        <a:t> delta(1,3,2);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Estimate 3 individual parameters indexed 1 through 3 in second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932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534A3F-B089-4843-8C10-B97E3BD3F366}"/>
              </a:ext>
            </a:extLst>
          </p:cNvPr>
          <p:cNvSpPr txBox="1"/>
          <p:nvPr/>
        </p:nvSpPr>
        <p:spPr>
          <a:xfrm>
            <a:off x="571499" y="5758001"/>
            <a:ext cx="931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Individual parameters may be useful as error terms</a:t>
            </a:r>
          </a:p>
          <a:p>
            <a:r>
              <a:rPr lang="en-US" dirty="0">
                <a:latin typeface="Helvetica" panose="020B0504020202030204" pitchFamily="34" charset="0"/>
              </a:rPr>
              <a:t>Also </a:t>
            </a:r>
            <a:r>
              <a:rPr lang="en-US" dirty="0" err="1">
                <a:latin typeface="Helvetica" panose="020B0504020202030204" pitchFamily="34" charset="0"/>
              </a:rPr>
              <a:t>init_bounded_number_vector</a:t>
            </a:r>
            <a:r>
              <a:rPr lang="en-US" dirty="0">
                <a:latin typeface="Helvetica" panose="020B0504020202030204" pitchFamily="34" charset="0"/>
              </a:rPr>
              <a:t> following same rules as other bounded vectors</a:t>
            </a:r>
          </a:p>
        </p:txBody>
      </p:sp>
    </p:spTree>
    <p:extLst>
      <p:ext uri="{BB962C8B-B14F-4D97-AF65-F5344CB8AC3E}">
        <p14:creationId xmlns:p14="http://schemas.microsoft.com/office/powerpoint/2010/main" val="190597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7ADC8-DA02-4C91-B713-67300045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841"/>
            <a:ext cx="12192000" cy="35682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41B131-AC61-428C-84FD-9FD704F4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Declarations in DATA vs. PARAMETER sections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8FC3DF-938F-4521-B33B-90C64AFB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4483069"/>
            <a:ext cx="11117826" cy="169389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PARAMETER_SECTION Rules</a:t>
            </a:r>
          </a:p>
          <a:p>
            <a:r>
              <a:rPr lang="en-US" dirty="0"/>
              <a:t>Everything starting with </a:t>
            </a:r>
            <a:r>
              <a:rPr lang="en-US" dirty="0" err="1"/>
              <a:t>init</a:t>
            </a:r>
            <a:r>
              <a:rPr lang="en-US" dirty="0"/>
              <a:t>_ is optimized</a:t>
            </a:r>
          </a:p>
          <a:p>
            <a:r>
              <a:rPr lang="en-US" dirty="0"/>
              <a:t>Everything starting with </a:t>
            </a:r>
            <a:r>
              <a:rPr lang="en-US" dirty="0" err="1"/>
              <a:t>sdreport</a:t>
            </a:r>
            <a:r>
              <a:rPr lang="en-US" dirty="0"/>
              <a:t>_ estimates standard errors and correlations</a:t>
            </a:r>
          </a:p>
          <a:p>
            <a:r>
              <a:rPr lang="en-US" dirty="0"/>
              <a:t>Other number, vector, matrix, etc. variables store intermediate calculations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4CA1-76E2-46C9-8A1E-0F5C0505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23A0-75AF-4A92-BDF5-891CE22B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9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INITIALIZATION_SECTION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SECTION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init_bounded_number_vector</a:t>
            </a:r>
            <a:r>
              <a:rPr lang="en-US" dirty="0"/>
              <a:t> p(1,3,lb,ub,phase);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objective_function_value</a:t>
            </a:r>
            <a:r>
              <a:rPr lang="en-US" dirty="0"/>
              <a:t> </a:t>
            </a:r>
            <a:r>
              <a:rPr lang="en-US" dirty="0" err="1"/>
              <a:t>nll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INITIALIZATION_SECTION</a:t>
            </a:r>
          </a:p>
          <a:p>
            <a:pPr marL="0" indent="0">
              <a:buNone/>
            </a:pPr>
            <a:r>
              <a:rPr lang="en-US" dirty="0"/>
              <a:t>	p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70FB-3962-4C44-BBE7-BA91466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037D-9B1E-470D-827D-5D3CA8D8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2) .PIN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 up like .DAT file</a:t>
            </a:r>
          </a:p>
          <a:p>
            <a:r>
              <a:rPr lang="en-US" dirty="0"/>
              <a:t>Parameters are in the same order as the parameter section</a:t>
            </a:r>
          </a:p>
          <a:p>
            <a:r>
              <a:rPr lang="en-US" dirty="0"/>
              <a:t>Overwrites INITIALIZATION_SECTION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#p</a:t>
            </a:r>
          </a:p>
          <a:p>
            <a:pPr marL="0" indent="0">
              <a:buNone/>
            </a:pPr>
            <a:r>
              <a:rPr lang="en-US" dirty="0"/>
              <a:t>4 2 1.5</a:t>
            </a:r>
          </a:p>
        </p:txBody>
      </p:sp>
    </p:spTree>
    <p:extLst>
      <p:ext uri="{BB962C8B-B14F-4D97-AF65-F5344CB8AC3E}">
        <p14:creationId xmlns:p14="http://schemas.microsoft.com/office/powerpoint/2010/main" val="30092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AEA3-C325-44B7-B393-E62E8C16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B3D5-220B-4982-A1A7-AC3F9B8E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3) PRELIMINARY_CALCS_SECTION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Overwrites .PIN file and INITIALIZATION_SECTION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SECTION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init_bounded_number_vector</a:t>
            </a:r>
            <a:r>
              <a:rPr lang="en-US" dirty="0"/>
              <a:t> p(1,3,lb,ub,phase);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objective_function_value</a:t>
            </a:r>
            <a:r>
              <a:rPr lang="en-US" dirty="0"/>
              <a:t> </a:t>
            </a:r>
            <a:r>
              <a:rPr lang="en-US" dirty="0" err="1"/>
              <a:t>nll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PRELIMINARY_CALCS_SECTION</a:t>
            </a:r>
          </a:p>
          <a:p>
            <a:pPr marL="0" indent="0">
              <a:buNone/>
            </a:pPr>
            <a:r>
              <a:rPr lang="en-US" dirty="0"/>
              <a:t>	p(1) = 2;</a:t>
            </a:r>
          </a:p>
          <a:p>
            <a:pPr marL="0" indent="0">
              <a:buNone/>
            </a:pPr>
            <a:r>
              <a:rPr lang="en-US" dirty="0"/>
              <a:t>	p(2) = 2;</a:t>
            </a:r>
          </a:p>
          <a:p>
            <a:pPr marL="0" indent="0">
              <a:buNone/>
            </a:pPr>
            <a:r>
              <a:rPr lang="en-US" dirty="0"/>
              <a:t>	p(3) = 2;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0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B619AA-BEB2-438E-A887-E70270A8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3" y="95250"/>
            <a:ext cx="8496300" cy="666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E6DFC-F14F-429F-AEC7-2244FCC4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95250"/>
            <a:ext cx="10515600" cy="1325563"/>
          </a:xfrm>
        </p:spPr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23C1-DDC7-434E-89AB-E229E6FF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5750"/>
            <a:ext cx="5257800" cy="5207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 we need or prefer transformations instead of bounded optimization</a:t>
            </a:r>
          </a:p>
          <a:p>
            <a:r>
              <a:rPr lang="en-US" dirty="0"/>
              <a:t>Example: we know sigma is positive, but we don’t know the upper 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transformed variable we can calculate confidence interval around sigma while keeping everything positive</a:t>
            </a:r>
          </a:p>
        </p:txBody>
      </p:sp>
    </p:spTree>
    <p:extLst>
      <p:ext uri="{BB962C8B-B14F-4D97-AF65-F5344CB8AC3E}">
        <p14:creationId xmlns:p14="http://schemas.microsoft.com/office/powerpoint/2010/main" val="412398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644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Helvetica</vt:lpstr>
      <vt:lpstr>Office Theme</vt:lpstr>
      <vt:lpstr>Parameters in ADMB</vt:lpstr>
      <vt:lpstr>Specifying model parameters</vt:lpstr>
      <vt:lpstr>Specifying vector of model parameters</vt:lpstr>
      <vt:lpstr>Other parameter vector types</vt:lpstr>
      <vt:lpstr>Declarations in DATA vs. PARAMETER sections</vt:lpstr>
      <vt:lpstr>Initializing parameters</vt:lpstr>
      <vt:lpstr>Initializing parameters</vt:lpstr>
      <vt:lpstr>Initializing parameters</vt:lpstr>
      <vt:lpstr>Transformations</vt:lpstr>
      <vt:lpstr>Transformations: probability vector</vt:lpstr>
      <vt:lpstr>Transformations: probability vector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 in ADMB</dc:title>
  <dc:creator>Merrill Rudd</dc:creator>
  <cp:lastModifiedBy>Merrill Rudd</cp:lastModifiedBy>
  <cp:revision>28</cp:revision>
  <dcterms:created xsi:type="dcterms:W3CDTF">2018-03-01T17:41:26Z</dcterms:created>
  <dcterms:modified xsi:type="dcterms:W3CDTF">2018-03-01T19:03:23Z</dcterms:modified>
</cp:coreProperties>
</file>