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D857-E508-481B-9B25-445F4AB7E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39571-E00E-49E3-8BC7-2DE13E87A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anose="020B0504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EDFB2-1E49-4080-8B95-CEDA0E57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CF19F-897C-4361-AB09-B60F7678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61834-25C7-487F-9C71-0649E606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5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F4AA-E8BD-4875-B7F3-A0784F38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74A95-575F-477B-8B39-E57F51AA4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D8F3-45A0-41E4-BED5-607DA96C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B3D9F-BC38-462B-932D-DAF7B8D7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50F07-B8F4-4658-B022-2B5B45D7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8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60217-444B-4F35-8E1C-16E8E0DEE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EF6A1-0D8C-4FD3-B45A-7C64B11EA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E1ED5-BC3F-4DAD-A260-F1AE3318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8FB55-03C9-4141-AF12-CCAF58B6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210E6-3E02-4235-8606-6BAB240B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3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DED2-6F91-4FE0-89D7-8512ABDA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66BF9-167D-4763-ABC7-2AD8C1F2C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  <a:lvl2pPr>
              <a:defRPr>
                <a:latin typeface="Helvetica" panose="020B0504020202030204" pitchFamily="34" charset="0"/>
              </a:defRPr>
            </a:lvl2pPr>
            <a:lvl3pPr>
              <a:defRPr>
                <a:latin typeface="Helvetica" panose="020B0504020202030204" pitchFamily="34" charset="0"/>
              </a:defRPr>
            </a:lvl3pPr>
            <a:lvl4pPr>
              <a:defRPr>
                <a:latin typeface="Helvetica" panose="020B0504020202030204" pitchFamily="34" charset="0"/>
              </a:defRPr>
            </a:lvl4pPr>
            <a:lvl5pPr>
              <a:defRPr>
                <a:latin typeface="Helvetica" panose="020B05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55684-929C-4D14-B478-D9AD55DD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E21B-AB44-4D61-BD4A-9ED9BEF2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F3F68-4343-494E-B1F6-B39E543B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AD76-E8DC-4A08-9B21-6CA684F9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21AF8-A8DA-49A8-B5BE-9189C6A5D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A9381-0090-4496-802D-59ADBE8B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855ED-6CE1-46F9-879E-9FD4BC39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A0BFD-4D8F-448E-BA67-034471DC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2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8BE1-B406-4FA9-9106-D273BFBA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EDBC-E36C-42D3-B735-C06AB69BF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290E6-37ED-4E79-B00C-4384389D0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C9165-95E1-429A-9CF4-B66A76FB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240E2-30AF-4094-AB91-0C1A6B5F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26BEB-5D74-4C09-AF1A-7087A335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0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4FFE-D8A5-4539-99C7-045EB603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C7C50-281F-4BA1-9E7A-7F0F823BE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FBB4E-C11F-45CD-A62D-B8A95A2BE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7120D-9054-4584-B717-F2E96F432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C0139-DF45-4543-9D41-1D9CC901E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AF31F-63ED-4F12-9171-617C45D1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11E07-FB1B-4E12-99E8-3B2A18AD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AAE5C-579C-480C-8BF0-3D0FCE8D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2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FF70-BA5A-492E-B7AD-CAE2E44A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51E8A-D955-4FC6-9DF8-7F736DA5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CBF37-D563-415F-B463-38B17C4B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80435-5F94-43C3-A1DD-33BF0C17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4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8F519-6842-4361-9561-80A451D1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2C32F-0659-46BF-9EAB-B33055FE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B43D7-2C0B-472D-8D45-64DBC94E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1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33F5-D982-4A9D-BC34-C6CB12C3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1A40-B35A-4729-A967-0B9066DF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932F0-4F7F-4A51-8D7C-D6DF1E539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26B62-733C-4A9C-9C55-12FC1094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4431F-9175-4143-AE09-66650D65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9B466-2B54-41BC-9928-A411D1CF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4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29C9-6C76-4FF0-9267-F532B0641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EACF6-25DD-4F05-9444-9C0CF9865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7DD47-D33C-49D0-9E77-6DEC0D782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EFB18-99E1-46B5-89DF-B9ACED78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AE93A-78BD-44ED-AC65-46EA8D8E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B316B-8DE8-4F33-A454-869E4B9B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1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4B8C62-7759-4B3D-96A8-98AAB27E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2739-B871-431E-B884-0A3E87FF3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04B71-22C1-474D-A22F-D1D41570E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B47AD-72D3-4350-82AB-7CA8212C984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CCAB7-0AB7-4B0C-BDFC-26C457C98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E7584-1E45-4EC2-BE45-CC8394F3C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6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E342-6405-41FF-BFC2-8227D1FD5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Age-structured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BACFA-CC8B-427B-8D39-67D7E6C6C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4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B98C-A79B-4D89-A552-7CA881E9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Age-structured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8BC9-3612-417E-B8A1-C88484EDE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645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Statistical catch-at-age</a:t>
            </a:r>
          </a:p>
          <a:p>
            <a:pPr lvl="1"/>
            <a:r>
              <a:rPr lang="en-US" dirty="0"/>
              <a:t>Estimate initial numbers and forward-calculate</a:t>
            </a:r>
          </a:p>
          <a:p>
            <a:r>
              <a:rPr lang="en-US" dirty="0"/>
              <a:t>Alternative: Virtual population analysis (VPA)</a:t>
            </a:r>
          </a:p>
          <a:p>
            <a:pPr lvl="1"/>
            <a:r>
              <a:rPr lang="en-US" dirty="0"/>
              <a:t>Estimate current numbers and back-calculate</a:t>
            </a:r>
          </a:p>
          <a:p>
            <a:r>
              <a:rPr lang="en-US" dirty="0"/>
              <a:t>Can account for processes occurring by age, not just the exploited population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3B36C-402A-4760-975F-B04B44078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995" y="1509713"/>
            <a:ext cx="66389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9C3A-5758-4DFC-9E89-31DE7CB7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catch-at-age (SCA) example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39F36-CAEE-4498-8579-BA56834E73CF}"/>
              </a:ext>
            </a:extLst>
          </p:cNvPr>
          <p:cNvSpPr txBox="1"/>
          <p:nvPr/>
        </p:nvSpPr>
        <p:spPr>
          <a:xfrm>
            <a:off x="323869" y="1553134"/>
            <a:ext cx="48593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Helvetica" panose="020B0504020202030204" pitchFamily="34" charset="0"/>
              </a:rPr>
              <a:t>Estimating: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Numbers-at-age in the first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Recruits (numbers age-0)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Fully-selected fishing mortality by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Age at 50% and 95% selectivity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Catchability</a:t>
            </a:r>
          </a:p>
          <a:p>
            <a:endParaRPr lang="en-US" sz="2400" dirty="0">
              <a:latin typeface="Helvetica" panose="020B0504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05586-2109-4678-9EDC-31C1A2CF5B6B}"/>
              </a:ext>
            </a:extLst>
          </p:cNvPr>
          <p:cNvSpPr txBox="1"/>
          <p:nvPr/>
        </p:nvSpPr>
        <p:spPr>
          <a:xfrm>
            <a:off x="7008748" y="1547491"/>
            <a:ext cx="48593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Helvetica" panose="020B0504020202030204" pitchFamily="34" charset="0"/>
              </a:rPr>
              <a:t>Specifying: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Natural mortality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Weight-at-age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Weights for the catch, CPUE, and catch-at-age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Process and observation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panose="020B0504020202030204" pitchFamily="34" charset="0"/>
            </a:endParaRPr>
          </a:p>
          <a:p>
            <a:endParaRPr lang="en-US" sz="2400" dirty="0">
              <a:latin typeface="Helvetica" panose="020B050402020203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4BE29C-E45F-4084-8C1B-647861463A07}"/>
              </a:ext>
            </a:extLst>
          </p:cNvPr>
          <p:cNvGrpSpPr/>
          <p:nvPr/>
        </p:nvGrpSpPr>
        <p:grpSpPr>
          <a:xfrm>
            <a:off x="117531" y="4600793"/>
            <a:ext cx="11753190" cy="2237990"/>
            <a:chOff x="193655" y="1306098"/>
            <a:chExt cx="11753190" cy="223799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4B1DC8D-3FF3-4625-8D9F-2A1D46795EC1}"/>
                </a:ext>
              </a:extLst>
            </p:cNvPr>
            <p:cNvSpPr/>
            <p:nvPr/>
          </p:nvSpPr>
          <p:spPr>
            <a:xfrm>
              <a:off x="611966" y="2382169"/>
              <a:ext cx="2547709" cy="10468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State dynamics model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CA853B-441F-4B39-A1A4-FC7CEA97C3E6}"/>
                </a:ext>
              </a:extLst>
            </p:cNvPr>
            <p:cNvSpPr txBox="1"/>
            <p:nvPr/>
          </p:nvSpPr>
          <p:spPr>
            <a:xfrm>
              <a:off x="193655" y="1640839"/>
              <a:ext cx="141311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Parameters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B28C1A-0294-4277-BFC4-FC5F45964BBC}"/>
                </a:ext>
              </a:extLst>
            </p:cNvPr>
            <p:cNvSpPr txBox="1"/>
            <p:nvPr/>
          </p:nvSpPr>
          <p:spPr>
            <a:xfrm>
              <a:off x="1769988" y="1306098"/>
              <a:ext cx="187609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Variability (process error)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74F1A90-7A73-438F-8AFF-F34F432FF68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900213" y="2010171"/>
              <a:ext cx="600930" cy="304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1CC3718-BDCC-439C-8CDB-10113DF6D593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41" y="1963445"/>
              <a:ext cx="0" cy="3592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C7A8CF-CF5B-4D0B-9B50-16D538D12E6D}"/>
                </a:ext>
              </a:extLst>
            </p:cNvPr>
            <p:cNvCxnSpPr>
              <a:cxnSpLocks/>
            </p:cNvCxnSpPr>
            <p:nvPr/>
          </p:nvCxnSpPr>
          <p:spPr>
            <a:xfrm>
              <a:off x="3436883" y="2918198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D282BE-6B52-44F8-AA98-3FCA180FD6A0}"/>
                </a:ext>
              </a:extLst>
            </p:cNvPr>
            <p:cNvSpPr/>
            <p:nvPr/>
          </p:nvSpPr>
          <p:spPr>
            <a:xfrm>
              <a:off x="4206240" y="2382169"/>
              <a:ext cx="2106273" cy="104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 model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(Predicted data)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A1B5248-4E21-4FE5-84E7-0D3A8BDCFDEA}"/>
                </a:ext>
              </a:extLst>
            </p:cNvPr>
            <p:cNvSpPr/>
            <p:nvPr/>
          </p:nvSpPr>
          <p:spPr>
            <a:xfrm>
              <a:off x="7234664" y="2234042"/>
              <a:ext cx="1683757" cy="13100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Statistical criterion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871BE20-EE4D-42BF-A6A4-0674286E28CA}"/>
                </a:ext>
              </a:extLst>
            </p:cNvPr>
            <p:cNvCxnSpPr>
              <a:cxnSpLocks/>
            </p:cNvCxnSpPr>
            <p:nvPr/>
          </p:nvCxnSpPr>
          <p:spPr>
            <a:xfrm>
              <a:off x="6527975" y="2894846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C1FF47-0ECF-40B2-9C70-23D3F9851113}"/>
                </a:ext>
              </a:extLst>
            </p:cNvPr>
            <p:cNvSpPr/>
            <p:nvPr/>
          </p:nvSpPr>
          <p:spPr>
            <a:xfrm>
              <a:off x="9840572" y="2394782"/>
              <a:ext cx="2106273" cy="10468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Observations (Data)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FC1D073-5CFA-4775-8A97-5B4B029E6F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4939" y="2888541"/>
              <a:ext cx="649801" cy="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401C3C-FB99-4C33-8BFC-2767C72B5388}"/>
                </a:ext>
              </a:extLst>
            </p:cNvPr>
            <p:cNvSpPr txBox="1"/>
            <p:nvPr/>
          </p:nvSpPr>
          <p:spPr>
            <a:xfrm>
              <a:off x="9703807" y="1390097"/>
              <a:ext cx="224303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Measurement error (observation error)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3BA8180-63B1-4B7C-90FE-7BFA920FA540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10825326" y="2036428"/>
              <a:ext cx="0" cy="277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8C3852E-3478-473F-A923-C84A44003A85}"/>
              </a:ext>
            </a:extLst>
          </p:cNvPr>
          <p:cNvSpPr txBox="1"/>
          <p:nvPr/>
        </p:nvSpPr>
        <p:spPr>
          <a:xfrm>
            <a:off x="4872474" y="4263496"/>
            <a:ext cx="3450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Helvetica" panose="020B0504020202030204" pitchFamily="34" charset="0"/>
              </a:rPr>
              <a:t>Fitting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Catch, CPUE, and catch-at-age data</a:t>
            </a:r>
          </a:p>
          <a:p>
            <a:endParaRPr lang="en-US" sz="2400" dirty="0">
              <a:latin typeface="Helvetica" panose="020B05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5A2C-E7E0-4026-AF74-C5245CE8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 example 1: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2A732-9B30-46EF-A4D0-557A2AD4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Create new .TPL “AS1.tpl”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Fill in DATA_SECTION to match AS1.dat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Test that DATA_SECTION read in correctly</a:t>
            </a:r>
          </a:p>
        </p:txBody>
      </p:sp>
    </p:spTree>
    <p:extLst>
      <p:ext uri="{BB962C8B-B14F-4D97-AF65-F5344CB8AC3E}">
        <p14:creationId xmlns:p14="http://schemas.microsoft.com/office/powerpoint/2010/main" val="296123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5A2C-E7E0-4026-AF74-C5245CE8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 example 1: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2A732-9B30-46EF-A4D0-557A2AD4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Fill in PARAMETER_SECTION to match AS1.pin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Set up derived quantities: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N: abundance over time (rows) and ages (columns)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S: Selectivity-at-age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F: Fishing mortality over time (rows) and ages (columns)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Z: Total mortality over time (rows) and ages (columns)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Catch_pred</a:t>
            </a:r>
            <a:r>
              <a:rPr lang="en-US" dirty="0"/>
              <a:t>: predicted catch over time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CPUE_pred</a:t>
            </a:r>
            <a:r>
              <a:rPr lang="en-US" dirty="0"/>
              <a:t>: predicted CPUE over time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Propn_pred</a:t>
            </a:r>
            <a:r>
              <a:rPr lang="en-US" dirty="0"/>
              <a:t>: predicted catch-at-age over time and age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Bio: Vulnerable biomass over time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Like1, Like2, and Like3 – for each of the </a:t>
            </a:r>
            <a:r>
              <a:rPr lang="en-US" dirty="0" err="1"/>
              <a:t>objn</a:t>
            </a:r>
            <a:r>
              <a:rPr lang="en-US" dirty="0"/>
              <a:t> components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Test that PARAMETER_SECTION read in correctly</a:t>
            </a:r>
          </a:p>
        </p:txBody>
      </p:sp>
    </p:spTree>
    <p:extLst>
      <p:ext uri="{BB962C8B-B14F-4D97-AF65-F5344CB8AC3E}">
        <p14:creationId xmlns:p14="http://schemas.microsoft.com/office/powerpoint/2010/main" val="118493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160C-718A-4C63-8FCF-FC9F152B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 example 1: Population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3428D-AA06-494A-9901-CA74204D5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FUNCTIONS</a:t>
            </a:r>
          </a:p>
          <a:p>
            <a:pPr marL="514350" indent="-514350">
              <a:buAutoNum type="arabicParenR"/>
            </a:pPr>
            <a:r>
              <a:rPr lang="en-US" dirty="0"/>
              <a:t>Selectivity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Numbers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 err="1"/>
              <a:t>Predict_Observations</a:t>
            </a: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F8B35C-4A63-482B-B468-680DC964027D}"/>
                  </a:ext>
                </a:extLst>
              </p:cNvPr>
              <p:cNvSpPr txBox="1"/>
              <p:nvPr/>
            </p:nvSpPr>
            <p:spPr>
              <a:xfrm>
                <a:off x="3548743" y="2151990"/>
                <a:ext cx="5400325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=1/(1+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19</m:t>
                                      </m:r>
                                    </m:e>
                                  </m:d>
                                </m:e>
                              </m:func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𝟗𝟓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𝟓𝟎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F8B35C-4A63-482B-B468-680DC9640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743" y="2151990"/>
                <a:ext cx="5400325" cy="829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10076D-B8E3-445F-BB09-B42D80E5CD37}"/>
                  </a:ext>
                </a:extLst>
              </p:cNvPr>
              <p:cNvSpPr txBox="1"/>
              <p:nvPr/>
            </p:nvSpPr>
            <p:spPr>
              <a:xfrm>
                <a:off x="3548743" y="3090406"/>
                <a:ext cx="5684826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10076D-B8E3-445F-BB09-B42D80E5C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743" y="3090406"/>
                <a:ext cx="5684826" cy="1367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091F09-6800-4090-BE47-C2F6F9C65B3F}"/>
                  </a:ext>
                </a:extLst>
              </p:cNvPr>
              <p:cNvSpPr txBox="1"/>
              <p:nvPr/>
            </p:nvSpPr>
            <p:spPr>
              <a:xfrm>
                <a:off x="5039584" y="4666506"/>
                <a:ext cx="6125721" cy="2109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𝐶𝑃𝑈𝐸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091F09-6800-4090-BE47-C2F6F9C65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584" y="4666506"/>
                <a:ext cx="6125721" cy="2109808"/>
              </a:xfrm>
              <a:prstGeom prst="rect">
                <a:avLst/>
              </a:prstGeom>
              <a:blipFill>
                <a:blip r:embed="rId4"/>
                <a:stretch>
                  <a:fillRect b="-2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583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160C-718A-4C63-8FCF-FC9F152B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 example 1: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3428D-AA06-494A-9901-CA74204D5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FUNCTIONS</a:t>
            </a:r>
          </a:p>
          <a:p>
            <a:pPr marL="0" indent="0">
              <a:buNone/>
            </a:pPr>
            <a:r>
              <a:rPr lang="en-US" dirty="0"/>
              <a:t>4) Likelihood</a:t>
            </a:r>
          </a:p>
          <a:p>
            <a:pPr marL="0" indent="0">
              <a:buNone/>
            </a:pPr>
            <a:r>
              <a:rPr lang="en-US" dirty="0"/>
              <a:t>Catch (Normal)				Catch-at-age (Multinomial)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CPUE (Lognormal)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C9633C-EE68-4794-B6DB-52D671BBE3F0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2696507" cy="704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/>
                  <a:t>NLL1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𝑜𝑏𝑠</m:t>
                                </m:r>
                              </m:sup>
                            </m:sSub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C9633C-EE68-4794-B6DB-52D671BBE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2696507" cy="704039"/>
              </a:xfrm>
              <a:prstGeom prst="rect">
                <a:avLst/>
              </a:prstGeom>
              <a:blipFill>
                <a:blip r:embed="rId2"/>
                <a:stretch>
                  <a:fillRect l="-7014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7C914E-4CED-40CC-A5DC-86358625D07F}"/>
                  </a:ext>
                </a:extLst>
              </p:cNvPr>
              <p:cNvSpPr txBox="1"/>
              <p:nvPr/>
            </p:nvSpPr>
            <p:spPr>
              <a:xfrm>
                <a:off x="208548" y="5416132"/>
                <a:ext cx="6721642" cy="6129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0" dirty="0"/>
                  <a:t>NLL2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𝐶𝑃𝑈𝐸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𝑜𝑏𝑠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func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𝐶𝑃𝑈𝐸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7C914E-4CED-40CC-A5DC-86358625D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8" y="5416132"/>
                <a:ext cx="6721642" cy="612988"/>
              </a:xfrm>
              <a:prstGeom prst="rect">
                <a:avLst/>
              </a:prstGeom>
              <a:blipFill>
                <a:blip r:embed="rId3"/>
                <a:stretch>
                  <a:fillRect l="-2720" t="-198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791B5A-F03F-484A-8EC6-3B8810DD184B}"/>
                  </a:ext>
                </a:extLst>
              </p:cNvPr>
              <p:cNvSpPr txBox="1"/>
              <p:nvPr/>
            </p:nvSpPr>
            <p:spPr>
              <a:xfrm>
                <a:off x="5630779" y="3518790"/>
                <a:ext cx="6721642" cy="4825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0" dirty="0"/>
                  <a:t>NLL3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𝑜𝑏𝑠</m:t>
                                </m:r>
                              </m:sup>
                            </m:sSubSup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𝑜𝑏𝑠</m:t>
                        </m:r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791B5A-F03F-484A-8EC6-3B8810DD1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779" y="3518790"/>
                <a:ext cx="6721642" cy="482504"/>
              </a:xfrm>
              <a:prstGeom prst="rect">
                <a:avLst/>
              </a:prstGeom>
              <a:blipFill>
                <a:blip r:embed="rId4"/>
                <a:stretch>
                  <a:fillRect l="-3267" t="-17722" b="-39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20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F912-D9ED-4E03-93C7-F52ECFA1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22AA2-5572-4806-A171-15415C4A3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2346"/>
            <a:ext cx="10515600" cy="4960529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2400" dirty="0"/>
              <a:t>The model currently assumes the last age group consists of fish only age-12, when in reality it is age-12 and above. Create a plus group for the last age:</a:t>
            </a:r>
          </a:p>
          <a:p>
            <a:pPr marL="514350" indent="-514350">
              <a:buAutoNum type="arabicParenR"/>
            </a:pPr>
            <a:endParaRPr lang="en-US" sz="2400" dirty="0"/>
          </a:p>
          <a:p>
            <a:pPr marL="514350" indent="-514350">
              <a:buAutoNum type="arabicParenR"/>
            </a:pPr>
            <a:endParaRPr lang="en-US" sz="2400" dirty="0"/>
          </a:p>
          <a:p>
            <a:pPr marL="514350" indent="-514350">
              <a:buAutoNum type="arabicParenR"/>
            </a:pPr>
            <a:r>
              <a:rPr lang="en-US" sz="2400" dirty="0"/>
              <a:t>Catches of fish in the first age group are largely from discard estimates. Extend the model to use a separate variance for catches of fish in the first age group.</a:t>
            </a:r>
          </a:p>
          <a:p>
            <a:pPr marL="514350" indent="-514350">
              <a:buAutoNum type="arabicParenR"/>
            </a:pPr>
            <a:endParaRPr lang="en-US" sz="2400" dirty="0"/>
          </a:p>
          <a:p>
            <a:pPr marL="514350" indent="-514350">
              <a:buAutoNum type="arabicParenR"/>
            </a:pPr>
            <a:r>
              <a:rPr lang="en-US" sz="2400" dirty="0"/>
              <a:t>Extend the model to use one set of catchabilities for the first ten years, and a different set in the last 10 years.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61083F-933C-4528-90D6-F39EAB04E149}"/>
                  </a:ext>
                </a:extLst>
              </p:cNvPr>
              <p:cNvSpPr txBox="1"/>
              <p:nvPr/>
            </p:nvSpPr>
            <p:spPr>
              <a:xfrm>
                <a:off x="2903041" y="2628551"/>
                <a:ext cx="6385915" cy="458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61083F-933C-4528-90D6-F39EAB04E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041" y="2628551"/>
                <a:ext cx="6385915" cy="4587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20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D78A-0645-4F0D-BB85-35588449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fsa</a:t>
            </a:r>
            <a:r>
              <a:rPr lang="en-US" dirty="0"/>
              <a:t>: Add a stock-recruit relationship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EE0B4F-995C-4BA9-B9B2-D578E94033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Assume fixed steepness </a:t>
                </a:r>
                <a:r>
                  <a:rPr lang="en-US" i="1" dirty="0"/>
                  <a:t>h=</a:t>
                </a:r>
                <a:r>
                  <a:rPr lang="en-US" dirty="0"/>
                  <a:t>0.7</a:t>
                </a:r>
                <a:r>
                  <a:rPr lang="en-US" i="1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900" b="0" i="1" smtClean="0">
                                <a:latin typeface="Cambria Math" panose="02040503050406030204" pitchFamily="18" charset="0"/>
                              </a:rPr>
                              <m:t>𝑆𝐵</m:t>
                            </m:r>
                          </m:e>
                          <m:sub>
                            <m:r>
                              <a:rPr lang="en-US" sz="39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en-US" sz="3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9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9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en-US" sz="3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9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9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Assume a </a:t>
                </a:r>
                <a:r>
                  <a:rPr lang="en-US" dirty="0" err="1"/>
                  <a:t>Beverton</a:t>
                </a:r>
                <a:r>
                  <a:rPr lang="en-US" dirty="0"/>
                  <a:t>-Holt stock-recruit relationship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Assume a Ricker stock-recruit relationship</a:t>
                </a:r>
              </a:p>
              <a:p>
                <a:pPr marL="0" indent="0">
                  <a:buNone/>
                </a:pPr>
                <a:r>
                  <a:rPr lang="en-US" dirty="0"/>
                  <a:t> 			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𝑏𝑆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Bring the results into R and compare models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EE0B4F-995C-4BA9-B9B2-D578E9403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89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452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Helvetica</vt:lpstr>
      <vt:lpstr>Office Theme</vt:lpstr>
      <vt:lpstr>Age-structured models</vt:lpstr>
      <vt:lpstr>Age-structured models</vt:lpstr>
      <vt:lpstr>Statistical catch-at-age (SCA) example 1</vt:lpstr>
      <vt:lpstr>SCA example 1: Data</vt:lpstr>
      <vt:lpstr>SCA example 1: Parameters</vt:lpstr>
      <vt:lpstr>SCA example 1: Population dynamics</vt:lpstr>
      <vt:lpstr>SCA example 1: Likelihood</vt:lpstr>
      <vt:lpstr>Exercises</vt:lpstr>
      <vt:lpstr>fsa: Add a stock-recruit relationship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Age-structured models</dc:title>
  <dc:creator>Merrill Rudd</dc:creator>
  <cp:lastModifiedBy>Merrill Rudd</cp:lastModifiedBy>
  <cp:revision>68</cp:revision>
  <dcterms:created xsi:type="dcterms:W3CDTF">2018-03-02T20:11:19Z</dcterms:created>
  <dcterms:modified xsi:type="dcterms:W3CDTF">2018-03-14T05:49:59Z</dcterms:modified>
</cp:coreProperties>
</file>