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63" r:id="rId7"/>
    <p:sldId id="259" r:id="rId8"/>
    <p:sldId id="270" r:id="rId9"/>
    <p:sldId id="264" r:id="rId10"/>
    <p:sldId id="269" r:id="rId11"/>
    <p:sldId id="260" r:id="rId12"/>
    <p:sldId id="266" r:id="rId13"/>
    <p:sldId id="267" r:id="rId14"/>
    <p:sldId id="268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744F6-C7FC-4E4C-B997-CA0CA8DFD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Helvetica" panose="020B05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7D6850-78E8-469C-9FE8-C79BF353E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Helvetica" panose="020B05040202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D856D-6FBD-415C-B363-2EBCA2283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C93F6-94E6-45CC-84F9-00A48EE15881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F5E97-8E72-4D7C-A9D7-D1E473D65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AC607-B44D-4EAA-85A3-D4B2A685E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DD97-D552-4926-88B8-FF0C3B3A4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78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A7269-97FA-4711-BF44-3734C58A1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CDDFEC-692A-433B-BBC3-780249E43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E28F4-85AB-4B5C-8FA4-C39232065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C93F6-94E6-45CC-84F9-00A48EE15881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E3281-B50B-459C-A967-8D4EF7AF2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B6D7B-E0A4-4D65-B48D-BA11191B0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DD97-D552-4926-88B8-FF0C3B3A4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1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64886F-FF98-4BDF-9C6F-24F2BE36F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0CA113-9C4D-4165-B7DE-410759A85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B5C88-EB3D-4414-9BD5-500B4C865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C93F6-94E6-45CC-84F9-00A48EE15881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3A9DD-0986-4951-95F0-03DB4E715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18A32-56C0-4F7C-A1FB-BCD67261E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DD97-D552-4926-88B8-FF0C3B3A4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1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6E1A5-46E8-4DA8-8059-E58E3C21A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 panose="020B05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BB1B1-DE75-4954-9AC4-B3AE006C8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 panose="020B0504020202030204" pitchFamily="34" charset="0"/>
              </a:defRPr>
            </a:lvl1pPr>
            <a:lvl2pPr>
              <a:defRPr>
                <a:latin typeface="Helvetica" panose="020B0504020202030204" pitchFamily="34" charset="0"/>
              </a:defRPr>
            </a:lvl2pPr>
            <a:lvl3pPr>
              <a:defRPr>
                <a:latin typeface="Helvetica" panose="020B0504020202030204" pitchFamily="34" charset="0"/>
              </a:defRPr>
            </a:lvl3pPr>
            <a:lvl4pPr>
              <a:defRPr>
                <a:latin typeface="Helvetica" panose="020B0504020202030204" pitchFamily="34" charset="0"/>
              </a:defRPr>
            </a:lvl4pPr>
            <a:lvl5pPr>
              <a:defRPr>
                <a:latin typeface="Helvetica" panose="020B0504020202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208C4-8965-40D5-AAD5-B9D86D52B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C93F6-94E6-45CC-84F9-00A48EE15881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72148-63B3-40F6-B644-41839289F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7DA4F-1CF7-4B1E-830C-683A110D2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DD97-D552-4926-88B8-FF0C3B3A4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21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5CE36-E83C-4B5C-AB70-65E331423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F03E2-7ACC-4415-BF37-FF6B7D9DE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010D5-7982-496B-9B34-17015699D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C93F6-94E6-45CC-84F9-00A48EE15881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0E8A2-A2D8-455A-B65C-C1407CCBC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61E72-E0D9-4505-97A8-53C0A7A17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DD97-D552-4926-88B8-FF0C3B3A4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20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6159E-AB3F-4AC8-97D8-165292239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5D87-EFA3-42DC-A800-55D4E6AFB2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E4F10-1203-4A38-ABFB-C5D51FF10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A241EE-DA1C-47BD-9908-E54416A82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C93F6-94E6-45CC-84F9-00A48EE15881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05D33-7640-4E5A-9B0E-C99F5C585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B3726-7C34-45D3-A74E-2C7A17D74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DD97-D552-4926-88B8-FF0C3B3A4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42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20CAC-2A9B-4733-B86A-262A4CA36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E6139-D77F-4BA2-A8B4-CC170ADFA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7D2604-8FE4-4FD4-ACA3-416DC58FE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76E8D4-21DB-4C60-BF3E-7C1CD0859B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65E3E3-BA02-406E-A4E8-7A89817C35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1E70C3-F7D0-455E-86D4-424C5BEA6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C93F6-94E6-45CC-84F9-00A48EE15881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7B70C3-F175-47DB-B0DC-BCD0E1549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DEEF0D-A4CE-4E40-A96B-71A5C2FD9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DD97-D552-4926-88B8-FF0C3B3A4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83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922D2-D01C-4966-9E79-0747645A3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BCD1CC-DB46-4BB5-862A-AACC8E83A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C93F6-94E6-45CC-84F9-00A48EE15881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A4758-A400-4DE0-AF06-A1A8E0A0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C9F42C-F0D6-4103-85E6-AD743397D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DD97-D552-4926-88B8-FF0C3B3A4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981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CC7BB3-8A69-40A1-AC02-D154F0BBD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C93F6-94E6-45CC-84F9-00A48EE15881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AEB5E4-94DC-406F-81D5-A7442F698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13802-5A4A-4B80-8CA1-717FA4ED6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DD97-D552-4926-88B8-FF0C3B3A4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52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BD1FE-28F0-4761-B54E-8984DCAF8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88E83-3934-42C2-9443-ACA173589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EC91C-3FE4-46A8-AF77-EBF033516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5A4A9-4354-4DE2-BE38-C3BD4B8BB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C93F6-94E6-45CC-84F9-00A48EE15881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7E7560-A383-4214-B75C-161894075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8563E-ABB5-4174-B99D-5B823581E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DD97-D552-4926-88B8-FF0C3B3A4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252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295F9-288D-4DBD-9C91-59D3FA4D4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133DDE-21F5-4089-A502-D205CF17A9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7B6EA3-CECA-4DDE-8978-15EAC58BA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087E17-15F8-41FE-B073-D0C4D460A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C93F6-94E6-45CC-84F9-00A48EE15881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9EB49-98C3-4C7C-BFDF-5D840ED06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1EBD7-923D-4CA0-8A39-536B9B3B3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DD97-D552-4926-88B8-FF0C3B3A4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7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69E93D-C712-47F7-BF65-8558C99D8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E86DE-6F86-4519-BCAB-1BAACCD53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2D0D7-FC44-474C-A73A-C26BB79F56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C93F6-94E6-45CC-84F9-00A48EE15881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533F4-676C-4DD7-960C-E89B6E8D5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55971-E32D-435F-8868-C47FE24741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5DD97-D552-4926-88B8-FF0C3B3A4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38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46597-2370-4A1A-9083-9AE06E4B4C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Estimating uncertainty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C6A398-A9B7-4AAD-8F56-4DE07E33ED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558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15105-9B2F-494E-98E0-1DEE4CE48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Likelihood profiles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4DE05-9EA8-4D17-8B93-A9AFEAF8E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Von </a:t>
            </a:r>
            <a:r>
              <a:rPr lang="en-US" dirty="0" err="1"/>
              <a:t>Bertalanffy</a:t>
            </a:r>
            <a:endParaRPr lang="en-US" dirty="0"/>
          </a:p>
          <a:p>
            <a:pPr lvl="1"/>
            <a:r>
              <a:rPr lang="en-US" dirty="0"/>
              <a:t>Profile over </a:t>
            </a:r>
            <a:r>
              <a:rPr lang="en-US" dirty="0" err="1"/>
              <a:t>Linf</a:t>
            </a:r>
            <a:r>
              <a:rPr lang="en-US" dirty="0"/>
              <a:t> and </a:t>
            </a:r>
            <a:r>
              <a:rPr lang="en-US" dirty="0" err="1"/>
              <a:t>vbk</a:t>
            </a:r>
            <a:endParaRPr lang="en-US" dirty="0"/>
          </a:p>
          <a:p>
            <a:pPr lvl="1"/>
            <a:r>
              <a:rPr lang="en-US" dirty="0"/>
              <a:t>Plot in R</a:t>
            </a:r>
          </a:p>
          <a:p>
            <a:endParaRPr lang="en-US" dirty="0"/>
          </a:p>
          <a:p>
            <a:r>
              <a:rPr lang="en-US" dirty="0"/>
              <a:t>Age-structured</a:t>
            </a:r>
          </a:p>
          <a:p>
            <a:pPr lvl="1"/>
            <a:r>
              <a:rPr lang="en-US" dirty="0"/>
              <a:t>Profile over q</a:t>
            </a:r>
          </a:p>
          <a:p>
            <a:pPr lvl="1"/>
            <a:r>
              <a:rPr lang="en-US" dirty="0"/>
              <a:t>Plot in 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226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7BA41-E1E3-49C1-B6B3-1F2DD8328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 Monte Carlo (MCMC)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85327-7267-4FE4-8385-4BF59D482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Bayes theorem:</a:t>
            </a:r>
          </a:p>
          <a:p>
            <a:endParaRPr lang="en-US" dirty="0"/>
          </a:p>
          <a:p>
            <a:r>
              <a:rPr lang="en-US" dirty="0"/>
              <a:t>Need to specify prior distribution</a:t>
            </a:r>
          </a:p>
          <a:p>
            <a:r>
              <a:rPr lang="en-US" dirty="0"/>
              <a:t>Objective: represent posterior by means of a large number of vectors of parameters </a:t>
            </a:r>
          </a:p>
          <a:p>
            <a:r>
              <a:rPr lang="en-US" dirty="0"/>
              <a:t>Constructs a joint Bayesian posterior for the model parameters</a:t>
            </a:r>
          </a:p>
          <a:p>
            <a:r>
              <a:rPr lang="en-US" dirty="0"/>
              <a:t>ADMB uses Random walk Metropolis-Hastings algorithm to sample from the posterior distribution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967F3-C154-4647-B2FE-459D65E26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22D6787-EC39-4786-82C5-F65C784B6E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3431263"/>
              </p:ext>
            </p:extLst>
          </p:nvPr>
        </p:nvGraphicFramePr>
        <p:xfrm>
          <a:off x="3877491" y="1690688"/>
          <a:ext cx="3573463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quation" r:id="rId3" imgW="1777229" imgH="482391" progId="Equation.DSMT4">
                  <p:embed/>
                </p:oleObj>
              </mc:Choice>
              <mc:Fallback>
                <p:oleObj name="Equation" r:id="rId3" imgW="1777229" imgH="482391" progId="Equation.DSMT4">
                  <p:embed/>
                  <p:pic>
                    <p:nvPicPr>
                      <p:cNvPr id="6148" name="Object 4">
                        <a:extLst>
                          <a:ext uri="{FF2B5EF4-FFF2-40B4-BE49-F238E27FC236}">
                            <a16:creationId xmlns:a16="http://schemas.microsoft.com/office/drawing/2014/main" id="{A32E0732-8D08-40E6-A251-3B99CBCB48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7491" y="1690688"/>
                        <a:ext cx="3573463" cy="96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3F6AA42C-D208-4EB8-8C01-A53B2BC3D4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0101437"/>
              </p:ext>
            </p:extLst>
          </p:nvPr>
        </p:nvGraphicFramePr>
        <p:xfrm>
          <a:off x="6348549" y="2860040"/>
          <a:ext cx="685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Equation" r:id="rId5" imgW="342603" imgH="215713" progId="Equation.DSMT4">
                  <p:embed/>
                </p:oleObj>
              </mc:Choice>
              <mc:Fallback>
                <p:oleObj name="Equation" r:id="rId5" imgW="342603" imgH="215713" progId="Equation.DSMT4">
                  <p:embed/>
                  <p:pic>
                    <p:nvPicPr>
                      <p:cNvPr id="6149" name="Object 6">
                        <a:extLst>
                          <a:ext uri="{FF2B5EF4-FFF2-40B4-BE49-F238E27FC236}">
                            <a16:creationId xmlns:a16="http://schemas.microsoft.com/office/drawing/2014/main" id="{5A4B779A-9BCB-4C4F-A60A-7EFD407182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8549" y="2860040"/>
                        <a:ext cx="685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7630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7F2CD-101E-412A-9EB9-61CFB2525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MCMC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3F736-FC84-4056-96C7-52217282F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Select an initial parameter vector (often mode of the posterior) and compute its posterior density (likelihood * prior)</a:t>
            </a:r>
          </a:p>
          <a:p>
            <a:pPr marL="514350" indent="-514350">
              <a:buAutoNum type="arabicParenR"/>
            </a:pPr>
            <a:r>
              <a:rPr lang="en-US" dirty="0"/>
              <a:t>Generate a new parameter vector based on the current one (using a jump function) and compute its posterior density</a:t>
            </a:r>
          </a:p>
          <a:p>
            <a:pPr marL="514350" indent="-514350">
              <a:buAutoNum type="arabicParenR"/>
            </a:pPr>
            <a:r>
              <a:rPr lang="en-US" dirty="0"/>
              <a:t>Replace the current parameter vector by the new one with probability equal to ratio of the new to the current density</a:t>
            </a:r>
          </a:p>
          <a:p>
            <a:pPr marL="514350" indent="-514350">
              <a:buAutoNum type="arabicParenR"/>
            </a:pPr>
            <a:r>
              <a:rPr lang="en-US" dirty="0"/>
              <a:t>Output the current parameter vector</a:t>
            </a:r>
          </a:p>
          <a:p>
            <a:pPr marL="514350" indent="-514350">
              <a:buAutoNum type="arabicParenR"/>
            </a:pPr>
            <a:r>
              <a:rPr lang="en-US" dirty="0"/>
              <a:t>Repeat steps 2-4 many times</a:t>
            </a:r>
          </a:p>
        </p:txBody>
      </p:sp>
    </p:spTree>
    <p:extLst>
      <p:ext uri="{BB962C8B-B14F-4D97-AF65-F5344CB8AC3E}">
        <p14:creationId xmlns:p14="http://schemas.microsoft.com/office/powerpoint/2010/main" val="3074405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724A1-F5C7-4906-B52D-5BA19534E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Jump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95BDB-D59C-4FB5-BFE9-50ECEFBFE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Jump function should be chosen to optimize performance (but usually selected for computational convenience)</a:t>
            </a:r>
          </a:p>
          <a:p>
            <a:r>
              <a:rPr lang="en-US" dirty="0"/>
              <a:t>It should be possible to reach all possible parameter vectors eventually by applying the jump function long enough</a:t>
            </a:r>
          </a:p>
          <a:p>
            <a:r>
              <a:rPr lang="en-US" dirty="0"/>
              <a:t>ADMB jump function – multivariate normal distribution centered at the current parameter vector</a:t>
            </a:r>
          </a:p>
          <a:p>
            <a:pPr lvl="1"/>
            <a:r>
              <a:rPr lang="en-US" dirty="0"/>
              <a:t>Variance-covariance matrix is a rescaled version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89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5C9CA-26B7-4211-9CF2-14904C13E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Burn-in and thinning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A15B6-AB2E-4FED-A029-1DCAA1A6C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 the impact of the initial parameter vector and Markov nature of the algorithm by having a burn-in period and thinning the chain</a:t>
            </a:r>
          </a:p>
          <a:p>
            <a:r>
              <a:rPr lang="en-US" dirty="0"/>
              <a:t>Burn-in: 5-50% of the total chain length to allow the algorithm to set itself up</a:t>
            </a:r>
          </a:p>
          <a:p>
            <a:r>
              <a:rPr lang="en-US" dirty="0"/>
              <a:t>Thin the chain by taking every</a:t>
            </a:r>
            <a:r>
              <a:rPr lang="en-US" i="1" dirty="0"/>
              <a:t> n</a:t>
            </a:r>
            <a:r>
              <a:rPr lang="en-US" dirty="0"/>
              <a:t>th value to prevent autocorrelation</a:t>
            </a:r>
          </a:p>
        </p:txBody>
      </p:sp>
    </p:spTree>
    <p:extLst>
      <p:ext uri="{BB962C8B-B14F-4D97-AF65-F5344CB8AC3E}">
        <p14:creationId xmlns:p14="http://schemas.microsoft.com/office/powerpoint/2010/main" val="904614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BC292-D3D0-47F0-8B97-2BA949A8F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MCMC in ADMB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868B9-DA52-4815-886D-0E16C0972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Run MCMC with argument –</a:t>
            </a:r>
            <a:r>
              <a:rPr lang="en-US" dirty="0" err="1"/>
              <a:t>mcmc</a:t>
            </a:r>
            <a:r>
              <a:rPr lang="en-US" dirty="0"/>
              <a:t> N, where N is the number of steps</a:t>
            </a:r>
          </a:p>
          <a:p>
            <a:pPr lvl="1"/>
            <a:r>
              <a:rPr lang="en-US" dirty="0"/>
              <a:t>Output in .HST file</a:t>
            </a:r>
          </a:p>
          <a:p>
            <a:pPr lvl="1"/>
            <a:endParaRPr lang="en-US" dirty="0"/>
          </a:p>
          <a:p>
            <a:r>
              <a:rPr lang="en-US" dirty="0"/>
              <a:t>Can save chain of parameters using –</a:t>
            </a:r>
            <a:r>
              <a:rPr lang="en-US" dirty="0" err="1"/>
              <a:t>mcsave</a:t>
            </a:r>
            <a:r>
              <a:rPr lang="en-US" dirty="0"/>
              <a:t> N, for example:</a:t>
            </a:r>
          </a:p>
          <a:p>
            <a:pPr lvl="1"/>
            <a:r>
              <a:rPr lang="en-US" dirty="0"/>
              <a:t>&lt;model name&gt; </a:t>
            </a:r>
            <a:r>
              <a:rPr lang="en-US" dirty="0" err="1"/>
              <a:t>mcmc</a:t>
            </a:r>
            <a:r>
              <a:rPr lang="en-US" dirty="0"/>
              <a:t> 100000 –</a:t>
            </a:r>
            <a:r>
              <a:rPr lang="en-US" dirty="0" err="1"/>
              <a:t>mcsave</a:t>
            </a:r>
            <a:r>
              <a:rPr lang="en-US" dirty="0"/>
              <a:t> 10</a:t>
            </a:r>
          </a:p>
          <a:p>
            <a:pPr marL="0" indent="0">
              <a:buNone/>
            </a:pPr>
            <a:r>
              <a:rPr lang="en-US" dirty="0"/>
              <a:t>Which would take 100000 samples and save every 10 samples</a:t>
            </a:r>
          </a:p>
          <a:p>
            <a:pPr lvl="1"/>
            <a:r>
              <a:rPr lang="en-US" dirty="0"/>
              <a:t>Output in .PSV file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Can examine output chain of variable that is not a model parameter using </a:t>
            </a:r>
            <a:r>
              <a:rPr lang="en-US" dirty="0" err="1"/>
              <a:t>mceval_phase</a:t>
            </a:r>
            <a:endParaRPr lang="en-US" dirty="0"/>
          </a:p>
          <a:p>
            <a:pPr lvl="1"/>
            <a:r>
              <a:rPr lang="en-US" dirty="0"/>
              <a:t>After running model: &lt;model&gt; -</a:t>
            </a:r>
            <a:r>
              <a:rPr lang="en-US" dirty="0" err="1"/>
              <a:t>mcmc</a:t>
            </a:r>
            <a:r>
              <a:rPr lang="en-US" dirty="0"/>
              <a:t> 100000 –</a:t>
            </a:r>
            <a:r>
              <a:rPr lang="en-US" dirty="0" err="1"/>
              <a:t>mcsave</a:t>
            </a:r>
            <a:r>
              <a:rPr lang="en-US" dirty="0"/>
              <a:t> 10</a:t>
            </a:r>
          </a:p>
          <a:p>
            <a:pPr lvl="1"/>
            <a:r>
              <a:rPr lang="en-US" dirty="0"/>
              <a:t>&lt;model&gt; -</a:t>
            </a:r>
            <a:r>
              <a:rPr lang="en-US" dirty="0" err="1"/>
              <a:t>mceval</a:t>
            </a:r>
            <a:endParaRPr lang="en-US" dirty="0"/>
          </a:p>
          <a:p>
            <a:pPr lvl="1"/>
            <a:r>
              <a:rPr lang="en-US" dirty="0"/>
              <a:t>Outputs .CHA file</a:t>
            </a:r>
          </a:p>
        </p:txBody>
      </p:sp>
    </p:spTree>
    <p:extLst>
      <p:ext uri="{BB962C8B-B14F-4D97-AF65-F5344CB8AC3E}">
        <p14:creationId xmlns:p14="http://schemas.microsoft.com/office/powerpoint/2010/main" val="2427194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554AD-406D-40B7-B7A6-0F43B150E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of estimating uncertainty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62428-5C7D-4B13-B64B-6DBB03216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Hessian-based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Likelihood profiles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MCMC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31FDC-B01D-4523-94A2-A40DB9BE8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59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09794-2386-4506-8F4D-05F4B7135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Maximum likelihood estimates and Hessian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0E990-CB9B-4918-AF2C-C35CFE434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9147"/>
            <a:ext cx="10515600" cy="456042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Maximum likelihood estimate: values that maximize the likelihood for the actual observations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Curvature of the negative log likelihood function gives an estimate of the variance of the maximum likelihood estimator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Hessian matrix of second derivatives: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4FE76A-CE80-4488-9C22-E9F86F47A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285" y="2305123"/>
            <a:ext cx="2558077" cy="7119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D348DB-3BFD-4BA9-B59E-8FAAE66F6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2499" y="4196898"/>
            <a:ext cx="3694933" cy="10419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2D4DFB-FC9A-470B-A070-BF66D24D4E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8369" y="5378348"/>
            <a:ext cx="329565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360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39900-2761-4E10-8B24-43718965F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log likelihood curvature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BEE86-80F9-4FE0-84C6-465D1BF9C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Estimator and hessian matrix are often found by numerical methods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Delta method: general method for deriving the variance of asymptotically normal random 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3655C6-FF60-43DF-83EE-64D8049D5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0" y="2722778"/>
            <a:ext cx="11879826" cy="244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347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AB6EA-EB1A-4B87-8EC4-491C7FB9B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Default estimation of uncertainty: delta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0FDB9-798F-4749-88C8-CF8017023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ADMB uses the delta method to calculate the covariance matrix</a:t>
            </a:r>
          </a:p>
          <a:p>
            <a:pPr marL="457200" lvl="1" indent="0">
              <a:buNone/>
            </a:pPr>
            <a:r>
              <a:rPr lang="en-US" dirty="0"/>
              <a:t>	Covariance matrix calculated from:</a:t>
            </a:r>
          </a:p>
          <a:p>
            <a:pPr marL="457200" lvl="1" indent="0">
              <a:buNone/>
            </a:pPr>
            <a:r>
              <a:rPr lang="en-US" dirty="0"/>
              <a:t>Hessian – matrix of second order partial derivatives</a:t>
            </a:r>
          </a:p>
          <a:p>
            <a:pPr marL="457200" lvl="1" indent="0">
              <a:buNone/>
            </a:pPr>
            <a:r>
              <a:rPr lang="en-US" dirty="0"/>
              <a:t>	Hessian calculated from:</a:t>
            </a:r>
          </a:p>
          <a:p>
            <a:pPr marL="457200" lvl="1" indent="0">
              <a:buNone/>
            </a:pPr>
            <a:r>
              <a:rPr lang="en-US" dirty="0"/>
              <a:t>Jacobian – matrix of first order partial derivatives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Inverse of hessian is a reasonable approximation of the covariance matrix provided the assumption that the optimum solution is approximately linear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3705D-2F84-4165-8AD3-F5EE5E2D5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5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20FC4D9-39B7-48FD-99DD-A660039DAC09}"/>
              </a:ext>
            </a:extLst>
          </p:cNvPr>
          <p:cNvCxnSpPr>
            <a:cxnSpLocks/>
          </p:cNvCxnSpPr>
          <p:nvPr/>
        </p:nvCxnSpPr>
        <p:spPr>
          <a:xfrm>
            <a:off x="1698172" y="2325189"/>
            <a:ext cx="0" cy="3200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F85371E-4964-4490-89FB-B2EF3E3392C9}"/>
              </a:ext>
            </a:extLst>
          </p:cNvPr>
          <p:cNvCxnSpPr>
            <a:cxnSpLocks/>
          </p:cNvCxnSpPr>
          <p:nvPr/>
        </p:nvCxnSpPr>
        <p:spPr>
          <a:xfrm>
            <a:off x="1698172" y="3108959"/>
            <a:ext cx="0" cy="3200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095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9213F-98BF-47C9-9056-3A74F6FA6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notes on the delta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559AA-8729-4DAF-9C4E-A94912182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Delta method is based on a normal approximation, so it is not always appropriate</a:t>
            </a:r>
          </a:p>
          <a:p>
            <a:r>
              <a:rPr lang="en-US" dirty="0"/>
              <a:t>It may be useful to compute the confidence intervals in log-scale and transfer quantiles to the original scale to ensure a parameter is positive</a:t>
            </a:r>
          </a:p>
          <a:p>
            <a:pPr lvl="1"/>
            <a:r>
              <a:rPr lang="en-US" dirty="0"/>
              <a:t>Variables other than the actual model parameters can be added to the output reports by declaring in PARAMETER_SECTION </a:t>
            </a:r>
            <a:r>
              <a:rPr lang="en-US" dirty="0" err="1">
                <a:solidFill>
                  <a:srgbClr val="FF0000"/>
                </a:solidFill>
              </a:rPr>
              <a:t>sdreport</a:t>
            </a:r>
            <a:r>
              <a:rPr lang="en-US" dirty="0">
                <a:solidFill>
                  <a:srgbClr val="FF0000"/>
                </a:solidFill>
              </a:rPr>
              <a:t>_</a:t>
            </a:r>
          </a:p>
          <a:p>
            <a:r>
              <a:rPr lang="en-US" dirty="0"/>
              <a:t>Typical output files are .PAR, .STD, and .COR</a:t>
            </a:r>
          </a:p>
        </p:txBody>
      </p:sp>
    </p:spTree>
    <p:extLst>
      <p:ext uri="{BB962C8B-B14F-4D97-AF65-F5344CB8AC3E}">
        <p14:creationId xmlns:p14="http://schemas.microsoft.com/office/powerpoint/2010/main" val="3784511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DD65-282F-43CB-A175-B64AFC12E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profiles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CBED4-C1C7-4C33-8985-259411907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369" y="1687609"/>
            <a:ext cx="3272287" cy="49474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Select a wide range of possible values for </a:t>
            </a:r>
            <a:r>
              <a:rPr lang="en-US" i="1" dirty="0"/>
              <a:t>p</a:t>
            </a:r>
            <a:endParaRPr lang="en-US" dirty="0"/>
          </a:p>
          <a:p>
            <a:r>
              <a:rPr lang="en-US" dirty="0"/>
              <a:t>Fit the model to find the MLE and negative log likelihood</a:t>
            </a:r>
          </a:p>
          <a:p>
            <a:r>
              <a:rPr lang="en-US" dirty="0"/>
              <a:t>Plot the negative log likelihood against </a:t>
            </a:r>
            <a:r>
              <a:rPr lang="en-US" i="1" dirty="0"/>
              <a:t>p</a:t>
            </a:r>
          </a:p>
          <a:p>
            <a:r>
              <a:rPr lang="en-US" dirty="0"/>
              <a:t>ADMB includes option to create likelihood profile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C3B00B-8502-4315-AFC8-8BFB548AC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8" name="Text Box 26">
            <a:extLst>
              <a:ext uri="{FF2B5EF4-FFF2-40B4-BE49-F238E27FC236}">
                <a16:creationId xmlns:a16="http://schemas.microsoft.com/office/drawing/2014/main" id="{5D9D6306-55A3-4B7B-A0DD-D41B496FA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3755" y="5035644"/>
            <a:ext cx="2027238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 dirty="0"/>
              <a:t>Alternative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 dirty="0"/>
              <a:t>values for the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 dirty="0"/>
              <a:t>parameter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C870A5E-A0C1-41B4-9169-F76F3D1773DD}"/>
              </a:ext>
            </a:extLst>
          </p:cNvPr>
          <p:cNvGrpSpPr/>
          <p:nvPr/>
        </p:nvGrpSpPr>
        <p:grpSpPr>
          <a:xfrm>
            <a:off x="4206830" y="1494338"/>
            <a:ext cx="7620000" cy="3565525"/>
            <a:chOff x="3775166" y="1519646"/>
            <a:chExt cx="7620000" cy="3565525"/>
          </a:xfrm>
        </p:grpSpPr>
        <p:sp>
          <p:nvSpPr>
            <p:cNvPr id="5" name="Line 4">
              <a:extLst>
                <a:ext uri="{FF2B5EF4-FFF2-40B4-BE49-F238E27FC236}">
                  <a16:creationId xmlns:a16="http://schemas.microsoft.com/office/drawing/2014/main" id="{CCAB7A7D-E19A-491E-882B-3277D26072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2966" y="4262846"/>
              <a:ext cx="6172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E4872377-2D24-437E-8648-E948E1BEAB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46966" y="4339046"/>
              <a:ext cx="30765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400"/>
                <a:t>Parameter of Interest</a:t>
              </a:r>
            </a:p>
          </p:txBody>
        </p:sp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F39516BB-7B44-4D50-86FF-825F67A402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22966" y="1595846"/>
              <a:ext cx="0" cy="26670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" name="Text Box 7">
              <a:extLst>
                <a:ext uri="{FF2B5EF4-FFF2-40B4-BE49-F238E27FC236}">
                  <a16:creationId xmlns:a16="http://schemas.microsoft.com/office/drawing/2014/main" id="{E6700AC6-DAB2-4145-996F-10C28C1E98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5166" y="2053046"/>
              <a:ext cx="1444625" cy="822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400" dirty="0"/>
                <a:t>-log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400" dirty="0"/>
                <a:t>likelihood</a:t>
              </a:r>
            </a:p>
          </p:txBody>
        </p:sp>
        <p:sp>
          <p:nvSpPr>
            <p:cNvPr id="9" name="AutoShape 8">
              <a:extLst>
                <a:ext uri="{FF2B5EF4-FFF2-40B4-BE49-F238E27FC236}">
                  <a16:creationId xmlns:a16="http://schemas.microsoft.com/office/drawing/2014/main" id="{B3A3F8DC-9F97-4782-AA3D-F6443C1D24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3341" y="3805646"/>
              <a:ext cx="276225" cy="304800"/>
            </a:xfrm>
            <a:prstGeom prst="star5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AU"/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A8F9A664-8CB4-4754-BB99-0B83558658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52091" y="3729446"/>
              <a:ext cx="7429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400"/>
                <a:t>MLE</a:t>
              </a:r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85D9D445-E382-495E-8D04-B35F5D15D3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728166" y="3958046"/>
              <a:ext cx="990600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Text Box 11">
              <a:extLst>
                <a:ext uri="{FF2B5EF4-FFF2-40B4-BE49-F238E27FC236}">
                  <a16:creationId xmlns:a16="http://schemas.microsoft.com/office/drawing/2014/main" id="{41F13B6B-72BD-42C4-A631-D8A34E7783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1566" y="3958046"/>
              <a:ext cx="2381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400" dirty="0">
                  <a:solidFill>
                    <a:schemeClr val="hlink"/>
                  </a:solidFill>
                  <a:sym typeface="Symbol" panose="05050102010706020507" pitchFamily="18" charset="2"/>
                </a:rPr>
                <a:t></a:t>
              </a:r>
            </a:p>
          </p:txBody>
        </p:sp>
        <p:sp>
          <p:nvSpPr>
            <p:cNvPr id="13" name="Text Box 12">
              <a:extLst>
                <a:ext uri="{FF2B5EF4-FFF2-40B4-BE49-F238E27FC236}">
                  <a16:creationId xmlns:a16="http://schemas.microsoft.com/office/drawing/2014/main" id="{D7F9E3F7-1859-47AB-B6B8-54D3DBF349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7841" y="3958046"/>
              <a:ext cx="2381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400">
                  <a:solidFill>
                    <a:schemeClr val="hlink"/>
                  </a:solidFill>
                  <a:sym typeface="Symbol" panose="05050102010706020507" pitchFamily="18" charset="2"/>
                </a:rPr>
                <a:t></a:t>
              </a:r>
            </a:p>
          </p:txBody>
        </p:sp>
        <p:sp>
          <p:nvSpPr>
            <p:cNvPr id="14" name="Text Box 13">
              <a:extLst>
                <a:ext uri="{FF2B5EF4-FFF2-40B4-BE49-F238E27FC236}">
                  <a16:creationId xmlns:a16="http://schemas.microsoft.com/office/drawing/2014/main" id="{9FB73A6F-7734-4B84-91FA-0CE961AD75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99366" y="3958046"/>
              <a:ext cx="2381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400">
                  <a:solidFill>
                    <a:schemeClr val="hlink"/>
                  </a:solidFill>
                  <a:sym typeface="Symbol" panose="05050102010706020507" pitchFamily="18" charset="2"/>
                </a:rPr>
                <a:t></a:t>
              </a:r>
            </a:p>
          </p:txBody>
        </p:sp>
        <p:sp>
          <p:nvSpPr>
            <p:cNvPr id="15" name="Text Box 14">
              <a:extLst>
                <a:ext uri="{FF2B5EF4-FFF2-40B4-BE49-F238E27FC236}">
                  <a16:creationId xmlns:a16="http://schemas.microsoft.com/office/drawing/2014/main" id="{A64FCCF8-51EB-4468-9E41-D8BF64AB71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75641" y="3958046"/>
              <a:ext cx="2381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400">
                  <a:solidFill>
                    <a:schemeClr val="hlink"/>
                  </a:solidFill>
                  <a:sym typeface="Symbol" panose="05050102010706020507" pitchFamily="18" charset="2"/>
                </a:rPr>
                <a:t></a:t>
              </a:r>
            </a:p>
          </p:txBody>
        </p:sp>
        <p:sp>
          <p:nvSpPr>
            <p:cNvPr id="16" name="Text Box 15">
              <a:extLst>
                <a:ext uri="{FF2B5EF4-FFF2-40B4-BE49-F238E27FC236}">
                  <a16:creationId xmlns:a16="http://schemas.microsoft.com/office/drawing/2014/main" id="{83E680E9-55D8-4AC8-B16C-22D9A78362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47241" y="3958046"/>
              <a:ext cx="2381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400">
                  <a:solidFill>
                    <a:schemeClr val="hlink"/>
                  </a:solidFill>
                  <a:sym typeface="Symbol" panose="05050102010706020507" pitchFamily="18" charset="2"/>
                </a:rPr>
                <a:t></a:t>
              </a:r>
            </a:p>
          </p:txBody>
        </p:sp>
        <p:sp>
          <p:nvSpPr>
            <p:cNvPr id="17" name="Text Box 17">
              <a:extLst>
                <a:ext uri="{FF2B5EF4-FFF2-40B4-BE49-F238E27FC236}">
                  <a16:creationId xmlns:a16="http://schemas.microsoft.com/office/drawing/2014/main" id="{0E5F7564-EE1A-43C3-B347-F07785F561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23641" y="3958046"/>
              <a:ext cx="2381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400" dirty="0">
                  <a:solidFill>
                    <a:schemeClr val="hlink"/>
                  </a:solidFill>
                  <a:sym typeface="Symbol" panose="05050102010706020507" pitchFamily="18" charset="2"/>
                </a:rPr>
                <a:t></a:t>
              </a:r>
            </a:p>
          </p:txBody>
        </p:sp>
        <p:sp>
          <p:nvSpPr>
            <p:cNvPr id="18" name="AutoShape 19">
              <a:extLst>
                <a:ext uri="{FF2B5EF4-FFF2-40B4-BE49-F238E27FC236}">
                  <a16:creationId xmlns:a16="http://schemas.microsoft.com/office/drawing/2014/main" id="{B187BDA6-D581-4FAD-B0BE-3AB63FA2F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166" y="3653246"/>
              <a:ext cx="276225" cy="304800"/>
            </a:xfrm>
            <a:prstGeom prst="star5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AU"/>
            </a:p>
          </p:txBody>
        </p:sp>
        <p:sp>
          <p:nvSpPr>
            <p:cNvPr id="19" name="AutoShape 21">
              <a:extLst>
                <a:ext uri="{FF2B5EF4-FFF2-40B4-BE49-F238E27FC236}">
                  <a16:creationId xmlns:a16="http://schemas.microsoft.com/office/drawing/2014/main" id="{6F0BBFCA-FDBE-49F9-B8B8-900E3D18E8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9766" y="2662646"/>
              <a:ext cx="276225" cy="304800"/>
            </a:xfrm>
            <a:prstGeom prst="star5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AU"/>
            </a:p>
          </p:txBody>
        </p:sp>
        <p:sp>
          <p:nvSpPr>
            <p:cNvPr id="20" name="AutoShape 22">
              <a:extLst>
                <a:ext uri="{FF2B5EF4-FFF2-40B4-BE49-F238E27FC236}">
                  <a16:creationId xmlns:a16="http://schemas.microsoft.com/office/drawing/2014/main" id="{BE885D38-D1B9-40C4-8EBD-456769D94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1566" y="1672046"/>
              <a:ext cx="276225" cy="304800"/>
            </a:xfrm>
            <a:prstGeom prst="star5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AU"/>
            </a:p>
          </p:txBody>
        </p:sp>
        <p:sp>
          <p:nvSpPr>
            <p:cNvPr id="21" name="AutoShape 24">
              <a:extLst>
                <a:ext uri="{FF2B5EF4-FFF2-40B4-BE49-F238E27FC236}">
                  <a16:creationId xmlns:a16="http://schemas.microsoft.com/office/drawing/2014/main" id="{F506CE95-4553-4E9A-BF86-D38B26007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1166" y="2967446"/>
              <a:ext cx="276225" cy="304800"/>
            </a:xfrm>
            <a:prstGeom prst="star5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AU"/>
            </a:p>
          </p:txBody>
        </p:sp>
        <p:sp>
          <p:nvSpPr>
            <p:cNvPr id="22" name="AutoShape 25">
              <a:extLst>
                <a:ext uri="{FF2B5EF4-FFF2-40B4-BE49-F238E27FC236}">
                  <a16:creationId xmlns:a16="http://schemas.microsoft.com/office/drawing/2014/main" id="{49C4F9E5-0748-4C47-9F42-517826FF2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85541" y="2205446"/>
              <a:ext cx="276225" cy="304800"/>
            </a:xfrm>
            <a:prstGeom prst="star5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AU"/>
            </a:p>
          </p:txBody>
        </p:sp>
        <p:sp>
          <p:nvSpPr>
            <p:cNvPr id="23" name="Text Box 29">
              <a:extLst>
                <a:ext uri="{FF2B5EF4-FFF2-40B4-BE49-F238E27FC236}">
                  <a16:creationId xmlns:a16="http://schemas.microsoft.com/office/drawing/2014/main" id="{C58F4EAB-FFD2-40BC-A644-D22C93CDA6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3829" y="1519646"/>
              <a:ext cx="4754562" cy="1006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000"/>
                <a:t>Negative log-likelihood, fixing the 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000"/>
                <a:t>parameter to each value in turn 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000"/>
                <a:t>(minimize on the rest of the parameters)</a:t>
              </a:r>
            </a:p>
          </p:txBody>
        </p:sp>
        <p:sp>
          <p:nvSpPr>
            <p:cNvPr id="24" name="Line 30">
              <a:extLst>
                <a:ext uri="{FF2B5EF4-FFF2-40B4-BE49-F238E27FC236}">
                  <a16:creationId xmlns:a16="http://schemas.microsoft.com/office/drawing/2014/main" id="{17C81493-E581-45E5-A5A5-9BE6D5C2A8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46966" y="2510246"/>
              <a:ext cx="685800" cy="6096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Line 31">
              <a:extLst>
                <a:ext uri="{FF2B5EF4-FFF2-40B4-BE49-F238E27FC236}">
                  <a16:creationId xmlns:a16="http://schemas.microsoft.com/office/drawing/2014/main" id="{9DD0BB6E-E34F-4C99-B14B-CF21615970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08966" y="2510246"/>
              <a:ext cx="304800" cy="9906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" name="Line 32">
              <a:extLst>
                <a:ext uri="{FF2B5EF4-FFF2-40B4-BE49-F238E27FC236}">
                  <a16:creationId xmlns:a16="http://schemas.microsoft.com/office/drawing/2014/main" id="{F1988861-FC3F-4030-A41D-0786EF09E2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23366" y="2510246"/>
              <a:ext cx="609600" cy="838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" name="Line 33">
              <a:extLst>
                <a:ext uri="{FF2B5EF4-FFF2-40B4-BE49-F238E27FC236}">
                  <a16:creationId xmlns:a16="http://schemas.microsoft.com/office/drawing/2014/main" id="{B21F2061-A8A2-407A-B75B-5D8D16A1D1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32966" y="2510246"/>
              <a:ext cx="762000" cy="5334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" name="Line 27">
              <a:extLst>
                <a:ext uri="{FF2B5EF4-FFF2-40B4-BE49-F238E27FC236}">
                  <a16:creationId xmlns:a16="http://schemas.microsoft.com/office/drawing/2014/main" id="{FD88E95C-9D62-46CD-945D-EC991C16AA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003428" y="4323171"/>
              <a:ext cx="762000" cy="68580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" name="Line 28">
              <a:extLst>
                <a:ext uri="{FF2B5EF4-FFF2-40B4-BE49-F238E27FC236}">
                  <a16:creationId xmlns:a16="http://schemas.microsoft.com/office/drawing/2014/main" id="{BA919FDA-13F1-4507-BD69-60332501C7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765428" y="4323171"/>
              <a:ext cx="533400" cy="76200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" name="Text Box 17">
              <a:extLst>
                <a:ext uri="{FF2B5EF4-FFF2-40B4-BE49-F238E27FC236}">
                  <a16:creationId xmlns:a16="http://schemas.microsoft.com/office/drawing/2014/main" id="{0B4C33D3-3D76-47E1-AD6E-00F2E0A55A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75793" y="3960654"/>
              <a:ext cx="2381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400" dirty="0">
                  <a:solidFill>
                    <a:schemeClr val="hlink"/>
                  </a:solidFill>
                  <a:sym typeface="Symbol" panose="05050102010706020507" pitchFamily="18" charset="2"/>
                </a:rPr>
                <a:t></a:t>
              </a:r>
            </a:p>
          </p:txBody>
        </p:sp>
        <p:sp>
          <p:nvSpPr>
            <p:cNvPr id="32" name="AutoShape 20">
              <a:extLst>
                <a:ext uri="{FF2B5EF4-FFF2-40B4-BE49-F238E27FC236}">
                  <a16:creationId xmlns:a16="http://schemas.microsoft.com/office/drawing/2014/main" id="{544E44FC-344A-42CD-9819-AC7C5B6A9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3874" y="3330779"/>
              <a:ext cx="276225" cy="304800"/>
            </a:xfrm>
            <a:prstGeom prst="star5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AU"/>
            </a:p>
          </p:txBody>
        </p:sp>
        <p:sp>
          <p:nvSpPr>
            <p:cNvPr id="33" name="AutoShape 23">
              <a:extLst>
                <a:ext uri="{FF2B5EF4-FFF2-40B4-BE49-F238E27FC236}">
                  <a16:creationId xmlns:a16="http://schemas.microsoft.com/office/drawing/2014/main" id="{1C3C3FD0-6610-42C5-AFF5-729CFDB03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3903" y="3479914"/>
              <a:ext cx="276225" cy="304800"/>
            </a:xfrm>
            <a:prstGeom prst="star5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424201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750EB-4067-410D-8E5B-345EF66E1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confidence intervals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169F34-A7D2-4F6F-ACB3-D32E4AC66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146" y="1330492"/>
            <a:ext cx="8448675" cy="48387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852419-AF30-4255-8CE8-37107F532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779" y="6281487"/>
            <a:ext cx="10515600" cy="789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0.5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χ</a:t>
            </a:r>
            <a:r>
              <a:rPr lang="en-US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df=1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= 1.92 for 95% confidence interval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259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BB6F8-0DCD-46FA-8323-97A251A6C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profiles in ADMB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4912F-8284-4B09-8342-B789C3B06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in PARAMETER_SECTION </a:t>
            </a:r>
            <a:r>
              <a:rPr lang="en-US" dirty="0" err="1">
                <a:solidFill>
                  <a:srgbClr val="FF0000"/>
                </a:solidFill>
              </a:rPr>
              <a:t>likeprof_number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Then use –</a:t>
            </a:r>
            <a:r>
              <a:rPr lang="en-US" dirty="0" err="1"/>
              <a:t>lprof</a:t>
            </a:r>
            <a:r>
              <a:rPr lang="en-US" dirty="0"/>
              <a:t> argument when running the model</a:t>
            </a:r>
          </a:p>
          <a:p>
            <a:r>
              <a:rPr lang="en-US" dirty="0"/>
              <a:t>Will produce files .PLT for each parameter profiled</a:t>
            </a:r>
          </a:p>
          <a:p>
            <a:r>
              <a:rPr lang="en-US" dirty="0"/>
              <a:t>Can adjust number of points profiled for finer resolution</a:t>
            </a:r>
          </a:p>
        </p:txBody>
      </p:sp>
    </p:spTree>
    <p:extLst>
      <p:ext uri="{BB962C8B-B14F-4D97-AF65-F5344CB8AC3E}">
        <p14:creationId xmlns:p14="http://schemas.microsoft.com/office/powerpoint/2010/main" val="4128479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666</Words>
  <Application>Microsoft Office PowerPoint</Application>
  <PresentationFormat>Widescreen</PresentationFormat>
  <Paragraphs>111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Helvetica</vt:lpstr>
      <vt:lpstr>Symbol</vt:lpstr>
      <vt:lpstr>Tahoma</vt:lpstr>
      <vt:lpstr>Office Theme</vt:lpstr>
      <vt:lpstr>Equation</vt:lpstr>
      <vt:lpstr>Estimating uncertainty</vt:lpstr>
      <vt:lpstr>Ways of estimating uncertainty</vt:lpstr>
      <vt:lpstr>Maximum likelihood estimates and Hessian</vt:lpstr>
      <vt:lpstr>Negative log likelihood curvature</vt:lpstr>
      <vt:lpstr>Default estimation of uncertainty: delta method</vt:lpstr>
      <vt:lpstr>Important notes on the delta method</vt:lpstr>
      <vt:lpstr>Likelihood profiles</vt:lpstr>
      <vt:lpstr>Calculating confidence intervals</vt:lpstr>
      <vt:lpstr>Likelihood profiles in ADMB</vt:lpstr>
      <vt:lpstr>Exercise: Likelihood profiles </vt:lpstr>
      <vt:lpstr>Markov Chain Monte Carlo (MCMC)</vt:lpstr>
      <vt:lpstr>Overview of MCMC algorithm</vt:lpstr>
      <vt:lpstr>Jump function</vt:lpstr>
      <vt:lpstr>Burn-in and thinning</vt:lpstr>
      <vt:lpstr>MCMC in ADMB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Merrill Rudd</dc:creator>
  <cp:lastModifiedBy>Merrill Rudd</cp:lastModifiedBy>
  <cp:revision>34</cp:revision>
  <dcterms:created xsi:type="dcterms:W3CDTF">2018-03-08T18:01:48Z</dcterms:created>
  <dcterms:modified xsi:type="dcterms:W3CDTF">2018-03-14T05:53:27Z</dcterms:modified>
</cp:coreProperties>
</file>