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8" r:id="rId5"/>
    <p:sldId id="273" r:id="rId6"/>
    <p:sldId id="257" r:id="rId7"/>
    <p:sldId id="263" r:id="rId8"/>
    <p:sldId id="264" r:id="rId9"/>
    <p:sldId id="265" r:id="rId10"/>
    <p:sldId id="275" r:id="rId11"/>
    <p:sldId id="276" r:id="rId12"/>
    <p:sldId id="277" r:id="rId13"/>
    <p:sldId id="278" r:id="rId14"/>
    <p:sldId id="279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56" d="100"/>
          <a:sy n="56" d="100"/>
        </p:scale>
        <p:origin x="66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59B65-4390-46DC-A909-C5AA3E7AC9F0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5D67A-ED52-4A7D-9D56-FC5E77E9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8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4209-B501-4B61-A373-5CAB4EA2E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74328-95D3-474A-A46F-BD1725852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A873B-49C2-4197-BB76-D3292730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7700-D3C9-4C55-BC8F-E116BAECC10F}" type="datetime1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566D6-0B41-4605-83AE-B6F5E325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DB843-0757-4A57-8723-01C42CA3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6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309C-5AFF-40DA-AD18-C30AAC86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3FAD1-C7B2-4BEB-B4E8-990F9956B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B7D6E-E760-44C2-8092-D1FFAE49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32CA-6779-4FC6-92C4-0940039BADF1}" type="datetime1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4BC1E-3B1A-41C6-B2BB-3B018AA0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D1E56-122D-40D1-BF97-62C91E3A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6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23A12-6819-4324-9951-0D93BF092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37892-6C6D-4550-9A5D-0CBBB8299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9C8F-575E-4B17-AE4A-A6C7E70A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9521-031E-45BD-8702-96BCDBBD24E0}" type="datetime1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032D7-9619-46EE-8B1A-34601271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A3195-F979-40C5-AA5F-8812BF74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2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FEC8-DA88-4752-91DC-BB1A5A61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09A38-2235-46DD-AC97-351F979A5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  <a:lvl2pPr>
              <a:defRPr>
                <a:latin typeface="Helvetica" panose="020B0504020202030204" pitchFamily="34" charset="0"/>
              </a:defRPr>
            </a:lvl2pPr>
            <a:lvl3pPr>
              <a:defRPr>
                <a:latin typeface="Helvetica" panose="020B0504020202030204" pitchFamily="34" charset="0"/>
              </a:defRPr>
            </a:lvl3pPr>
            <a:lvl4pPr>
              <a:defRPr>
                <a:latin typeface="Helvetica" panose="020B0504020202030204" pitchFamily="34" charset="0"/>
              </a:defRPr>
            </a:lvl4pPr>
            <a:lvl5pPr>
              <a:defRPr>
                <a:latin typeface="Helvetica" panose="020B05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2F5A9-AEBB-4FC7-8D20-FBFF0220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8E42898A-6F54-484B-BAD3-DE9B7827CE5F}" type="datetime1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99AA8-9F26-4704-8CB0-C9139741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7EA3B-9A8B-430A-ADA2-D9A0347A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EAEB996F-B9EB-4588-9421-96DCEDA45F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4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2457-7B07-4A82-8F1F-EEBE65C1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782A0-02E1-4247-A687-DFBDC456F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2C034-D9DA-4EE4-A904-A6068AAFB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6A7C-2923-4D93-A5F0-B90384B5C072}" type="datetime1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9D6C-17DD-4410-BE6D-C8B5D7B4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10B53-C553-4D51-92D8-E9FF943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1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EFDB-B2CC-42B8-BD41-538A112B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8BEA7-D588-48F5-9551-04A1315BB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D55B9-B888-4320-85D8-0D91BC87B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BC8F2-251B-4694-9958-77DFD149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D702-24D7-4DBC-94BE-A5174157B0AC}" type="datetime1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300B-9B6C-4929-B9E1-D211F64B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EE393-552F-4E7B-ADDC-BB010758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CEC7-93CA-4209-8000-9DDF68777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4F593-39C1-417C-B802-D477CD3AA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9CA8C-2167-4540-B002-A844494AB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49E56-4F16-485C-A93C-14148CD8D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10A7C-4233-46C8-AB8A-D4195DB96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F1898-97F3-4D56-B8A0-1D58C99D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D8B6-3C41-4FF4-BF58-CFF177FE383F}" type="datetime1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B64B2-694C-45C3-ADF4-6C0D639C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54DAD-013F-440E-80DB-84764429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4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9FD9-5225-47BB-8140-96A9A55F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963D1-96A0-4E01-B7AA-29712273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D4B7-3602-4C67-ADB2-AB9DB103982C}" type="datetime1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1BC7D-C8DC-40EA-B0BE-4A510FF8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E5132-5499-496F-8E20-96E4FA6F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4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F2E5A-4121-4CA2-BEB8-2CA1C33F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4914-5B74-4E63-890F-EA891B419008}" type="datetime1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81509-A7E8-4C48-B1EE-3723EB02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6B7CE-5AFE-4EF1-B55D-701C9167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4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C2F1-AA0D-4DEE-A52E-9FB65F70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8E5A-25F9-4933-93D5-4A2612644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199B2-98BB-42DB-81D8-E542BC899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9206A-51C0-4977-8D67-BA6B84FC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9AD0-B3EB-46FF-9104-F413E8CD7EA1}" type="datetime1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7801B-9957-438E-8EA5-98C0443F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D7B53-ACEC-4198-BD9C-A3823CB0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2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2468-D575-4A46-8904-CF756010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5D9D3-8719-49D5-81AF-D446D5DF0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0DAEB-2F34-4F47-8DF2-0D7728939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D32FE-2BCE-47FD-812B-E05F5823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4D8D-B2DD-4F72-BFDB-EDC58942B9BD}" type="datetime1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6EA68-32EC-499C-8A3A-7A3BBF35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14862-03C4-4AD6-A8BC-6CC09EED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76412-D0C4-43E1-BFBE-7DED7BA76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57DB1-90AB-4821-AF47-750559F55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D458A-00CA-4464-8BB4-97E509480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1816F-9438-4258-9D6F-F7710D03DEE3}" type="datetime1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2DDA-F441-4BE1-BDEF-EA26F3714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FCF36-E7DC-41F4-A64C-D35582ED4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2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merrillrudd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errillrudd/ADMB_cour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errillrudd/ADMB_cour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B151-6376-4704-AE6B-E5E35795F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2390" y="1710087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Helvetica" panose="020B0504020202030204" pitchFamily="34" charset="0"/>
              </a:rPr>
              <a:t>Introduction</a:t>
            </a:r>
            <a:br>
              <a:rPr lang="en-US" dirty="0">
                <a:latin typeface="Helvetica" panose="020B0504020202030204" pitchFamily="34" charset="0"/>
              </a:rPr>
            </a:br>
            <a:br>
              <a:rPr lang="en-US" sz="3600" dirty="0">
                <a:latin typeface="Helvetica" panose="020B0504020202030204" pitchFamily="34" charset="0"/>
              </a:rPr>
            </a:br>
            <a:r>
              <a:rPr lang="en-US" sz="3600" dirty="0">
                <a:latin typeface="Helvetica" panose="020B0504020202030204" pitchFamily="34" charset="0"/>
              </a:rPr>
              <a:t>ADMB Workshop</a:t>
            </a:r>
            <a:br>
              <a:rPr lang="en-US" sz="3600" dirty="0">
                <a:latin typeface="Helvetica" panose="020B0504020202030204" pitchFamily="34" charset="0"/>
              </a:rPr>
            </a:br>
            <a:r>
              <a:rPr lang="en-US" sz="3600" dirty="0">
                <a:latin typeface="Helvetica" panose="020B0504020202030204" pitchFamily="34" charset="0"/>
              </a:rPr>
              <a:t>Alaska Department of Fish and Game</a:t>
            </a:r>
            <a:br>
              <a:rPr lang="en-US" sz="3600" dirty="0">
                <a:latin typeface="Helvetica" panose="020B0504020202030204" pitchFamily="34" charset="0"/>
              </a:rPr>
            </a:br>
            <a:r>
              <a:rPr lang="en-US" sz="3600" dirty="0">
                <a:latin typeface="Helvetica" panose="020B0504020202030204" pitchFamily="34" charset="0"/>
              </a:rPr>
              <a:t>March 2018</a:t>
            </a:r>
            <a:endParaRPr lang="en-US" dirty="0">
              <a:latin typeface="Helvetica" panose="020B05040202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448AA-42F3-4775-A82B-A613B46D3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631" y="4584144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anose="020B0504020202030204" pitchFamily="34" charset="0"/>
              </a:rPr>
              <a:t>Merrill Rudd</a:t>
            </a:r>
          </a:p>
          <a:p>
            <a:r>
              <a:rPr lang="en-US" dirty="0">
                <a:latin typeface="Helvetica" panose="020B0504020202030204" pitchFamily="34" charset="0"/>
                <a:hlinkClick r:id="rId2"/>
              </a:rPr>
              <a:t>merrillrudd@gmail.com</a:t>
            </a:r>
            <a:endParaRPr lang="en-US" dirty="0">
              <a:latin typeface="Helvetica" panose="020B0504020202030204" pitchFamily="34" charset="0"/>
            </a:endParaRPr>
          </a:p>
          <a:p>
            <a:endParaRPr lang="en-US" dirty="0">
              <a:latin typeface="Helvetica" panose="020B0504020202030204" pitchFamily="34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anose="020B0504020202030204" pitchFamily="34" charset="0"/>
              </a:rPr>
              <a:t>With special thanks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anose="020B0504020202030204" pitchFamily="34" charset="0"/>
              </a:rPr>
              <a:t>Arni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anose="020B0504020202030204" pitchFamily="34" charset="0"/>
              </a:rPr>
              <a:t> Magnusson, Rob Ahrens and Andre Punt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A2EE04-495A-400C-8D5B-860C535C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Image result for admb logo">
            <a:extLst>
              <a:ext uri="{FF2B5EF4-FFF2-40B4-BE49-F238E27FC236}">
                <a16:creationId xmlns:a16="http://schemas.microsoft.com/office/drawing/2014/main" id="{3425ED85-C296-4E10-8227-06143EBA6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611" y="900462"/>
            <a:ext cx="64770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94C1F9-61B6-4F18-B6C8-2C2B9ECD2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431" y="38748"/>
            <a:ext cx="1496569" cy="8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42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3CEE-ADA6-4C38-BADB-A59EAA66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maximum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57B1F-40D2-4CAC-BF8C-8A5123B2E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Given a likelihood function, we find the maximum likelihood values for the parameters by:</a:t>
            </a:r>
          </a:p>
          <a:p>
            <a:pPr lvl="1"/>
            <a:r>
              <a:rPr lang="en-US" dirty="0"/>
              <a:t>Maximizing the log-likelihood or</a:t>
            </a:r>
          </a:p>
          <a:p>
            <a:pPr lvl="1"/>
            <a:r>
              <a:rPr lang="en-US" dirty="0"/>
              <a:t>Minimizing the negative log-likelihood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equation is difficult to solve!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A66E9-AFDB-4344-9E9A-5D0E1C6B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CBC168C-B603-4CB5-9DD6-22D6B609548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280489" y="3579269"/>
          <a:ext cx="2240441" cy="77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3" imgW="1219200" imgH="419100" progId="Equation.DSMT4">
                  <p:embed/>
                </p:oleObj>
              </mc:Choice>
              <mc:Fallback>
                <p:oleObj name="Equation" r:id="rId3" imgW="1219200" imgH="41910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CBC168C-B603-4CB5-9DD6-22D6B60954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489" y="3579269"/>
                        <a:ext cx="2240441" cy="77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3B9E133-EA7E-4C5A-AAE2-F34AE27F2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1168" y="2623728"/>
            <a:ext cx="35623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EC6F-354F-4F12-8668-94965B37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87B68-BEA1-461C-B79D-C790ABCB6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ADMB uses the AUTODIF C++ class library</a:t>
            </a:r>
          </a:p>
          <a:p>
            <a:pPr lvl="1"/>
            <a:r>
              <a:rPr lang="en-US" dirty="0"/>
              <a:t>Combines array language with automatic differentiation</a:t>
            </a:r>
          </a:p>
          <a:p>
            <a:pPr lvl="1"/>
            <a:r>
              <a:rPr lang="en-US" dirty="0"/>
              <a:t>Supplemented with precompiled code for derivatives of common array and matrix operations</a:t>
            </a:r>
          </a:p>
          <a:p>
            <a:r>
              <a:rPr lang="en-US" dirty="0"/>
              <a:t>User only provides description of statistical model, ADMB handles the process of fitting the model to data and reporting results</a:t>
            </a:r>
          </a:p>
          <a:p>
            <a:r>
              <a:rPr lang="en-US" dirty="0"/>
              <a:t>Many aspects of C++ programming are hidden from the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6DBCA-D746-43D9-B2A0-D71FD006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62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F5DC-50C3-4F7C-986C-38AA4292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5EAE34-607F-4089-95EA-C0662684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221"/>
            <a:ext cx="10515600" cy="1325563"/>
          </a:xfrm>
        </p:spPr>
        <p:txBody>
          <a:bodyPr/>
          <a:lstStyle/>
          <a:p>
            <a:r>
              <a:rPr lang="en-US" dirty="0"/>
              <a:t>Developing a model and likelihood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C6836DA-A059-4FC2-835D-2C864B059384}"/>
              </a:ext>
            </a:extLst>
          </p:cNvPr>
          <p:cNvGrpSpPr/>
          <p:nvPr/>
        </p:nvGrpSpPr>
        <p:grpSpPr>
          <a:xfrm>
            <a:off x="226898" y="3813130"/>
            <a:ext cx="11753190" cy="2237990"/>
            <a:chOff x="193655" y="1306098"/>
            <a:chExt cx="11753190" cy="22379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EDBE03-325C-4417-BF24-2A6ED2B554BB}"/>
                </a:ext>
              </a:extLst>
            </p:cNvPr>
            <p:cNvSpPr/>
            <p:nvPr/>
          </p:nvSpPr>
          <p:spPr>
            <a:xfrm>
              <a:off x="611966" y="2382169"/>
              <a:ext cx="2547709" cy="10468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State dynamics model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10A756-E0F3-4353-8D6C-D607535947C3}"/>
                </a:ext>
              </a:extLst>
            </p:cNvPr>
            <p:cNvSpPr txBox="1"/>
            <p:nvPr/>
          </p:nvSpPr>
          <p:spPr>
            <a:xfrm>
              <a:off x="193655" y="1640839"/>
              <a:ext cx="141311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Parameters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E4423A-A1FD-4D77-A720-8B16121B8FAE}"/>
                </a:ext>
              </a:extLst>
            </p:cNvPr>
            <p:cNvSpPr txBox="1"/>
            <p:nvPr/>
          </p:nvSpPr>
          <p:spPr>
            <a:xfrm>
              <a:off x="1769988" y="1306098"/>
              <a:ext cx="187609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Variability (process error)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672D37E-0415-4B2B-8F94-E8BED4799C2B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900213" y="2010171"/>
              <a:ext cx="600930" cy="304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149201-6AB5-4900-9798-CF4116FB7BDE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41" y="1963445"/>
              <a:ext cx="0" cy="3592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06381AA-D7A0-4387-87EB-9142C4F8F2B7}"/>
                </a:ext>
              </a:extLst>
            </p:cNvPr>
            <p:cNvCxnSpPr>
              <a:cxnSpLocks/>
            </p:cNvCxnSpPr>
            <p:nvPr/>
          </p:nvCxnSpPr>
          <p:spPr>
            <a:xfrm>
              <a:off x="3436883" y="2918198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BD75D2E-7F21-41F4-97C9-DDF3AFACC930}"/>
                </a:ext>
              </a:extLst>
            </p:cNvPr>
            <p:cNvSpPr/>
            <p:nvPr/>
          </p:nvSpPr>
          <p:spPr>
            <a:xfrm>
              <a:off x="4206240" y="2382169"/>
              <a:ext cx="2106273" cy="104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 model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(Predicted data)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0A1CADD-8C71-4EAE-99F7-B757CEB4C7C4}"/>
                </a:ext>
              </a:extLst>
            </p:cNvPr>
            <p:cNvSpPr/>
            <p:nvPr/>
          </p:nvSpPr>
          <p:spPr>
            <a:xfrm>
              <a:off x="7234664" y="2234042"/>
              <a:ext cx="1683757" cy="13100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Statistical criterion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570A906-C48A-4B27-BF37-5EA96EE079BB}"/>
                </a:ext>
              </a:extLst>
            </p:cNvPr>
            <p:cNvCxnSpPr>
              <a:cxnSpLocks/>
            </p:cNvCxnSpPr>
            <p:nvPr/>
          </p:nvCxnSpPr>
          <p:spPr>
            <a:xfrm>
              <a:off x="6527975" y="2894846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1436AF9-9A77-4D29-992C-E0C317A66D49}"/>
                </a:ext>
              </a:extLst>
            </p:cNvPr>
            <p:cNvSpPr/>
            <p:nvPr/>
          </p:nvSpPr>
          <p:spPr>
            <a:xfrm>
              <a:off x="9840572" y="2394782"/>
              <a:ext cx="2106273" cy="10468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Observations (Data)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8CF837D-8AC5-4DD1-9B06-E124C52C0A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4939" y="2888541"/>
              <a:ext cx="649801" cy="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517CA34-9276-4AEB-AF26-E77AD8A7D5A3}"/>
                </a:ext>
              </a:extLst>
            </p:cNvPr>
            <p:cNvSpPr txBox="1"/>
            <p:nvPr/>
          </p:nvSpPr>
          <p:spPr>
            <a:xfrm>
              <a:off x="9703807" y="1390097"/>
              <a:ext cx="224303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Measurement error (observation error)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86D0886-55EE-4CE7-B9F4-21B70382C678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10825326" y="2036428"/>
              <a:ext cx="0" cy="277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C5A144D-87C5-43AB-A475-7B231FCF6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93" y="1394551"/>
            <a:ext cx="10515600" cy="4351338"/>
          </a:xfrm>
        </p:spPr>
        <p:txBody>
          <a:bodyPr/>
          <a:lstStyle/>
          <a:p>
            <a:r>
              <a:rPr lang="en-US" dirty="0"/>
              <a:t>User inputs </a:t>
            </a:r>
            <a:r>
              <a:rPr lang="en-US" dirty="0">
                <a:solidFill>
                  <a:schemeClr val="accent2"/>
                </a:solidFill>
              </a:rPr>
              <a:t>data</a:t>
            </a:r>
            <a:endParaRPr lang="en-US" dirty="0"/>
          </a:p>
          <a:p>
            <a:r>
              <a:rPr lang="en-US" dirty="0"/>
              <a:t>User defines the </a:t>
            </a:r>
            <a:r>
              <a:rPr lang="en-US" dirty="0">
                <a:solidFill>
                  <a:schemeClr val="accent6"/>
                </a:solidFill>
              </a:rPr>
              <a:t>state dynamics model </a:t>
            </a:r>
            <a:r>
              <a:rPr lang="en-US" dirty="0"/>
              <a:t>and </a:t>
            </a:r>
            <a:r>
              <a:rPr lang="en-US" dirty="0">
                <a:solidFill>
                  <a:schemeClr val="accent5"/>
                </a:solidFill>
              </a:rPr>
              <a:t>observation model</a:t>
            </a:r>
          </a:p>
          <a:p>
            <a:r>
              <a:rPr lang="en-US" dirty="0"/>
              <a:t>ADMB estimates </a:t>
            </a:r>
            <a:r>
              <a:rPr lang="en-US" dirty="0">
                <a:solidFill>
                  <a:schemeClr val="accent4"/>
                </a:solidFill>
              </a:rPr>
              <a:t>parameters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error terms </a:t>
            </a:r>
            <a:r>
              <a:rPr lang="en-US" dirty="0"/>
              <a:t>as fixed or random effects to minimize 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21565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F5DC-50C3-4F7C-986C-38AA4292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5EAE34-607F-4089-95EA-C0662684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41" y="161741"/>
            <a:ext cx="10689546" cy="1325563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Von </a:t>
            </a:r>
            <a:r>
              <a:rPr lang="en-US" dirty="0" err="1">
                <a:solidFill>
                  <a:schemeClr val="accent6"/>
                </a:solidFill>
              </a:rPr>
              <a:t>Bertalanffy</a:t>
            </a:r>
            <a:r>
              <a:rPr lang="en-US" dirty="0">
                <a:solidFill>
                  <a:schemeClr val="accent6"/>
                </a:solidFill>
              </a:rPr>
              <a:t> growth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911B1-AA7F-45C2-9317-85584EFD53C7}"/>
                  </a:ext>
                </a:extLst>
              </p:cNvPr>
              <p:cNvSpPr txBox="1"/>
              <p:nvPr/>
            </p:nvSpPr>
            <p:spPr>
              <a:xfrm>
                <a:off x="672041" y="4959754"/>
                <a:ext cx="4183838" cy="416845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911B1-AA7F-45C2-9317-85584EFD5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41" y="4959754"/>
                <a:ext cx="4183838" cy="4168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458EB6-23EC-4674-8DDD-7B83026B6E36}"/>
                  </a:ext>
                </a:extLst>
              </p:cNvPr>
              <p:cNvSpPr txBox="1"/>
              <p:nvPr/>
            </p:nvSpPr>
            <p:spPr>
              <a:xfrm>
                <a:off x="371541" y="2214538"/>
                <a:ext cx="980465" cy="381515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458EB6-23EC-4674-8DDD-7B83026B6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1" y="2214538"/>
                <a:ext cx="980465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0BBB09-6B0D-47D9-85C8-1F023849D1F5}"/>
                  </a:ext>
                </a:extLst>
              </p:cNvPr>
              <p:cNvSpPr txBox="1"/>
              <p:nvPr/>
            </p:nvSpPr>
            <p:spPr>
              <a:xfrm>
                <a:off x="6613285" y="3359251"/>
                <a:ext cx="295786" cy="284437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0BBB09-6B0D-47D9-85C8-1F023849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285" y="3359251"/>
                <a:ext cx="295786" cy="284437"/>
              </a:xfrm>
              <a:prstGeom prst="rect">
                <a:avLst/>
              </a:prstGeom>
              <a:blipFill>
                <a:blip r:embed="rId4"/>
                <a:stretch>
                  <a:fillRect l="-18000" t="-14286" r="-34000" b="-10204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1C96939-B08C-46C2-8098-1CB0AF234791}"/>
                  </a:ext>
                </a:extLst>
              </p:cNvPr>
              <p:cNvSpPr txBox="1"/>
              <p:nvPr/>
            </p:nvSpPr>
            <p:spPr>
              <a:xfrm>
                <a:off x="9193164" y="3366689"/>
                <a:ext cx="295786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1C96939-B08C-46C2-8098-1CB0AF234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164" y="3366689"/>
                <a:ext cx="295786" cy="276999"/>
              </a:xfrm>
              <a:prstGeom prst="rect">
                <a:avLst/>
              </a:prstGeom>
              <a:blipFill>
                <a:blip r:embed="rId5"/>
                <a:stretch>
                  <a:fillRect l="-15686" b="-8333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C99248-846D-4F2C-9920-36CE86592145}"/>
                  </a:ext>
                </a:extLst>
              </p:cNvPr>
              <p:cNvSpPr txBox="1"/>
              <p:nvPr/>
            </p:nvSpPr>
            <p:spPr>
              <a:xfrm>
                <a:off x="2292044" y="2091784"/>
                <a:ext cx="980465" cy="3693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C99248-846D-4F2C-9920-36CE86592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044" y="2091784"/>
                <a:ext cx="9804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57E5F5-1D41-4EBC-8F6E-9B944EF9B031}"/>
                  </a:ext>
                </a:extLst>
              </p:cNvPr>
              <p:cNvSpPr txBox="1"/>
              <p:nvPr/>
            </p:nvSpPr>
            <p:spPr>
              <a:xfrm>
                <a:off x="4703830" y="2882503"/>
                <a:ext cx="11728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57E5F5-1D41-4EBC-8F6E-9B944EF9B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830" y="2882503"/>
                <a:ext cx="1172821" cy="276999"/>
              </a:xfrm>
              <a:prstGeom prst="rect">
                <a:avLst/>
              </a:prstGeom>
              <a:blipFill>
                <a:blip r:embed="rId7"/>
                <a:stretch>
                  <a:fillRect l="-4688" t="-2222" r="-72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FF096010-AABC-4FE1-9544-58A020271FBE}"/>
              </a:ext>
            </a:extLst>
          </p:cNvPr>
          <p:cNvGrpSpPr/>
          <p:nvPr/>
        </p:nvGrpSpPr>
        <p:grpSpPr>
          <a:xfrm>
            <a:off x="219405" y="2577245"/>
            <a:ext cx="11753190" cy="2237990"/>
            <a:chOff x="193655" y="1306098"/>
            <a:chExt cx="11753190" cy="223799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DF579B-08A2-4EEE-AF10-131AB4200AF2}"/>
                </a:ext>
              </a:extLst>
            </p:cNvPr>
            <p:cNvSpPr/>
            <p:nvPr/>
          </p:nvSpPr>
          <p:spPr>
            <a:xfrm>
              <a:off x="611966" y="2382169"/>
              <a:ext cx="2547709" cy="10468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Von </a:t>
              </a:r>
              <a:r>
                <a:rPr lang="en-US" dirty="0" err="1">
                  <a:solidFill>
                    <a:schemeClr val="tx1"/>
                  </a:solidFill>
                  <a:latin typeface="Helvetica" panose="020B0504020202030204" pitchFamily="34" charset="0"/>
                </a:rPr>
                <a:t>Bertalanffy</a:t>
              </a:r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 growth model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2ED44A-ED30-4D50-B7D4-8DFBDF6DD136}"/>
                </a:ext>
              </a:extLst>
            </p:cNvPr>
            <p:cNvSpPr txBox="1"/>
            <p:nvPr/>
          </p:nvSpPr>
          <p:spPr>
            <a:xfrm>
              <a:off x="193655" y="1640839"/>
              <a:ext cx="141311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Parameters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B00E945-4AAE-4E9D-9461-EA60427CC72A}"/>
                </a:ext>
              </a:extLst>
            </p:cNvPr>
            <p:cNvSpPr txBox="1"/>
            <p:nvPr/>
          </p:nvSpPr>
          <p:spPr>
            <a:xfrm>
              <a:off x="1769988" y="1306098"/>
              <a:ext cx="187609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Variability (process error)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DAB5652-BC9E-44B7-B8A4-D95D06CF0BFE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>
              <a:off x="900213" y="2010171"/>
              <a:ext cx="600930" cy="304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96DD845-59E6-427C-A3FF-A7A1E3569B21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41" y="1963445"/>
              <a:ext cx="0" cy="3592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5B30B46-C83B-478F-85F0-571F513EC67F}"/>
                </a:ext>
              </a:extLst>
            </p:cNvPr>
            <p:cNvCxnSpPr>
              <a:cxnSpLocks/>
            </p:cNvCxnSpPr>
            <p:nvPr/>
          </p:nvCxnSpPr>
          <p:spPr>
            <a:xfrm>
              <a:off x="3436883" y="2918198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BF363DB-2B9A-46D9-A271-7A18A0D1186D}"/>
                </a:ext>
              </a:extLst>
            </p:cNvPr>
            <p:cNvSpPr/>
            <p:nvPr/>
          </p:nvSpPr>
          <p:spPr>
            <a:xfrm>
              <a:off x="4206240" y="2382169"/>
              <a:ext cx="2106273" cy="104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 model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(Predicted data)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5A4138B-F52E-4EDC-ADD4-60406DFD8C91}"/>
                </a:ext>
              </a:extLst>
            </p:cNvPr>
            <p:cNvSpPr/>
            <p:nvPr/>
          </p:nvSpPr>
          <p:spPr>
            <a:xfrm>
              <a:off x="7234664" y="2234042"/>
              <a:ext cx="1683757" cy="13100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Statistical criterion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2C824B6-063C-4236-A1B6-B3ABE2F71498}"/>
                </a:ext>
              </a:extLst>
            </p:cNvPr>
            <p:cNvCxnSpPr>
              <a:cxnSpLocks/>
            </p:cNvCxnSpPr>
            <p:nvPr/>
          </p:nvCxnSpPr>
          <p:spPr>
            <a:xfrm>
              <a:off x="6527975" y="2894846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E797D51-8C95-411C-B827-E55D94F26AD0}"/>
                </a:ext>
              </a:extLst>
            </p:cNvPr>
            <p:cNvSpPr/>
            <p:nvPr/>
          </p:nvSpPr>
          <p:spPr>
            <a:xfrm>
              <a:off x="9840572" y="2394782"/>
              <a:ext cx="2106273" cy="10468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Observations (Data)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B01C53A-338D-42E2-BCBC-4018863791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4939" y="2888541"/>
              <a:ext cx="649801" cy="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F3CA818-D900-4136-948E-FE842C2F66BD}"/>
                </a:ext>
              </a:extLst>
            </p:cNvPr>
            <p:cNvSpPr txBox="1"/>
            <p:nvPr/>
          </p:nvSpPr>
          <p:spPr>
            <a:xfrm>
              <a:off x="9703807" y="1390097"/>
              <a:ext cx="224303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Measurement error (observation error)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DEDCC94-35E6-46BD-A91A-67AD2E5395DD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825326" y="2036428"/>
              <a:ext cx="0" cy="277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365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F5DC-50C3-4F7C-986C-38AA4292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5EAE34-607F-4089-95EA-C0662684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41" y="161741"/>
            <a:ext cx="10689546" cy="1325563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Surplus production model (e.g. Schaefer)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911B1-AA7F-45C2-9317-85584EFD53C7}"/>
                  </a:ext>
                </a:extLst>
              </p:cNvPr>
              <p:cNvSpPr txBox="1"/>
              <p:nvPr/>
            </p:nvSpPr>
            <p:spPr>
              <a:xfrm>
                <a:off x="601570" y="4487001"/>
                <a:ext cx="4116320" cy="62235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911B1-AA7F-45C2-9317-85584EFD5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0" y="4487001"/>
                <a:ext cx="4116320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458EB6-23EC-4674-8DDD-7B83026B6E36}"/>
                  </a:ext>
                </a:extLst>
              </p:cNvPr>
              <p:cNvSpPr txBox="1"/>
              <p:nvPr/>
            </p:nvSpPr>
            <p:spPr>
              <a:xfrm>
                <a:off x="353225" y="1742489"/>
                <a:ext cx="980465" cy="3693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458EB6-23EC-4674-8DDD-7B83026B6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25" y="1742489"/>
                <a:ext cx="9804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96E617-0D57-44D4-986C-29C83878B94B}"/>
                  </a:ext>
                </a:extLst>
              </p:cNvPr>
              <p:cNvSpPr txBox="1"/>
              <p:nvPr/>
            </p:nvSpPr>
            <p:spPr>
              <a:xfrm>
                <a:off x="2122455" y="1555041"/>
                <a:ext cx="1430642" cy="3693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96E617-0D57-44D4-986C-29C83878B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455" y="1555041"/>
                <a:ext cx="1430642" cy="369332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0BBB09-6B0D-47D9-85C8-1F023849D1F5}"/>
                  </a:ext>
                </a:extLst>
              </p:cNvPr>
              <p:cNvSpPr txBox="1"/>
              <p:nvPr/>
            </p:nvSpPr>
            <p:spPr>
              <a:xfrm>
                <a:off x="4717890" y="2331838"/>
                <a:ext cx="926856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0BBB09-6B0D-47D9-85C8-1F023849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890" y="2331838"/>
                <a:ext cx="926856" cy="276999"/>
              </a:xfrm>
              <a:prstGeom prst="rect">
                <a:avLst/>
              </a:prstGeom>
              <a:blipFill>
                <a:blip r:embed="rId5"/>
                <a:stretch>
                  <a:fillRect l="-5195" t="-23404" r="-649" b="-23404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6722C7-AEE3-440C-B1C7-851C6E32C12B}"/>
                  </a:ext>
                </a:extLst>
              </p:cNvPr>
              <p:cNvSpPr txBox="1"/>
              <p:nvPr/>
            </p:nvSpPr>
            <p:spPr>
              <a:xfrm>
                <a:off x="6629538" y="2835279"/>
                <a:ext cx="263534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6722C7-AEE3-440C-B1C7-851C6E32C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538" y="2835279"/>
                <a:ext cx="263534" cy="276999"/>
              </a:xfrm>
              <a:prstGeom prst="rect">
                <a:avLst/>
              </a:prstGeom>
              <a:blipFill>
                <a:blip r:embed="rId6"/>
                <a:stretch>
                  <a:fillRect l="-17778" t="-20833" r="-51111" b="-20833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88EF70-2ED8-4B38-A9C0-92433940AF16}"/>
                  </a:ext>
                </a:extLst>
              </p:cNvPr>
              <p:cNvSpPr txBox="1"/>
              <p:nvPr/>
            </p:nvSpPr>
            <p:spPr>
              <a:xfrm>
                <a:off x="9245236" y="2835279"/>
                <a:ext cx="263534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88EF70-2ED8-4B38-A9C0-92433940A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236" y="2835279"/>
                <a:ext cx="263534" cy="276999"/>
              </a:xfrm>
              <a:prstGeom prst="rect">
                <a:avLst/>
              </a:prstGeom>
              <a:blipFill>
                <a:blip r:embed="rId7"/>
                <a:stretch>
                  <a:fillRect l="-17778" r="-4444" b="-20833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A8ABFF9-B260-4702-908F-469FF414A549}"/>
                  </a:ext>
                </a:extLst>
              </p:cNvPr>
              <p:cNvSpPr txBox="1"/>
              <p:nvPr/>
            </p:nvSpPr>
            <p:spPr>
              <a:xfrm>
                <a:off x="3476700" y="2887203"/>
                <a:ext cx="282833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A8ABFF9-B260-4702-908F-469FF414A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700" y="2887203"/>
                <a:ext cx="282833" cy="276999"/>
              </a:xfrm>
              <a:prstGeom prst="rect">
                <a:avLst/>
              </a:prstGeom>
              <a:blipFill>
                <a:blip r:embed="rId8"/>
                <a:stretch>
                  <a:fillRect l="-14286" r="-2041" b="-12766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EDD818B-2E6A-4973-8555-D257740087F3}"/>
                  </a:ext>
                </a:extLst>
              </p:cNvPr>
              <p:cNvSpPr/>
              <p:nvPr/>
            </p:nvSpPr>
            <p:spPr>
              <a:xfrm>
                <a:off x="10423480" y="1514544"/>
                <a:ext cx="802464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EDD818B-2E6A-4973-8555-D25774008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480" y="1514544"/>
                <a:ext cx="802464" cy="391261"/>
              </a:xfrm>
              <a:prstGeom prst="rect">
                <a:avLst/>
              </a:prstGeom>
              <a:blipFill>
                <a:blip r:embed="rId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D8842AA-EC65-41A9-958F-7CF4BDDAB7AD}"/>
              </a:ext>
            </a:extLst>
          </p:cNvPr>
          <p:cNvGrpSpPr/>
          <p:nvPr/>
        </p:nvGrpSpPr>
        <p:grpSpPr>
          <a:xfrm>
            <a:off x="219405" y="2045207"/>
            <a:ext cx="11753190" cy="2237990"/>
            <a:chOff x="193655" y="1306098"/>
            <a:chExt cx="11753190" cy="223799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ACBDCB-0F79-4E5E-B4D4-34A325A2EF35}"/>
                </a:ext>
              </a:extLst>
            </p:cNvPr>
            <p:cNvSpPr/>
            <p:nvPr/>
          </p:nvSpPr>
          <p:spPr>
            <a:xfrm>
              <a:off x="611966" y="2382169"/>
              <a:ext cx="2547709" cy="10468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Surplus production model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193CC7-CEA0-4DB5-AE4C-FD4352029E06}"/>
                </a:ext>
              </a:extLst>
            </p:cNvPr>
            <p:cNvSpPr txBox="1"/>
            <p:nvPr/>
          </p:nvSpPr>
          <p:spPr>
            <a:xfrm>
              <a:off x="193655" y="1640839"/>
              <a:ext cx="141311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Parameters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A4FD868-BB24-4E24-B6E2-66D0736B19D6}"/>
                </a:ext>
              </a:extLst>
            </p:cNvPr>
            <p:cNvSpPr txBox="1"/>
            <p:nvPr/>
          </p:nvSpPr>
          <p:spPr>
            <a:xfrm>
              <a:off x="1769988" y="1306098"/>
              <a:ext cx="187609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Variability (process error)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98790D3-71C5-4D89-AAB9-B37E8082056C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900213" y="2010171"/>
              <a:ext cx="600930" cy="304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1D2ED10-BEF5-41D7-996E-0CC5400190AC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41" y="1963445"/>
              <a:ext cx="0" cy="3592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5860215-C02A-40D8-A4DA-85EF40493058}"/>
                </a:ext>
              </a:extLst>
            </p:cNvPr>
            <p:cNvCxnSpPr>
              <a:cxnSpLocks/>
            </p:cNvCxnSpPr>
            <p:nvPr/>
          </p:nvCxnSpPr>
          <p:spPr>
            <a:xfrm>
              <a:off x="3436883" y="2918198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8F222A-963D-40DA-90DA-9D01181AC205}"/>
                </a:ext>
              </a:extLst>
            </p:cNvPr>
            <p:cNvSpPr/>
            <p:nvPr/>
          </p:nvSpPr>
          <p:spPr>
            <a:xfrm>
              <a:off x="4206240" y="2382169"/>
              <a:ext cx="2106273" cy="104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 model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(Predicted data)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563487-1820-4E4B-A9CC-F27390C50CB1}"/>
                </a:ext>
              </a:extLst>
            </p:cNvPr>
            <p:cNvSpPr/>
            <p:nvPr/>
          </p:nvSpPr>
          <p:spPr>
            <a:xfrm>
              <a:off x="7234664" y="2234042"/>
              <a:ext cx="1683757" cy="13100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Statistical criterion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9F777E4-F941-4213-B708-1E4A736701DD}"/>
                </a:ext>
              </a:extLst>
            </p:cNvPr>
            <p:cNvCxnSpPr>
              <a:cxnSpLocks/>
            </p:cNvCxnSpPr>
            <p:nvPr/>
          </p:nvCxnSpPr>
          <p:spPr>
            <a:xfrm>
              <a:off x="6527975" y="2894846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9A2EA86-0C04-468E-B7A6-BC001EC003C0}"/>
                </a:ext>
              </a:extLst>
            </p:cNvPr>
            <p:cNvSpPr/>
            <p:nvPr/>
          </p:nvSpPr>
          <p:spPr>
            <a:xfrm>
              <a:off x="9840572" y="2394782"/>
              <a:ext cx="2106273" cy="10468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Observations (Data)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A37752B-7893-4C88-9DFC-4518D129DB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4939" y="2888541"/>
              <a:ext cx="649801" cy="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3ADA7A6-B4D7-4128-A20B-F8C9959EB0F5}"/>
                </a:ext>
              </a:extLst>
            </p:cNvPr>
            <p:cNvSpPr txBox="1"/>
            <p:nvPr/>
          </p:nvSpPr>
          <p:spPr>
            <a:xfrm>
              <a:off x="9703807" y="1390097"/>
              <a:ext cx="224303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Measurement error (observation error)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384B58F-8969-45F8-8CAB-3F504A12A242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10825326" y="2036428"/>
              <a:ext cx="0" cy="277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2672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B6EA-EB1A-4B87-8EC4-491C7FB9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Default estimation of uncertainty: delta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0FDB9-798F-4749-88C8-CF8017023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ADMB uses the delta method to calculate the covariance matrix</a:t>
            </a:r>
          </a:p>
          <a:p>
            <a:pPr marL="457200" lvl="1" indent="0">
              <a:buNone/>
            </a:pPr>
            <a:r>
              <a:rPr lang="en-US" dirty="0"/>
              <a:t>	Covariance matrix calculated from:</a:t>
            </a:r>
          </a:p>
          <a:p>
            <a:pPr marL="457200" lvl="1" indent="0">
              <a:buNone/>
            </a:pPr>
            <a:r>
              <a:rPr lang="en-US" dirty="0"/>
              <a:t>Hessian – matrix of second order partial derivatives</a:t>
            </a:r>
          </a:p>
          <a:p>
            <a:pPr marL="457200" lvl="1" indent="0">
              <a:buNone/>
            </a:pPr>
            <a:r>
              <a:rPr lang="en-US" dirty="0"/>
              <a:t>	Hessian calculated from:</a:t>
            </a:r>
          </a:p>
          <a:p>
            <a:pPr marL="457200" lvl="1" indent="0">
              <a:buNone/>
            </a:pPr>
            <a:r>
              <a:rPr lang="en-US" dirty="0"/>
              <a:t>Jacobian – matrix of first order partial derivatives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 options:</a:t>
            </a:r>
          </a:p>
          <a:p>
            <a:pPr lvl="1"/>
            <a:r>
              <a:rPr lang="en-US" dirty="0"/>
              <a:t>Profile likelihood</a:t>
            </a:r>
          </a:p>
          <a:p>
            <a:pPr lvl="1"/>
            <a:r>
              <a:rPr lang="en-US" dirty="0"/>
              <a:t>MCMC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3705D-2F84-4165-8AD3-F5EE5E2D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C4D9-39B7-48FD-99DD-A660039DAC09}"/>
              </a:ext>
            </a:extLst>
          </p:cNvPr>
          <p:cNvCxnSpPr>
            <a:cxnSpLocks/>
          </p:cNvCxnSpPr>
          <p:nvPr/>
        </p:nvCxnSpPr>
        <p:spPr>
          <a:xfrm>
            <a:off x="1698172" y="2325189"/>
            <a:ext cx="0" cy="320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85371E-4964-4490-89FB-B2EF3E3392C9}"/>
              </a:ext>
            </a:extLst>
          </p:cNvPr>
          <p:cNvCxnSpPr>
            <a:cxnSpLocks/>
          </p:cNvCxnSpPr>
          <p:nvPr/>
        </p:nvCxnSpPr>
        <p:spPr>
          <a:xfrm>
            <a:off x="1698172" y="3108959"/>
            <a:ext cx="0" cy="320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09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2FF2-A9D0-472D-B090-F5D0F11A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581A6-1F88-4399-AFBD-91582901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Goals during this workshop</a:t>
            </a:r>
          </a:p>
          <a:p>
            <a:r>
              <a:rPr lang="en-US" sz="2600" dirty="0"/>
              <a:t>Estimating variance on quantities of interest</a:t>
            </a:r>
          </a:p>
          <a:p>
            <a:r>
              <a:rPr lang="en-US" sz="2600" dirty="0"/>
              <a:t>Setting up a framework to conduct simulations and retrospective analysis</a:t>
            </a:r>
          </a:p>
          <a:p>
            <a:r>
              <a:rPr lang="en-US" sz="2600" dirty="0"/>
              <a:t>Generating well-organized model output useable for model diagnostics, selection, and visualizing 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Goals after this workshop</a:t>
            </a:r>
          </a:p>
          <a:p>
            <a:r>
              <a:rPr lang="en-US" sz="2400" dirty="0"/>
              <a:t>Bring ADF&amp;G assessments to a reproducible framework</a:t>
            </a:r>
          </a:p>
          <a:p>
            <a:r>
              <a:rPr lang="en-US" sz="2400" dirty="0"/>
              <a:t>Writing ADMB code properly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E4A4C-5531-4470-9874-DE23CA6C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8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DE0C-D579-431B-B03B-C691F636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97534F-BAEB-4503-8129-A9911D783B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009658"/>
              </p:ext>
            </p:extLst>
          </p:nvPr>
        </p:nvGraphicFramePr>
        <p:xfrm>
          <a:off x="838200" y="1690688"/>
          <a:ext cx="1051560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1372549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62922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Day 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Statistical overview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ADMB approach, syntax, files, output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Developing likelihoods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Day 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Using ADMB for simulation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Retrospective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latin typeface="Helvetica" panose="020B0504020202030204" pitchFamily="34" charset="0"/>
                        </a:rPr>
                        <a:t>Estimating uncertainty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65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Day 2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Reading ADMB </a:t>
                      </a:r>
                      <a:r>
                        <a:rPr lang="en-US" sz="2000">
                          <a:latin typeface="Helvetica" panose="020B0504020202030204" pitchFamily="34" charset="0"/>
                        </a:rPr>
                        <a:t>results into R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Non-linear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Age-structured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i="0" dirty="0">
                          <a:latin typeface="Helvetica" panose="020B0504020202030204" pitchFamily="34" charset="0"/>
                        </a:rPr>
                        <a:t>Model diagnostics and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Day 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Work with Herring Assessment Model or other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178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9BF11-9844-403D-8A86-1A00C11D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7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EDE9-E0B2-4AF8-823F-EFAEC824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4C04-74E2-4935-A3D8-94724C30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https://github.com/merrillrudd/ADMB_course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Lectures and example code are available on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Clone or download materials where you want to save them</a:t>
            </a:r>
            <a:endParaRPr lang="en-US" dirty="0">
              <a:hlinkClick r:id="rId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2D2E5-8887-4DA4-AEF1-8AE55B8B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9F55A-F573-4B83-A92F-511B99421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17" y="3638657"/>
            <a:ext cx="6670623" cy="285421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25F08C-6A41-44D0-A355-447170486483}"/>
              </a:ext>
            </a:extLst>
          </p:cNvPr>
          <p:cNvSpPr/>
          <p:nvPr/>
        </p:nvSpPr>
        <p:spPr>
          <a:xfrm>
            <a:off x="7944787" y="5355771"/>
            <a:ext cx="1042459" cy="4759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1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EDE9-E0B2-4AF8-823F-EFAEC824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4C04-74E2-4935-A3D8-94724C30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https://github.com/merrillrudd/ADMB_course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ADMB installation instructions and some background material are available on the “Wiki”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2D2E5-8887-4DA4-AEF1-8AE55B8B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9F55A-F573-4B83-A92F-511B99421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17" y="3638657"/>
            <a:ext cx="6670623" cy="285421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25F08C-6A41-44D0-A355-447170486483}"/>
              </a:ext>
            </a:extLst>
          </p:cNvPr>
          <p:cNvSpPr/>
          <p:nvPr/>
        </p:nvSpPr>
        <p:spPr>
          <a:xfrm>
            <a:off x="5574771" y="4225834"/>
            <a:ext cx="521230" cy="4759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4E07-D15E-4B86-BD72-21BAF572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ADMB?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19C20-B2F6-4A38-B7A6-F265D1B38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Finds the value of parameter vector that minimizes complex non-linear functions</a:t>
            </a:r>
          </a:p>
          <a:p>
            <a:r>
              <a:rPr lang="en-US" dirty="0"/>
              <a:t>ADMB is faster, more accurate, and more stable than R optimizers (e.g. “</a:t>
            </a:r>
            <a:r>
              <a:rPr lang="en-US" dirty="0" err="1"/>
              <a:t>optim</a:t>
            </a:r>
            <a:r>
              <a:rPr lang="en-US" dirty="0"/>
              <a:t>”) with more functionality for understanding parameter uncertainty</a:t>
            </a:r>
          </a:p>
          <a:p>
            <a:pPr lvl="1"/>
            <a:r>
              <a:rPr lang="en-US" dirty="0"/>
              <a:t>Estimates asymptotic variance-covariance matrices</a:t>
            </a:r>
          </a:p>
          <a:p>
            <a:pPr lvl="1"/>
            <a:r>
              <a:rPr lang="en-US" dirty="0"/>
              <a:t>Computes likelihood profiles for parameters and model outputs</a:t>
            </a:r>
          </a:p>
          <a:p>
            <a:pPr lvl="1"/>
            <a:r>
              <a:rPr lang="en-US" dirty="0"/>
              <a:t>Sampling parameter vectors from Bayesian posteriors (MCMC)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66952-542E-4919-AC36-644F67D3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1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AAA3-0EB4-4D4F-9E03-4587A4A9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F44C1-9C65-4FF1-8202-5390F8B1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Expresses how well the data </a:t>
            </a:r>
            <a:r>
              <a:rPr lang="en-US" b="1" dirty="0"/>
              <a:t>support</a:t>
            </a:r>
            <a:r>
              <a:rPr lang="en-US" dirty="0"/>
              <a:t> a parameter value or hypothesis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Probability</a:t>
            </a:r>
            <a:r>
              <a:rPr lang="en-US" dirty="0"/>
              <a:t> = knowing parameters </a:t>
            </a:r>
            <a:r>
              <a:rPr lang="en-US" dirty="0">
                <a:sym typeface="Wingdings" panose="05000000000000000000" pitchFamily="2" charset="2"/>
              </a:rPr>
              <a:t> predicting data</a:t>
            </a:r>
          </a:p>
          <a:p>
            <a:r>
              <a:rPr lang="en-US" b="1" dirty="0">
                <a:sym typeface="Wingdings" panose="05000000000000000000" pitchFamily="2" charset="2"/>
              </a:rPr>
              <a:t>Likelihood </a:t>
            </a:r>
            <a:r>
              <a:rPr lang="en-US" dirty="0">
                <a:sym typeface="Wingdings" panose="05000000000000000000" pitchFamily="2" charset="2"/>
              </a:rPr>
              <a:t>= knowing data  estimating parameters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Like residual sum of squares, but more useful: not only point estimate, but also uncertainty</a:t>
            </a:r>
            <a:endParaRPr lang="en-US" dirty="0"/>
          </a:p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21470-7B1D-469F-A154-907B55B2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C8CEC3-79E5-4756-81F6-E23C6103FC9A}"/>
                  </a:ext>
                </a:extLst>
              </p:cNvPr>
              <p:cNvSpPr txBox="1"/>
              <p:nvPr/>
            </p:nvSpPr>
            <p:spPr>
              <a:xfrm>
                <a:off x="4449535" y="2694214"/>
                <a:ext cx="21792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𝑎𝑡𝑎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C8CEC3-79E5-4756-81F6-E23C6103F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35" y="2694214"/>
                <a:ext cx="217925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38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1BBC-D21C-4313-B9E2-EAC73AC2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7CE-DB06-43E6-9159-988FEF2ED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fit a model to many types of data at once and combine the likelihood components with simple multiplication</a:t>
            </a:r>
          </a:p>
          <a:p>
            <a:r>
              <a:rPr lang="en-US" dirty="0"/>
              <a:t>The likelihood of the data D = </a:t>
            </a:r>
            <a:r>
              <a:rPr lang="en-US" i="1" dirty="0"/>
              <a:t>D</a:t>
            </a:r>
            <a:r>
              <a:rPr lang="en-US" i="1" baseline="-25000" dirty="0"/>
              <a:t>1 </a:t>
            </a:r>
            <a:r>
              <a:rPr lang="en-US" i="1" dirty="0"/>
              <a:t>+ D</a:t>
            </a:r>
            <a:r>
              <a:rPr lang="en-US" i="1" baseline="-25000" dirty="0"/>
              <a:t>2</a:t>
            </a:r>
            <a:r>
              <a:rPr lang="en-US" dirty="0"/>
              <a:t> is the product of the likelihoods of each </a:t>
            </a:r>
            <a:r>
              <a:rPr lang="en-US" i="1" dirty="0"/>
              <a:t>D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D</a:t>
            </a:r>
            <a:r>
              <a:rPr lang="en-US" i="1" baseline="-25000" dirty="0"/>
              <a:t>2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Integrated models: e.g. tag </a:t>
            </a:r>
            <a:r>
              <a:rPr lang="en-US" dirty="0" err="1"/>
              <a:t>resighting</a:t>
            </a:r>
            <a:r>
              <a:rPr lang="en-US" dirty="0"/>
              <a:t>, abundance index, etc.</a:t>
            </a:r>
          </a:p>
          <a:p>
            <a:r>
              <a:rPr lang="en-US" dirty="0"/>
              <a:t>Unified framework, for simple or complex models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52876-EB41-4AB6-BDC0-58AA7D58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1F7FCEA6-2E0A-4BDB-AA25-952BF94E0D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977261"/>
              </p:ext>
            </p:extLst>
          </p:nvPr>
        </p:nvGraphicFramePr>
        <p:xfrm>
          <a:off x="2762794" y="3128554"/>
          <a:ext cx="60960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Equation" r:id="rId3" imgW="1790700" imgH="228600" progId="Equation.DSMT4">
                  <p:embed/>
                </p:oleObj>
              </mc:Choice>
              <mc:Fallback>
                <p:oleObj name="Equation" r:id="rId3" imgW="1790700" imgH="228600" progId="Equation.DSMT4">
                  <p:embed/>
                  <p:pic>
                    <p:nvPicPr>
                      <p:cNvPr id="18436" name="Object 5">
                        <a:extLst>
                          <a:ext uri="{FF2B5EF4-FFF2-40B4-BE49-F238E27FC236}">
                            <a16:creationId xmlns:a16="http://schemas.microsoft.com/office/drawing/2014/main" id="{D3D62884-0304-406E-9E87-6F7AD181AC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794" y="3128554"/>
                        <a:ext cx="60960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>
            <a:extLst>
              <a:ext uri="{FF2B5EF4-FFF2-40B4-BE49-F238E27FC236}">
                <a16:creationId xmlns:a16="http://schemas.microsoft.com/office/drawing/2014/main" id="{9A7E30CB-1398-4F8F-AF8E-AFF1AF013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480" y="4624773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Data point 1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91EFCC23-9551-4A04-A9DB-3D3CAA53A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880" y="4624773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Data point 2</a:t>
            </a: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152750FA-DB6E-4439-8FB5-6DE35A7734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5480" y="3786573"/>
            <a:ext cx="1524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C177F6B6-7530-4E64-B862-D5A48EA42B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50480" y="3862773"/>
            <a:ext cx="68580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12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594F-0F8E-462D-9E6F-69303667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likelihood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474D-758F-4503-8C97-424B845CF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compute the likelihood we need:</a:t>
            </a:r>
          </a:p>
          <a:p>
            <a:pPr marL="514350" indent="-514350">
              <a:buAutoNum type="arabicParenR"/>
            </a:pPr>
            <a:r>
              <a:rPr lang="en-US" dirty="0"/>
              <a:t>A model between the input variables and data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The sampling distribution – how the data pertain to the model prediction, e.g. normal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51D93-4991-46E0-9817-ED8DF721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D6104C-8549-4BBE-8603-151A3CDF64C4}"/>
                  </a:ext>
                </a:extLst>
              </p:cNvPr>
              <p:cNvSpPr txBox="1"/>
              <p:nvPr/>
            </p:nvSpPr>
            <p:spPr>
              <a:xfrm>
                <a:off x="3349097" y="2848869"/>
                <a:ext cx="4183838" cy="4168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(1−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D6104C-8549-4BBE-8603-151A3CDF6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097" y="2848869"/>
                <a:ext cx="4183838" cy="4168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10">
            <a:extLst>
              <a:ext uri="{FF2B5EF4-FFF2-40B4-BE49-F238E27FC236}">
                <a16:creationId xmlns:a16="http://schemas.microsoft.com/office/drawing/2014/main" id="{7ECA1047-B762-4A34-B4C9-93941E5EB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104" y="5031377"/>
            <a:ext cx="2033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Model prediction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386D4D7D-5ED3-4186-83DE-2751FBBEB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4891" y="5015502"/>
            <a:ext cx="709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Data</a:t>
            </a: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A30D8C7F-E71D-4AF6-91FD-96475F356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4704" y="4650377"/>
            <a:ext cx="4572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308EEF2D-0A31-4E2E-AD9D-0607F6CCDD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81491" y="4650377"/>
            <a:ext cx="7620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CB2413-57C3-41EA-A050-DF9B6DDF1E0C}"/>
                  </a:ext>
                </a:extLst>
              </p:cNvPr>
              <p:cNvSpPr txBox="1"/>
              <p:nvPr/>
            </p:nvSpPr>
            <p:spPr>
              <a:xfrm>
                <a:off x="4143893" y="4263053"/>
                <a:ext cx="3303597" cy="5619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CB2413-57C3-41EA-A050-DF9B6DDF1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893" y="4263053"/>
                <a:ext cx="3303597" cy="5619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4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734</Words>
  <Application>Microsoft Office PowerPoint</Application>
  <PresentationFormat>Widescreen</PresentationFormat>
  <Paragraphs>156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Helvetica</vt:lpstr>
      <vt:lpstr>Tahoma</vt:lpstr>
      <vt:lpstr>Wingdings</vt:lpstr>
      <vt:lpstr>Office Theme</vt:lpstr>
      <vt:lpstr>Equation</vt:lpstr>
      <vt:lpstr>Introduction  ADMB Workshop Alaska Department of Fish and Game March 2018</vt:lpstr>
      <vt:lpstr>Objectives</vt:lpstr>
      <vt:lpstr>Overview</vt:lpstr>
      <vt:lpstr>Course website</vt:lpstr>
      <vt:lpstr>Course website</vt:lpstr>
      <vt:lpstr>Why use ADMB?</vt:lpstr>
      <vt:lpstr>Maximum likelihood</vt:lpstr>
      <vt:lpstr>Likelihood basics</vt:lpstr>
      <vt:lpstr>Other likelihood considerations</vt:lpstr>
      <vt:lpstr>Finding the maximum likelihood</vt:lpstr>
      <vt:lpstr>Automatic differentiation</vt:lpstr>
      <vt:lpstr>Developing a model and likelihood</vt:lpstr>
      <vt:lpstr>Von Bertalanffy growth model</vt:lpstr>
      <vt:lpstr>Surplus production model (e.g. Schaefer)</vt:lpstr>
      <vt:lpstr>Default estimation of uncertainty: delta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Model Builder for stock assessment development and application</dc:title>
  <dc:creator>Merrill Rudd</dc:creator>
  <cp:lastModifiedBy>Merrill Rudd</cp:lastModifiedBy>
  <cp:revision>119</cp:revision>
  <dcterms:created xsi:type="dcterms:W3CDTF">2018-02-27T17:04:03Z</dcterms:created>
  <dcterms:modified xsi:type="dcterms:W3CDTF">2018-03-11T16:28:03Z</dcterms:modified>
</cp:coreProperties>
</file>