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57" r:id="rId6"/>
    <p:sldId id="260" r:id="rId7"/>
    <p:sldId id="261" r:id="rId8"/>
    <p:sldId id="270" r:id="rId9"/>
    <p:sldId id="262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9906-4F00-4528-A910-67F3AEB7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B82CC-A778-430F-AA6D-156013396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0A72-AE42-4633-AECD-EE7A8BCE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57F9-A660-4F1B-8B57-92003133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E4A9-D643-4754-87EA-7996D520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FF81-C41F-435C-AF44-4F7128E8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19A57-20B6-42C8-9F13-F6F9EFD3C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BF9C-D238-45B9-BFBC-C7F9D1F6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3E03-10A8-47BA-B1A4-0700F50B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BC7A-6ADF-44A5-A983-FC5CE0B7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4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3B55A-5819-4A6D-9CFA-9622E2483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69C24-EF09-4ECE-8D02-7A7B5A8C4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4F6C-6CB4-4EF0-9ACC-65AD8B36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2B91-E202-4139-B8F2-BFE9973B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5DFA7-6DF8-46DE-9912-BB51C02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6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D11A-DB0E-40FF-A788-2A0D3DD2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6E85-760A-4BB2-AB1F-B8E693C8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1E61-D5AB-4F32-8D78-F549E311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17FC-CDBC-47B7-B63E-5715ED66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998B-6074-4EA7-BB2C-4CE7F12A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3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A1EE-469F-47AD-8D01-FD1711E0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7267B-B40C-4C47-AB60-2212820C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0C1D-923F-48A9-9CD2-5B31AA26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043F4-F7DB-476E-8971-7661A79C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DBDC-F193-4408-B6EF-EEF50A3B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4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7153-3189-4DE1-A87D-8EF8DADE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06A1-596D-4CA6-BBD9-F445619C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12FB1-EB65-447E-891A-330DB8B8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DB50D-B6F0-46B8-9032-5C9B6007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BC9A2-E98B-425F-B276-DF6EB5E9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AE0A1-E81F-4454-AD59-0B9E25B7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E42D-E2F6-4FD8-B574-8009A6BD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8311B-E833-4025-A521-13FAF7175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C7F92-33E5-43EC-B266-DC1927338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0B930-926B-494D-A500-8AC6DE4AE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DC5E1-4E0C-45CD-B61A-B5D9F3AAA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3DF3B-E730-4493-9349-7C4B776D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E8B98-2F85-4B7D-97F9-041E47FA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00EC6-47DC-49C9-A07A-EE81BEB3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52D5-748D-45A9-9B74-5B4D15CA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E4DF1-8B00-40A9-86E1-872257B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98803-6EAE-4FAD-AB66-8AF5203F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78938-5DC8-42FA-8288-29E61492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1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46110-9DAB-4E74-9FCB-1BB6B6E7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EA6DA-C96F-42EB-8219-96DBABC2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2C199-7293-455F-B144-8CA0BAF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B8B8-E066-4FCB-8936-4A6EB68C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552B-0566-42C6-ABD8-3FC1AB89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CD164-5604-438E-9281-F2D3C1D4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4DAD1-663E-4901-BBD7-3A0ED37E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BCC0E-4844-4284-88B6-23D9D83B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7604E-7DAB-4393-8B10-D574F13E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976B-57B0-4FC0-A7FF-C947FFA3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A5687-E320-447F-B211-31F76E6C2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A0E08-FA78-417F-81BE-B3CF8D602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392A-90EB-461F-AC9C-10B7F8BA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D24E-EE67-4579-8122-CD49CB25B31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7A559-117F-4B2B-9FBF-E1A34184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364D-1F8B-483D-B2AF-DDFCD3D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4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8E22B-212A-4FCE-946F-F44E16CB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2B88A-3F59-42EB-B594-FB704491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82E1F-9941-4D68-B8D3-489D4380A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5D24E-EE67-4579-8122-CD49CB25B31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218C-4404-41E4-B8B4-B5EB9892F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C9C7-8453-45A8-AE11-18E5C43DC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A90B-C2FB-4753-ABAF-9CA624F0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1FB2-1B04-408F-8507-B42547327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Likelihoods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8E344-597F-444D-AF49-B8042094A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73CF-2987-44C4-A091-BF226307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28144-AA9C-47E2-842D-D9634B24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0916" cy="4351338"/>
          </a:xfrm>
        </p:spPr>
        <p:txBody>
          <a:bodyPr/>
          <a:lstStyle/>
          <a:p>
            <a:r>
              <a:rPr lang="en-US" dirty="0"/>
              <a:t>Fix parameter of interest at a value</a:t>
            </a:r>
          </a:p>
          <a:p>
            <a:r>
              <a:rPr lang="en-US" dirty="0"/>
              <a:t>Minimize –log(L) by estimating all other parameters</a:t>
            </a:r>
          </a:p>
          <a:p>
            <a:r>
              <a:rPr lang="en-US" dirty="0"/>
              <a:t>Save this value of –log(L)</a:t>
            </a:r>
          </a:p>
          <a:p>
            <a:r>
              <a:rPr lang="en-US" dirty="0"/>
              <a:t>Repeat over range of values for the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6EA28-F83A-4A9C-A5E6-3468D6618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839" y="1690688"/>
            <a:ext cx="6753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9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FAFB7D-171C-4D1C-A87D-99CF6A74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985" y="2709961"/>
            <a:ext cx="4448622" cy="41480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DDDD8-8F11-4C25-BE07-078EECB6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profile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DB21-FF4D-4629-B7CB-5464109E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2-dimensional likelihood surface, describing the likelihood at different values of two parameters: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B6CAB-47FC-4AFB-BDC5-4E5CFC94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24" y="3290387"/>
            <a:ext cx="6652661" cy="23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0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606A-39A1-4DD9-91BB-0BB149DB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1CB0-DD9A-45B2-A46C-6032C1EF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likelihood inference, we find the maximum likelihood for each value of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dirty="0">
                <a:ea typeface="Cambria Math" panose="02040503050406030204" pitchFamily="18" charset="0"/>
              </a:rPr>
              <a:t> across values of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</a:p>
          <a:p>
            <a:r>
              <a:rPr lang="en-US" dirty="0">
                <a:ea typeface="Cambria Math" panose="02040503050406030204" pitchFamily="18" charset="0"/>
              </a:rPr>
              <a:t>In Bayesian inference, we integrate the likelihood over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03A41-899E-44A9-954B-B9E1EA9C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2" y="3219376"/>
            <a:ext cx="9484895" cy="35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0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B35E-ED92-4BEB-939F-2D8709CC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7087-B061-411F-85E3-EC03B6712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you think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baseline="-25000" dirty="0">
                <a:ea typeface="Cambria Math" panose="02040503050406030204" pitchFamily="18" charset="0"/>
              </a:rPr>
              <a:t>1 </a:t>
            </a:r>
            <a:r>
              <a:rPr lang="en-US" dirty="0">
                <a:ea typeface="Cambria Math" panose="02040503050406030204" pitchFamily="18" charset="0"/>
              </a:rPr>
              <a:t> = 2 or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dirty="0"/>
              <a:t> = 3?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8D3B4-EBA5-4048-AB02-2E591CF5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2558256"/>
            <a:ext cx="83534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4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D6EE-2F43-44ED-9DAC-31FCFC5F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E7F73-B2B3-45D9-9D05-F45422C8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23" y="1670635"/>
            <a:ext cx="69627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2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4897-CF20-4D4F-96A2-026D5EA3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dnorm</a:t>
            </a:r>
            <a:r>
              <a:rPr lang="en-US" dirty="0"/>
              <a:t>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22307-47ED-42F4-9BF2-A0F42CF0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6677"/>
            <a:ext cx="7181850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CC01A4-90A8-4349-BFA9-104513867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89" y="2665246"/>
            <a:ext cx="8906538" cy="3232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D94CA-8F5F-4DA2-B4E6-53A0EE2F0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32" y="5898148"/>
            <a:ext cx="2600325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BF84E-736D-4BF2-AFF4-5AAF573DB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5821948"/>
            <a:ext cx="4019550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9FC1DC-6E85-49F5-BD5A-B250929D9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050" y="5898148"/>
            <a:ext cx="39433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1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6E3D-7749-4A59-BCFE-38846080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Likelihood functions for a few known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94048-B0A6-4898-909B-20BDB983B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347" y="1540042"/>
                <a:ext cx="11405937" cy="510139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Poisson: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 err="1"/>
                  <a:t>nll</a:t>
                </a:r>
                <a:r>
                  <a:rPr lang="en-US" dirty="0"/>
                  <a:t> &lt;- lambda * N – log(lambda) * sum(X) + sum(</a:t>
                </a:r>
                <a:r>
                  <a:rPr lang="en-US" dirty="0" err="1"/>
                  <a:t>gammln</a:t>
                </a:r>
                <a:r>
                  <a:rPr lang="en-US" dirty="0"/>
                  <a:t>(X + 1));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Normal: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/>
                  <a:t>nll</a:t>
                </a:r>
                <a:r>
                  <a:rPr lang="en-US" dirty="0"/>
                  <a:t> &lt;- 0.5 * (N + log(2 + M_PI * square(sigma)) + </a:t>
                </a:r>
              </a:p>
              <a:p>
                <a:pPr marL="0" indent="0">
                  <a:buNone/>
                </a:pPr>
                <a:r>
                  <a:rPr lang="en-US" dirty="0"/>
                  <a:t>	sum(square(X – mu))/square(sigma));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Binomial: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assume </a:t>
                </a:r>
                <a:r>
                  <a:rPr lang="en-US" i="1" dirty="0"/>
                  <a:t>N</a:t>
                </a:r>
                <a:r>
                  <a:rPr lang="en-US" i="1" baseline="-25000" dirty="0"/>
                  <a:t>i</a:t>
                </a:r>
                <a:r>
                  <a:rPr lang="en-US" dirty="0"/>
                  <a:t> known</a:t>
                </a:r>
              </a:p>
              <a:p>
                <a:pPr marL="0" indent="0">
                  <a:buNone/>
                </a:pPr>
                <a:r>
                  <a:rPr lang="en-US" dirty="0" err="1"/>
                  <a:t>nll</a:t>
                </a:r>
                <a:r>
                  <a:rPr lang="en-US" dirty="0"/>
                  <a:t> &lt;- -sum(</a:t>
                </a:r>
                <a:r>
                  <a:rPr lang="en-US" dirty="0" err="1"/>
                  <a:t>log_comb</a:t>
                </a:r>
                <a:r>
                  <a:rPr lang="en-US" dirty="0"/>
                  <a:t>(N,X)) – log(p) * sum(X) – log(1-p) * sum(N-X);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Lambda, mu, sigma, and p are model parameters</a:t>
                </a:r>
              </a:p>
              <a:p>
                <a:pPr marL="0" indent="0">
                  <a:buNone/>
                </a:pPr>
                <a:r>
                  <a:rPr lang="en-US" dirty="0"/>
                  <a:t>X is observation vector</a:t>
                </a:r>
              </a:p>
              <a:p>
                <a:pPr marL="0" indent="0">
                  <a:buNone/>
                </a:pPr>
                <a:r>
                  <a:rPr lang="en-US" dirty="0"/>
                  <a:t>N is number of observations, except binomial where N is number of trials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94048-B0A6-4898-909B-20BDB983B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347" y="1540042"/>
                <a:ext cx="11405937" cy="5101390"/>
              </a:xfrm>
              <a:blipFill>
                <a:blip r:embed="rId2"/>
                <a:stretch>
                  <a:fillRect l="-802" t="-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2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E9E5-A44C-458A-85D6-B57769EB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generate data from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8D42-6E61-4600-B8FE-A6AEF1DF3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Walk through </a:t>
            </a:r>
            <a:r>
              <a:rPr lang="en-US" dirty="0" err="1"/>
              <a:t>normal.tpl</a:t>
            </a:r>
            <a:r>
              <a:rPr lang="en-US" dirty="0"/>
              <a:t> to generate normal distribution of deviates with mean 2.0 and standard deviation 5.0</a:t>
            </a:r>
          </a:p>
          <a:p>
            <a:pPr marL="514350" indent="-514350">
              <a:buAutoNum type="arabicParenR"/>
            </a:pPr>
            <a:r>
              <a:rPr lang="en-US" dirty="0"/>
              <a:t>Estimate mean and standard deviation</a:t>
            </a:r>
          </a:p>
          <a:p>
            <a:pPr marL="514350" indent="-514350">
              <a:buAutoNum type="arabicParenR"/>
            </a:pPr>
            <a:r>
              <a:rPr lang="en-US" dirty="0"/>
              <a:t>Redo for </a:t>
            </a:r>
            <a:r>
              <a:rPr lang="en-US" dirty="0" err="1"/>
              <a:t>poisson</a:t>
            </a:r>
            <a:r>
              <a:rPr lang="en-US" dirty="0"/>
              <a:t> and binomial likelihoods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5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42C8-4EEE-4ED8-A990-C369F7A5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FBF23-138E-4D5E-BD83-88AF6F03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44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D60D-C59B-4CF8-A05A-64E689CF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64089-E8F2-4DD4-A3B5-011B35B0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09601"/>
            <a:ext cx="8039381" cy="49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4026-9101-4725-90AD-24586851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likelihood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FAE3-03D0-410D-A3E8-7CC0DE59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just a method for obtaining a point estimate of parameters</a:t>
            </a:r>
          </a:p>
          <a:p>
            <a:r>
              <a:rPr lang="en-US" dirty="0"/>
              <a:t>The entire likelihood function captures all the information in the data about a certain parameter</a:t>
            </a:r>
          </a:p>
          <a:p>
            <a:r>
              <a:rPr lang="en-US" dirty="0"/>
              <a:t>Likelihood-based methods are inherently computational</a:t>
            </a:r>
          </a:p>
          <a:p>
            <a:pPr lvl="1"/>
            <a:r>
              <a:rPr lang="en-US" dirty="0"/>
              <a:t>Numerical methods are needed to find the MLE</a:t>
            </a:r>
          </a:p>
          <a:p>
            <a:r>
              <a:rPr lang="en-US" dirty="0"/>
              <a:t>Likelihood principles play a central role in statistical modeling and inference</a:t>
            </a:r>
          </a:p>
        </p:txBody>
      </p:sp>
    </p:spTree>
    <p:extLst>
      <p:ext uri="{BB962C8B-B14F-4D97-AF65-F5344CB8AC3E}">
        <p14:creationId xmlns:p14="http://schemas.microsoft.com/office/powerpoint/2010/main" val="330108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AAA3-0EB4-4D4F-9E03-4587A4A9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44C1-9C65-4FF1-8202-5390F8B1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Expresses how well the data </a:t>
            </a:r>
            <a:r>
              <a:rPr lang="en-US" b="1" dirty="0"/>
              <a:t>support</a:t>
            </a:r>
            <a:r>
              <a:rPr lang="en-US" dirty="0"/>
              <a:t> a parameter value or hypothesis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Probability</a:t>
            </a:r>
            <a:r>
              <a:rPr lang="en-US" dirty="0"/>
              <a:t> = knowing parameters </a:t>
            </a:r>
            <a:r>
              <a:rPr lang="en-US" dirty="0">
                <a:sym typeface="Wingdings" panose="05000000000000000000" pitchFamily="2" charset="2"/>
              </a:rPr>
              <a:t> predicting data</a:t>
            </a:r>
          </a:p>
          <a:p>
            <a:r>
              <a:rPr lang="en-US" b="1" dirty="0">
                <a:sym typeface="Wingdings" panose="05000000000000000000" pitchFamily="2" charset="2"/>
              </a:rPr>
              <a:t>Likelihood </a:t>
            </a:r>
            <a:r>
              <a:rPr lang="en-US" dirty="0">
                <a:sym typeface="Wingdings" panose="05000000000000000000" pitchFamily="2" charset="2"/>
              </a:rPr>
              <a:t>= knowing data  estimating parameters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Like residual sum of squares, but more useful: not only point estimate, but also uncertainty</a:t>
            </a:r>
            <a:endParaRPr lang="en-US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1470-7B1D-469F-A154-907B55B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8CEC3-79E5-4756-81F6-E23C6103FC9A}"/>
                  </a:ext>
                </a:extLst>
              </p:cNvPr>
              <p:cNvSpPr txBox="1"/>
              <p:nvPr/>
            </p:nvSpPr>
            <p:spPr>
              <a:xfrm>
                <a:off x="4449535" y="2694214"/>
                <a:ext cx="21792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8CEC3-79E5-4756-81F6-E23C6103F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35" y="2694214"/>
                <a:ext cx="217925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38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1BBC-D21C-4313-B9E2-EAC73AC2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7CE-DB06-43E6-9159-988FEF2E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fit a model to many types of data at once and combine the likelihood components with simple multiplication</a:t>
            </a:r>
          </a:p>
          <a:p>
            <a:r>
              <a:rPr lang="en-US" dirty="0"/>
              <a:t>The likelihood of the data D = </a:t>
            </a:r>
            <a:r>
              <a:rPr lang="en-US" i="1" dirty="0"/>
              <a:t>D</a:t>
            </a:r>
            <a:r>
              <a:rPr lang="en-US" i="1" baseline="-25000" dirty="0"/>
              <a:t>1 </a:t>
            </a:r>
            <a:r>
              <a:rPr lang="en-US" i="1" dirty="0"/>
              <a:t>+ D</a:t>
            </a:r>
            <a:r>
              <a:rPr lang="en-US" i="1" baseline="-25000" dirty="0"/>
              <a:t>2</a:t>
            </a:r>
            <a:r>
              <a:rPr lang="en-US" dirty="0"/>
              <a:t> is the product of the likelihoods of each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Integrated models: e.g. tag </a:t>
            </a:r>
            <a:r>
              <a:rPr lang="en-US" dirty="0" err="1"/>
              <a:t>resighting</a:t>
            </a:r>
            <a:r>
              <a:rPr lang="en-US" dirty="0"/>
              <a:t>, abundance index, etc.</a:t>
            </a:r>
          </a:p>
          <a:p>
            <a:r>
              <a:rPr lang="en-US" dirty="0"/>
              <a:t>Unified framework, for simple or complex models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2876-EB41-4AB6-BDC0-58AA7D58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F7FCEA6-2E0A-4BDB-AA25-952BF94E0D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62794" y="3128554"/>
          <a:ext cx="6096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1790700" imgH="228600" progId="Equation.DSMT4">
                  <p:embed/>
                </p:oleObj>
              </mc:Choice>
              <mc:Fallback>
                <p:oleObj name="Equation" r:id="rId3" imgW="1790700" imgH="2286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1F7FCEA6-2E0A-4BDB-AA25-952BF94E0D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794" y="3128554"/>
                        <a:ext cx="6096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>
            <a:extLst>
              <a:ext uri="{FF2B5EF4-FFF2-40B4-BE49-F238E27FC236}">
                <a16:creationId xmlns:a16="http://schemas.microsoft.com/office/drawing/2014/main" id="{9A7E30CB-1398-4F8F-AF8E-AFF1AF01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4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1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91EFCC23-9551-4A04-A9DB-3D3CAA53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8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Data point 2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152750FA-DB6E-4439-8FB5-6DE35A773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5480" y="3786573"/>
            <a:ext cx="1524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177F6B6-7530-4E64-B862-D5A48EA42B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50480" y="3862773"/>
            <a:ext cx="6858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EB07-A0BD-4DEE-8F00-D00DF9C0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9B707-3E48-424C-91CE-0FB2CB5F7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Likelihood ratio test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𝑑𝑓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AIC = -2logL + 2k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BIC = -2logL + log(n)k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9B707-3E48-424C-91CE-0FB2CB5F7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82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F19B-57E6-4728-B55C-F5D59564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 helps maximum likelihood estimation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90376-2B02-41C5-A1ED-8D768582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8500"/>
            <a:ext cx="74199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7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C867-B0E0-4A03-B436-E71EE86C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 helps maximum likelihood estimation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52E96-F3BA-4B91-8003-DC73B928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77440"/>
            <a:ext cx="118872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1B09-9220-46F5-8A8D-88C86FE4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1005-7573-464B-83A9-A18B67999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sensible estimate of the model parameters is to choose values that maximize the likelihood for the actual observations</a:t>
            </a:r>
          </a:p>
          <a:p>
            <a:r>
              <a:rPr lang="en-US" dirty="0"/>
              <a:t>The curvature of the negative log likelihood function gives an estimate of the maximum likelihood estimator</a:t>
            </a:r>
          </a:p>
          <a:p>
            <a:r>
              <a:rPr lang="en-US" dirty="0"/>
              <a:t>The matrix of second derivatives is referred to as the “hessian matrix”</a:t>
            </a:r>
          </a:p>
          <a:p>
            <a:r>
              <a:rPr lang="en-US" dirty="0"/>
              <a:t>Both the estimator and hessian matrix are often found by numerical methods</a:t>
            </a:r>
          </a:p>
        </p:txBody>
      </p:sp>
    </p:spTree>
    <p:extLst>
      <p:ext uri="{BB962C8B-B14F-4D97-AF65-F5344CB8AC3E}">
        <p14:creationId xmlns:p14="http://schemas.microsoft.com/office/powerpoint/2010/main" val="88428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50EB-4067-410D-8E5B-345EF66E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69F34-A7D2-4F6F-ACB3-D32E4AC6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46" y="1330492"/>
            <a:ext cx="8448675" cy="48387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852419-AF30-4255-8CE8-37107F53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9" y="6281487"/>
            <a:ext cx="10515600" cy="789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0.5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df=1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1.92 for 95%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5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509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</vt:lpstr>
      <vt:lpstr>Tahoma</vt:lpstr>
      <vt:lpstr>Wingdings</vt:lpstr>
      <vt:lpstr>Office Theme</vt:lpstr>
      <vt:lpstr>Equation</vt:lpstr>
      <vt:lpstr>Likelihoods</vt:lpstr>
      <vt:lpstr>The likelihood principle</vt:lpstr>
      <vt:lpstr>Support</vt:lpstr>
      <vt:lpstr>Combine data sources</vt:lpstr>
      <vt:lpstr>Model selection</vt:lpstr>
      <vt:lpstr>Log transformation helps maximum likelihood estimation</vt:lpstr>
      <vt:lpstr>Log transformation helps maximum likelihood estimation</vt:lpstr>
      <vt:lpstr>Maximum likelihood estimator</vt:lpstr>
      <vt:lpstr>Calculating confidence intervals</vt:lpstr>
      <vt:lpstr>Profile likelihood</vt:lpstr>
      <vt:lpstr>Interpreting a profile likelihood</vt:lpstr>
      <vt:lpstr>Marginal distribution</vt:lpstr>
      <vt:lpstr>Interpreting likelihood</vt:lpstr>
      <vt:lpstr>Normal distribution</vt:lpstr>
      <vt:lpstr>dnorm in R</vt:lpstr>
      <vt:lpstr>Likelihood functions for a few known models</vt:lpstr>
      <vt:lpstr>Exercise: generate data from distributions</vt:lpstr>
      <vt:lpstr>Poisson</vt:lpstr>
      <vt:lpstr>Binomial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Likelihoods</dc:title>
  <dc:creator>Merrill Rudd</dc:creator>
  <cp:lastModifiedBy>Merrill Rudd</cp:lastModifiedBy>
  <cp:revision>23</cp:revision>
  <dcterms:created xsi:type="dcterms:W3CDTF">2018-03-11T16:26:46Z</dcterms:created>
  <dcterms:modified xsi:type="dcterms:W3CDTF">2018-03-12T17:36:56Z</dcterms:modified>
</cp:coreProperties>
</file>