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472" r:id="rId3"/>
    <p:sldId id="473" r:id="rId4"/>
    <p:sldId id="474" r:id="rId5"/>
    <p:sldId id="481" r:id="rId6"/>
    <p:sldId id="482" r:id="rId7"/>
    <p:sldId id="483" r:id="rId8"/>
    <p:sldId id="488" r:id="rId9"/>
    <p:sldId id="487" r:id="rId10"/>
    <p:sldId id="484" r:id="rId11"/>
    <p:sldId id="485" r:id="rId12"/>
    <p:sldId id="486" r:id="rId13"/>
    <p:sldId id="489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ucida Console" panose="020B0609040504020204" pitchFamily="49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10a</a:t>
            </a:r>
            <a:br>
              <a:rPr lang="en-US" dirty="0"/>
            </a:br>
            <a:r>
              <a:rPr lang="en-US" dirty="0"/>
              <a:t>More complex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plots are laid out, space can be optimized by modifying margins around each plot</a:t>
            </a:r>
          </a:p>
          <a:p>
            <a:r>
              <a:rPr lang="en-US" sz="2000" dirty="0">
                <a:solidFill>
                  <a:srgbClr val="0000FF"/>
                </a:solidFill>
                <a:latin typeface="Lucida Console"/>
              </a:rPr>
              <a:t>par(mar = c(bottom, left, top, right))</a:t>
            </a:r>
          </a:p>
          <a:p>
            <a:pPr lvl="1"/>
            <a:r>
              <a:rPr lang="en-US" dirty="0"/>
              <a:t>Default is </a:t>
            </a:r>
            <a:r>
              <a:rPr lang="en-US" sz="2000" dirty="0">
                <a:latin typeface="Lucida Console" panose="020B0609040504020204" pitchFamily="49" charset="0"/>
              </a:rPr>
              <a:t>par(mar = c(5,4,4,2) + 0.1)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To change the margins around the entire figure, use this command:</a:t>
            </a:r>
          </a:p>
          <a:p>
            <a:r>
              <a:rPr lang="en-US" sz="2000" dirty="0">
                <a:solidFill>
                  <a:srgbClr val="0000FF"/>
                </a:solidFill>
                <a:latin typeface="Lucida Console"/>
              </a:rPr>
              <a:t>par(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oma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 c(bottom, left, top, right))</a:t>
            </a:r>
          </a:p>
          <a:p>
            <a:pPr lvl="1"/>
            <a:r>
              <a:rPr lang="en-US" dirty="0"/>
              <a:t>Default is </a:t>
            </a:r>
            <a:r>
              <a:rPr lang="en-US" sz="2000" dirty="0">
                <a:latin typeface="Lucida Console" panose="020B0609040504020204" pitchFamily="49" charset="0"/>
              </a:rPr>
              <a:t>par(</a:t>
            </a:r>
            <a:r>
              <a:rPr lang="en-US" sz="2000" dirty="0" err="1">
                <a:latin typeface="Lucida Console" panose="020B0609040504020204" pitchFamily="49" charset="0"/>
              </a:rPr>
              <a:t>oma</a:t>
            </a:r>
            <a:r>
              <a:rPr lang="en-US" sz="2000" dirty="0">
                <a:latin typeface="Lucida Console" panose="020B0609040504020204" pitchFamily="49" charset="0"/>
              </a:rPr>
              <a:t> = c(0,0,0,0))</a:t>
            </a:r>
          </a:p>
        </p:txBody>
      </p:sp>
    </p:spTree>
    <p:extLst>
      <p:ext uri="{BB962C8B-B14F-4D97-AF65-F5344CB8AC3E}">
        <p14:creationId xmlns:p14="http://schemas.microsoft.com/office/powerpoint/2010/main" val="316764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13800" cy="944562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0000FF"/>
                </a:solidFill>
                <a:latin typeface="Lucida Console"/>
              </a:rPr>
              <a:t>par(mar=c(0,0,0,0), </a:t>
            </a:r>
            <a:r>
              <a:rPr lang="en-US" sz="3100" dirty="0" err="1">
                <a:solidFill>
                  <a:srgbClr val="0000FF"/>
                </a:solidFill>
                <a:latin typeface="Lucida Console"/>
              </a:rPr>
              <a:t>oma</a:t>
            </a:r>
            <a:r>
              <a:rPr lang="en-US" sz="3100" dirty="0">
                <a:solidFill>
                  <a:srgbClr val="0000FF"/>
                </a:solidFill>
                <a:latin typeface="Lucida Console"/>
              </a:rPr>
              <a:t>=c(5,5,1,1))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20800"/>
            <a:ext cx="7696200" cy="492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06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axes, adding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eliminate x or y axes or both, add to each individual plot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plot(...,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xaxt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="n",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yaxt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="n")</a:t>
            </a:r>
          </a:p>
          <a:p>
            <a:r>
              <a:rPr lang="en-US" dirty="0"/>
              <a:t>To add text to the outside of an individual plot, use a standalone command </a:t>
            </a:r>
            <a:r>
              <a:rPr lang="en-US" sz="2000" dirty="0" err="1">
                <a:latin typeface="Lucida Console" panose="020B0609040504020204" pitchFamily="49" charset="0"/>
              </a:rPr>
              <a:t>mtext</a:t>
            </a:r>
            <a:r>
              <a:rPr lang="en-US" dirty="0"/>
              <a:t> after a single plot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mtext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(text="Foot length (cm)", side=2, line=3)</a:t>
            </a:r>
          </a:p>
          <a:p>
            <a:r>
              <a:rPr lang="en-US" dirty="0"/>
              <a:t>To add text to the outside of multiple figures, use </a:t>
            </a:r>
            <a:r>
              <a:rPr lang="en-US" sz="2000" dirty="0" err="1">
                <a:latin typeface="Lucida Console" panose="020B0609040504020204" pitchFamily="49" charset="0"/>
              </a:rPr>
              <a:t>mtext</a:t>
            </a:r>
            <a:r>
              <a:rPr lang="en-US" dirty="0"/>
              <a:t> with the </a:t>
            </a:r>
            <a:r>
              <a:rPr lang="en-US" sz="2000" dirty="0">
                <a:latin typeface="Lucida Console" panose="020B0609040504020204" pitchFamily="49" charset="0"/>
              </a:rPr>
              <a:t>outer=T</a:t>
            </a:r>
            <a:r>
              <a:rPr lang="en-US" dirty="0"/>
              <a:t> option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mtext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(text="Year", side=1, line=3, </a:t>
            </a:r>
            <a:r>
              <a:rPr lang="en-US" sz="2000" b="1" dirty="0">
                <a:solidFill>
                  <a:srgbClr val="0000FF"/>
                </a:solidFill>
                <a:latin typeface="Lucida Console"/>
              </a:rPr>
              <a:t>outer=T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  <a:endParaRPr lang="en-US" sz="2000" dirty="0"/>
          </a:p>
          <a:p>
            <a:r>
              <a:rPr lang="en-US" dirty="0"/>
              <a:t>Values for </a:t>
            </a:r>
            <a:r>
              <a:rPr lang="en-US" sz="2000" dirty="0">
                <a:latin typeface="Lucida Console" panose="020B0609040504020204" pitchFamily="49" charset="0"/>
              </a:rPr>
              <a:t>side</a:t>
            </a:r>
            <a:r>
              <a:rPr lang="en-US" dirty="0"/>
              <a:t> of the plot refer to 1=bottom, 2=left, 3=top, 4=right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67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1 (starting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possum &lt;- read.csv(file="possum.csv")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par(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mfcol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=c(2,3))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possum$totlngth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possum$footlgth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possum$totlngth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possum$hdlngth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possum$skullw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possum$footlgth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possum$skullw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possum$hdlngth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possum$chest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possum$footlgth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possum$chest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, 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possum$hdlngth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4598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more of the options in R contained in </a:t>
            </a:r>
            <a:r>
              <a:rPr lang="en-US" sz="2400" dirty="0">
                <a:latin typeface="Lucida Console" panose="020B0609040504020204" pitchFamily="49" charset="0"/>
              </a:rPr>
              <a:t>par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Create more informative plots</a:t>
            </a:r>
          </a:p>
          <a:p>
            <a:r>
              <a:rPr lang="en-US" dirty="0"/>
              <a:t>Layouts for multiple plots</a:t>
            </a:r>
          </a:p>
          <a:p>
            <a:r>
              <a:rPr lang="en-US" dirty="0"/>
              <a:t>Boxplots</a:t>
            </a:r>
          </a:p>
          <a:p>
            <a:r>
              <a:rPr lang="en-US" dirty="0" err="1"/>
              <a:t>Barplots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Possum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Possum data come from the DAAG package </a:t>
            </a:r>
          </a:p>
          <a:p>
            <a:r>
              <a:rPr lang="en-US" dirty="0"/>
              <a:t>Download from Canvas: Data files\possum.csv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possum &lt;- read.csv(file="Data\\possum.csv")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possum,n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=3)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X case site Pop sex age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hdlngth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skullw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totlngth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 C3    1    1 Vic   m   8    94.1   60.4     89.0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 C5    2    1 Vic   f   6    92.5   57.6     91.5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C10    3    1 Vic   f   6    94.0   60.0     95.5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taill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footlgth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earconch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eye chest belly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1  36.0     74.5     54.5 15.2  28.0    36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2  36.5     72.5     51.2 16.0  28.5    33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3  39.0     75.4     51.9 15.5  30.0    34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615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Possum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01638" indent="-401638">
              <a:buNone/>
            </a:pPr>
            <a:r>
              <a:rPr lang="en-US" sz="2300" dirty="0">
                <a:latin typeface="Lucida Console" panose="020B0609040504020204" pitchFamily="49" charset="0"/>
              </a:rPr>
              <a:t>case</a:t>
            </a:r>
            <a:r>
              <a:rPr lang="en-US" dirty="0"/>
              <a:t>: observation number</a:t>
            </a:r>
          </a:p>
          <a:p>
            <a:pPr marL="401638" indent="-401638">
              <a:buNone/>
            </a:pPr>
            <a:r>
              <a:rPr lang="en-US" sz="2300" dirty="0">
                <a:latin typeface="Lucida Console" panose="020B0609040504020204" pitchFamily="49" charset="0"/>
              </a:rPr>
              <a:t>site</a:t>
            </a:r>
            <a:r>
              <a:rPr lang="en-US" dirty="0"/>
              <a:t>: one of seven locations where possums were trapped</a:t>
            </a:r>
          </a:p>
          <a:p>
            <a:pPr marL="401638" indent="-401638">
              <a:buNone/>
            </a:pPr>
            <a:r>
              <a:rPr lang="en-US" sz="2300" dirty="0">
                <a:latin typeface="Lucida Console" panose="020B0609040504020204" pitchFamily="49" charset="0"/>
              </a:rPr>
              <a:t>Pop</a:t>
            </a:r>
            <a:r>
              <a:rPr lang="en-US" dirty="0"/>
              <a:t>: a factor which classifies the sites as Vic Victoria, other New South Wales or Queensland</a:t>
            </a:r>
          </a:p>
          <a:p>
            <a:pPr marL="401638" indent="-401638">
              <a:buNone/>
            </a:pPr>
            <a:r>
              <a:rPr lang="en-US" sz="2300" dirty="0">
                <a:latin typeface="Lucida Console" panose="020B0609040504020204" pitchFamily="49" charset="0"/>
              </a:rPr>
              <a:t>sex</a:t>
            </a:r>
            <a:r>
              <a:rPr lang="en-US" dirty="0"/>
              <a:t>: a factor with levels </a:t>
            </a:r>
            <a:r>
              <a:rPr lang="en-US" sz="2300" dirty="0">
                <a:latin typeface="Lucida Console" panose="020B0609040504020204" pitchFamily="49" charset="0"/>
              </a:rPr>
              <a:t>f</a:t>
            </a:r>
            <a:r>
              <a:rPr lang="en-US" dirty="0"/>
              <a:t> female, </a:t>
            </a:r>
            <a:r>
              <a:rPr lang="en-US" sz="2300" dirty="0">
                <a:latin typeface="Lucida Console" panose="020B0609040504020204" pitchFamily="49" charset="0"/>
              </a:rPr>
              <a:t>m</a:t>
            </a:r>
            <a:r>
              <a:rPr lang="en-US" dirty="0"/>
              <a:t> male </a:t>
            </a:r>
          </a:p>
          <a:p>
            <a:pPr marL="401638" indent="-401638">
              <a:buNone/>
            </a:pPr>
            <a:r>
              <a:rPr lang="en-US" sz="2300" dirty="0">
                <a:latin typeface="Lucida Console" panose="020B0609040504020204" pitchFamily="49" charset="0"/>
              </a:rPr>
              <a:t>age</a:t>
            </a:r>
            <a:r>
              <a:rPr lang="en-US" dirty="0"/>
              <a:t>: age</a:t>
            </a:r>
          </a:p>
          <a:p>
            <a:pPr marL="401638" indent="-401638">
              <a:buNone/>
            </a:pPr>
            <a:r>
              <a:rPr lang="en-US" sz="2300" dirty="0" err="1">
                <a:latin typeface="Lucida Console" panose="020B0609040504020204" pitchFamily="49" charset="0"/>
              </a:rPr>
              <a:t>hdlngth</a:t>
            </a:r>
            <a:r>
              <a:rPr lang="en-US" dirty="0"/>
              <a:t>: head length</a:t>
            </a:r>
          </a:p>
          <a:p>
            <a:pPr marL="401638" indent="-401638">
              <a:buNone/>
            </a:pPr>
            <a:r>
              <a:rPr lang="en-US" sz="2300" dirty="0" err="1">
                <a:latin typeface="Lucida Console" panose="020B0609040504020204" pitchFamily="49" charset="0"/>
              </a:rPr>
              <a:t>skullw</a:t>
            </a:r>
            <a:r>
              <a:rPr lang="en-US" dirty="0"/>
              <a:t>: skull width</a:t>
            </a:r>
          </a:p>
          <a:p>
            <a:pPr marL="401638" indent="-401638">
              <a:buNone/>
            </a:pPr>
            <a:r>
              <a:rPr lang="en-US" sz="2300" dirty="0" err="1">
                <a:latin typeface="Lucida Console" panose="020B0609040504020204" pitchFamily="49" charset="0"/>
              </a:rPr>
              <a:t>totlngth</a:t>
            </a:r>
            <a:r>
              <a:rPr lang="en-US" dirty="0"/>
              <a:t>: total length</a:t>
            </a:r>
          </a:p>
          <a:p>
            <a:pPr marL="401638" indent="-401638">
              <a:buNone/>
            </a:pPr>
            <a:r>
              <a:rPr lang="en-US" sz="2300" dirty="0" err="1">
                <a:latin typeface="Lucida Console" panose="020B0609040504020204" pitchFamily="49" charset="0"/>
              </a:rPr>
              <a:t>taill</a:t>
            </a:r>
            <a:r>
              <a:rPr lang="en-US" dirty="0"/>
              <a:t>: tail length</a:t>
            </a:r>
          </a:p>
          <a:p>
            <a:pPr marL="401638" indent="-401638">
              <a:buNone/>
            </a:pPr>
            <a:r>
              <a:rPr lang="en-US" sz="2300" dirty="0" err="1">
                <a:latin typeface="Lucida Console" panose="020B0609040504020204" pitchFamily="49" charset="0"/>
              </a:rPr>
              <a:t>footlgth</a:t>
            </a:r>
            <a:r>
              <a:rPr lang="en-US" dirty="0"/>
              <a:t>: foot length</a:t>
            </a:r>
          </a:p>
          <a:p>
            <a:pPr marL="401638" indent="-401638">
              <a:buNone/>
            </a:pPr>
            <a:r>
              <a:rPr lang="en-US" sz="2300" dirty="0" err="1">
                <a:latin typeface="Lucida Console" panose="020B0609040504020204" pitchFamily="49" charset="0"/>
              </a:rPr>
              <a:t>earconch</a:t>
            </a:r>
            <a:r>
              <a:rPr lang="en-US" dirty="0"/>
              <a:t>: ear conch length</a:t>
            </a:r>
          </a:p>
          <a:p>
            <a:pPr marL="401638" indent="-401638">
              <a:buNone/>
            </a:pPr>
            <a:r>
              <a:rPr lang="en-US" sz="2300" dirty="0">
                <a:latin typeface="Lucida Console" panose="020B0609040504020204" pitchFamily="49" charset="0"/>
              </a:rPr>
              <a:t>eye</a:t>
            </a:r>
            <a:r>
              <a:rPr lang="en-US" dirty="0"/>
              <a:t>: distance from medial canthus to </a:t>
            </a:r>
          </a:p>
          <a:p>
            <a:pPr marL="401638" indent="-401638">
              <a:buNone/>
            </a:pPr>
            <a:r>
              <a:rPr lang="en-US" dirty="0"/>
              <a:t>       lateral canthus of right eye</a:t>
            </a:r>
          </a:p>
          <a:p>
            <a:pPr marL="401638" indent="-401638">
              <a:buNone/>
            </a:pPr>
            <a:r>
              <a:rPr lang="en-US" sz="2300" dirty="0">
                <a:latin typeface="Lucida Console" panose="020B0609040504020204" pitchFamily="49" charset="0"/>
              </a:rPr>
              <a:t>chest</a:t>
            </a:r>
            <a:r>
              <a:rPr lang="en-US" dirty="0"/>
              <a:t>: chest girth (in cm)</a:t>
            </a:r>
          </a:p>
          <a:p>
            <a:pPr marL="401638" indent="-401638">
              <a:buNone/>
            </a:pPr>
            <a:r>
              <a:rPr lang="en-US" sz="2300" dirty="0">
                <a:latin typeface="Lucida Console" panose="020B0609040504020204" pitchFamily="49" charset="0"/>
              </a:rPr>
              <a:t>belly</a:t>
            </a:r>
            <a:r>
              <a:rPr lang="en-US" dirty="0"/>
              <a:t>: belly girth (in cm)</a:t>
            </a:r>
          </a:p>
        </p:txBody>
      </p:sp>
      <p:pic>
        <p:nvPicPr>
          <p:cNvPr id="1026" name="Picture 2" descr="poss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02668"/>
            <a:ext cx="4101152" cy="356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34552" y="656735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http://www.richard-seaman.com/Mammals/Australia/</a:t>
            </a:r>
          </a:p>
        </p:txBody>
      </p:sp>
    </p:spTree>
    <p:extLst>
      <p:ext uri="{BB962C8B-B14F-4D97-AF65-F5344CB8AC3E}">
        <p14:creationId xmlns:p14="http://schemas.microsoft.com/office/powerpoint/2010/main" val="119680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very useful to plot multiple graphs together</a:t>
            </a:r>
          </a:p>
          <a:p>
            <a:r>
              <a:rPr lang="en-US" dirty="0"/>
              <a:t>Simple way: create a matrix of plots using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par(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 </a:t>
            </a:r>
            <a:r>
              <a:rPr lang="en-US" dirty="0"/>
              <a:t>or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par(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</a:t>
            </a:r>
          </a:p>
          <a:p>
            <a:pPr lvl="1"/>
            <a:r>
              <a:rPr lang="en-US" dirty="0"/>
              <a:t>Require a vector of the number of rows and number of </a:t>
            </a:r>
            <a:r>
              <a:rPr lang="en-US" dirty="0" err="1"/>
              <a:t>colums</a:t>
            </a:r>
            <a:r>
              <a:rPr lang="en-US" dirty="0"/>
              <a:t>: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c(nr,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lvl="1"/>
            <a:r>
              <a:rPr lang="en-US" dirty="0"/>
              <a:t>To fill by row use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mfrow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lvl="1"/>
            <a:r>
              <a:rPr lang="en-US" dirty="0"/>
              <a:t>To fill by column use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mfcol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r>
              <a:rPr lang="en-US" dirty="0"/>
              <a:t>Must specify 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par(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mfrow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=c(nr,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</a:t>
            </a:r>
            <a:r>
              <a:rPr lang="en-US" dirty="0"/>
              <a:t> command before making the plots</a:t>
            </a:r>
          </a:p>
        </p:txBody>
      </p:sp>
    </p:spTree>
    <p:extLst>
      <p:ext uri="{BB962C8B-B14F-4D97-AF65-F5344CB8AC3E}">
        <p14:creationId xmlns:p14="http://schemas.microsoft.com/office/powerpoint/2010/main" val="116153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15400" cy="55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par(</a:t>
            </a:r>
            <a:r>
              <a:rPr lang="en-US" sz="3200" dirty="0" err="1">
                <a:latin typeface="Lucida Console" panose="020B0609040504020204" pitchFamily="49" charset="0"/>
              </a:rPr>
              <a:t>mfcol</a:t>
            </a:r>
            <a:r>
              <a:rPr lang="en-US" sz="3200" dirty="0">
                <a:latin typeface="Lucida Console" panose="020B0609040504020204" pitchFamily="49" charset="0"/>
              </a:rPr>
              <a:t>=c(2,3))</a:t>
            </a:r>
          </a:p>
        </p:txBody>
      </p:sp>
    </p:spTree>
    <p:extLst>
      <p:ext uri="{BB962C8B-B14F-4D97-AF65-F5344CB8AC3E}">
        <p14:creationId xmlns:p14="http://schemas.microsoft.com/office/powerpoint/2010/main" val="133005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944562"/>
          </a:xfrm>
        </p:spPr>
        <p:txBody>
          <a:bodyPr/>
          <a:lstStyle/>
          <a:p>
            <a:r>
              <a:rPr lang="en-US" dirty="0"/>
              <a:t>Edward </a:t>
            </a:r>
            <a:r>
              <a:rPr lang="en-US" dirty="0" err="1"/>
              <a:t>Tufte’s</a:t>
            </a:r>
            <a:r>
              <a:rPr lang="en-US" dirty="0"/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400" y="1447800"/>
            <a:ext cx="5829300" cy="5105400"/>
          </a:xfrm>
        </p:spPr>
        <p:txBody>
          <a:bodyPr/>
          <a:lstStyle/>
          <a:p>
            <a:r>
              <a:rPr lang="en-US" dirty="0"/>
              <a:t>Maximize the </a:t>
            </a:r>
            <a:r>
              <a:rPr lang="en-US" dirty="0" err="1"/>
              <a:t>data:ink</a:t>
            </a:r>
            <a:r>
              <a:rPr lang="en-US" dirty="0"/>
              <a:t> ratio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Erase non-data ink</a:t>
            </a:r>
          </a:p>
          <a:p>
            <a:r>
              <a:rPr lang="en-US" dirty="0"/>
              <a:t>Increase the data density</a:t>
            </a:r>
          </a:p>
          <a:p>
            <a:r>
              <a:rPr lang="en-US" dirty="0"/>
              <a:t>Label the figures, avoid using legends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97300" y="6400801"/>
            <a:ext cx="4533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Tufte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ER (2001) The visual display of quantitative information. 2</a:t>
            </a:r>
            <a:r>
              <a:rPr lang="en-US" sz="12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ed. Graphics Press, Cheshire, Connecticut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30880"/>
              </p:ext>
            </p:extLst>
          </p:nvPr>
        </p:nvGraphicFramePr>
        <p:xfrm>
          <a:off x="3169920" y="2057400"/>
          <a:ext cx="576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2882880" imgH="419040" progId="Equation.DSMT4">
                  <p:embed/>
                </p:oleObj>
              </mc:Choice>
              <mc:Fallback>
                <p:oleObj name="Equation" r:id="rId3" imgW="2882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9920" y="2057400"/>
                        <a:ext cx="5765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8" descr="C:\Users\Trevor Branch\Documents\Databases\Famous scientists\EdwardTufte stan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3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9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092200"/>
            <a:ext cx="8934450" cy="552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Data-ink is in </a:t>
            </a:r>
            <a:r>
              <a:rPr lang="en-US" b="1" dirty="0">
                <a:solidFill>
                  <a:srgbClr val="0133BF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21278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15400" cy="55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Redundant parts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wasted space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33700" y="1143000"/>
            <a:ext cx="762000" cy="19812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43600" y="1143000"/>
            <a:ext cx="762000" cy="19812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3600" y="4114800"/>
            <a:ext cx="762000" cy="19812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33700" y="4114800"/>
            <a:ext cx="762000" cy="19812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0080" y="3032760"/>
            <a:ext cx="2286000" cy="5334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57600" y="3032760"/>
            <a:ext cx="2286000" cy="5334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67500" y="3032760"/>
            <a:ext cx="2286000" cy="533400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86740" y="3025140"/>
            <a:ext cx="8427720" cy="121158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72740" y="1104900"/>
            <a:ext cx="822960" cy="499110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905500" y="1104900"/>
            <a:ext cx="822960" cy="499110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14508</TotalTime>
  <Words>722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Console</vt:lpstr>
      <vt:lpstr>Office Theme</vt:lpstr>
      <vt:lpstr>Equation</vt:lpstr>
      <vt:lpstr>Lecture 10a More complex graphics</vt:lpstr>
      <vt:lpstr>Aims</vt:lpstr>
      <vt:lpstr>Possum data</vt:lpstr>
      <vt:lpstr>Possum data</vt:lpstr>
      <vt:lpstr>Multiple graphs</vt:lpstr>
      <vt:lpstr>par(mfcol=c(2,3))</vt:lpstr>
      <vt:lpstr>Edward Tufte’s rules</vt:lpstr>
      <vt:lpstr>Data-ink is in blue</vt:lpstr>
      <vt:lpstr>Redundant parts and wasted space</vt:lpstr>
      <vt:lpstr>Changing the margins</vt:lpstr>
      <vt:lpstr>par(mar=c(0,0,0,0), oma=c(5,5,1,1))</vt:lpstr>
      <vt:lpstr>Deleting axes, adding labels</vt:lpstr>
      <vt:lpstr>Hands-on exercise 1 (starting 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PJ</cp:lastModifiedBy>
  <cp:revision>402</cp:revision>
  <dcterms:created xsi:type="dcterms:W3CDTF">2013-09-18T21:00:03Z</dcterms:created>
  <dcterms:modified xsi:type="dcterms:W3CDTF">2019-10-24T04:11:48Z</dcterms:modified>
</cp:coreProperties>
</file>