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14" r:id="rId4"/>
    <p:sldId id="310" r:id="rId5"/>
    <p:sldId id="318" r:id="rId6"/>
    <p:sldId id="317" r:id="rId7"/>
    <p:sldId id="316" r:id="rId8"/>
    <p:sldId id="258" r:id="rId9"/>
    <p:sldId id="259" r:id="rId10"/>
    <p:sldId id="306" r:id="rId11"/>
    <p:sldId id="262" r:id="rId12"/>
    <p:sldId id="308" r:id="rId13"/>
    <p:sldId id="313" r:id="rId14"/>
    <p:sldId id="268" r:id="rId15"/>
    <p:sldId id="269" r:id="rId16"/>
    <p:sldId id="270" r:id="rId17"/>
    <p:sldId id="273" r:id="rId18"/>
    <p:sldId id="272" r:id="rId19"/>
    <p:sldId id="274" r:id="rId20"/>
    <p:sldId id="275" r:id="rId21"/>
    <p:sldId id="276" r:id="rId22"/>
    <p:sldId id="309" r:id="rId23"/>
    <p:sldId id="271" r:id="rId24"/>
    <p:sldId id="277" r:id="rId25"/>
    <p:sldId id="278" r:id="rId26"/>
    <p:sldId id="281" r:id="rId27"/>
    <p:sldId id="282" r:id="rId28"/>
    <p:sldId id="283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20" autoAdjust="0"/>
  </p:normalViewPr>
  <p:slideViewPr>
    <p:cSldViewPr>
      <p:cViewPr varScale="1">
        <p:scale>
          <a:sx n="78" d="100"/>
          <a:sy n="78" d="100"/>
        </p:scale>
        <p:origin x="185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07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7714F-9AE7-41AC-A12C-7A9B9AA99F8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D6BDD-C0C5-4986-95A8-53DAC1D8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What were the key characteristics of the classroom environments where you learned the most?
https://www.polleverywhere.com/discourses/QLez2sCcJHmcbqHrBLL5f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D6BDD-C0C5-4986-95A8-53DAC1D86A6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3EF78-9049-4506-A96D-915252F41891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eek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w.edu/courses/132054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w.edu/courses/132054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nseling.northwestern.edu/blog/Self-Care-Solutions-Body-At-Comput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handel.myweb.uga.edu/software/yari.pdf" TargetMode="External"/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doc/contrib/Short-refcard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FISH 552 </a:t>
            </a:r>
            <a:br>
              <a:rPr lang="en-US" dirty="0"/>
            </a:br>
            <a:r>
              <a:rPr lang="en-US" dirty="0"/>
              <a:t>Introduction to 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kpjohns@uw.edu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944562"/>
          </a:xfrm>
        </p:spPr>
        <p:txBody>
          <a:bodyPr/>
          <a:lstStyle/>
          <a:p>
            <a:r>
              <a:rPr lang="en-US" dirty="0"/>
              <a:t>What is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429000" cy="5105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also has a large and highly flexible collection of graphing facilities for data display</a:t>
            </a:r>
          </a:p>
        </p:txBody>
      </p:sp>
      <p:pic>
        <p:nvPicPr>
          <p:cNvPr id="4" name="Picture 2" descr="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969"/>
            <a:ext cx="952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71" y="0"/>
            <a:ext cx="5114229" cy="655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0555" y="6588952"/>
            <a:ext cx="27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Branch et al. (2010) Nature 468:431-435</a:t>
            </a:r>
          </a:p>
        </p:txBody>
      </p:sp>
    </p:spTree>
    <p:extLst>
      <p:ext uri="{BB962C8B-B14F-4D97-AF65-F5344CB8AC3E}">
        <p14:creationId xmlns:p14="http://schemas.microsoft.com/office/powerpoint/2010/main" val="379467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352800" cy="944562"/>
          </a:xfrm>
        </p:spPr>
        <p:txBody>
          <a:bodyPr>
            <a:normAutofit/>
          </a:bodyPr>
          <a:lstStyle/>
          <a:p>
            <a:r>
              <a:rPr lang="en-US" dirty="0"/>
              <a:t>R is </a:t>
            </a:r>
            <a:r>
              <a:rPr lang="en-US" b="1" dirty="0"/>
              <a:t>not: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Trevor Branch\Documents\FISH552 Intro R\Lectures\Pirate R eye chart from at utterb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18" y="1066800"/>
            <a:ext cx="3780182" cy="521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038600" cy="5105400"/>
          </a:xfrm>
        </p:spPr>
        <p:txBody>
          <a:bodyPr>
            <a:normAutofit/>
          </a:bodyPr>
          <a:lstStyle/>
          <a:p>
            <a:r>
              <a:rPr lang="en-US" dirty="0"/>
              <a:t>Easy to use: there is a learning curve</a:t>
            </a:r>
          </a:p>
          <a:p>
            <a:r>
              <a:rPr lang="en-US" dirty="0"/>
              <a:t>Consistently written: it is pieced together from many authors</a:t>
            </a:r>
          </a:p>
          <a:p>
            <a:r>
              <a:rPr lang="en-US" dirty="0"/>
              <a:t>Fast, compared to C++ or Python</a:t>
            </a:r>
          </a:p>
          <a:p>
            <a:r>
              <a:rPr lang="en-US" dirty="0"/>
              <a:t>Easy to debug... but recently improved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0196" y="228600"/>
            <a:ext cx="315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Pirate eye-chart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6157" y="6581001"/>
            <a:ext cx="2187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Posted by @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utterben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13972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686800" cy="3381375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9600" y="48768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Rule of thumb: every analysis you do on a dataset will have to be redone 10–15 times before publication. Plan accordingly. </a:t>
            </a:r>
          </a:p>
        </p:txBody>
      </p:sp>
    </p:spTree>
    <p:extLst>
      <p:ext uri="{BB962C8B-B14F-4D97-AF65-F5344CB8AC3E}">
        <p14:creationId xmlns:p14="http://schemas.microsoft.com/office/powerpoint/2010/main" val="241967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uses of R by scientists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Explore data via summaries, plots or classical statistical analyses: ANOVA, LM, GLM,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Advanced analyses: Bayesian inference, random forests, spatial, mixed effects, … (via packages)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Publication quality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Larger projects (e.g. publication): functions, scripts, documentation, reproducibility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your own R package and share via github.com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720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R is a programming language, the learning curve can be steep so be patient</a:t>
            </a:r>
          </a:p>
          <a:p>
            <a:r>
              <a:rPr lang="en-US" dirty="0"/>
              <a:t>Like human languages, what you get out is what you put in</a:t>
            </a:r>
          </a:p>
          <a:p>
            <a:r>
              <a:rPr lang="en-US" dirty="0"/>
              <a:t>Increased productivity when fluent</a:t>
            </a:r>
          </a:p>
          <a:p>
            <a:r>
              <a:rPr lang="en-US" dirty="0"/>
              <a:t>Many sources of help: online, books, </a:t>
            </a:r>
            <a:r>
              <a:rPr lang="en-US" dirty="0" err="1"/>
              <a:t>labmates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Course readings</a:t>
            </a:r>
          </a:p>
          <a:p>
            <a:pPr lvl="1"/>
            <a:r>
              <a:rPr lang="en-US" dirty="0"/>
              <a:t>Books: R graphics (Murrell), The R book (Crawley), A Primer of Ecology with R (Stevens)</a:t>
            </a:r>
          </a:p>
          <a:p>
            <a:pPr lvl="1"/>
            <a:r>
              <a:rPr lang="en-US" dirty="0"/>
              <a:t>R reference card 2.0 (</a:t>
            </a:r>
            <a:r>
              <a:rPr lang="en-US" dirty="0" err="1"/>
              <a:t>Baggott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106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6999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06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 project website</a:t>
            </a:r>
          </a:p>
          <a:p>
            <a:pPr lvl="1"/>
            <a:r>
              <a:rPr lang="en-US" dirty="0">
                <a:hlinkClick r:id="rId2"/>
              </a:rPr>
              <a:t>http://www.r-project.org/</a:t>
            </a:r>
            <a:endParaRPr lang="en-US" dirty="0"/>
          </a:p>
          <a:p>
            <a:r>
              <a:rPr lang="en-US" dirty="0"/>
              <a:t>R seek (specific R search engine)</a:t>
            </a:r>
          </a:p>
          <a:p>
            <a:pPr lvl="1"/>
            <a:r>
              <a:rPr lang="en-US" altLang="en-US" dirty="0">
                <a:hlinkClick r:id="rId3"/>
              </a:rPr>
              <a:t>http://www.rseek.org/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Google it… “r” returns R</a:t>
            </a:r>
          </a:p>
          <a:p>
            <a:pPr lvl="1"/>
            <a:r>
              <a:rPr lang="en-US" altLang="en-US" dirty="0"/>
              <a:t>Very often someone else has had the same problem</a:t>
            </a:r>
          </a:p>
        </p:txBody>
      </p:sp>
    </p:spTree>
    <p:extLst>
      <p:ext uri="{BB962C8B-B14F-4D97-AF65-F5344CB8AC3E}">
        <p14:creationId xmlns:p14="http://schemas.microsoft.com/office/powerpoint/2010/main" val="219659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can be downloaded from one of the official mirrors of CRAN</a:t>
            </a:r>
          </a:p>
          <a:p>
            <a:pPr lvl="1"/>
            <a:r>
              <a:rPr lang="en-US" dirty="0">
                <a:hlinkClick r:id="rId2"/>
              </a:rPr>
              <a:t>http://cran.r-project.org/</a:t>
            </a:r>
            <a:endParaRPr lang="en-US" dirty="0"/>
          </a:p>
          <a:p>
            <a:pPr lvl="1"/>
            <a:r>
              <a:rPr lang="en-US" dirty="0"/>
              <a:t>Download the appropriate compiled binary code for your 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35" y="3733800"/>
            <a:ext cx="8100946" cy="289560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5783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944562"/>
          </a:xfrm>
        </p:spPr>
        <p:txBody>
          <a:bodyPr/>
          <a:lstStyle/>
          <a:p>
            <a:r>
              <a:rPr lang="en-US" dirty="0"/>
              <a:t>Load up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505200" cy="5105400"/>
          </a:xfrm>
        </p:spPr>
        <p:txBody>
          <a:bodyPr/>
          <a:lstStyle/>
          <a:p>
            <a:r>
              <a:rPr lang="en-US" dirty="0"/>
              <a:t>Find the standalone R program </a:t>
            </a:r>
          </a:p>
          <a:p>
            <a:r>
              <a:rPr lang="en-US" dirty="0"/>
              <a:t>Open it</a:t>
            </a:r>
          </a:p>
          <a:p>
            <a:r>
              <a:rPr lang="en-US" dirty="0"/>
              <a:t>Enter commands at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sign, e.g.</a:t>
            </a:r>
          </a:p>
          <a:p>
            <a:pPr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 + 4</a:t>
            </a:r>
          </a:p>
          <a:p>
            <a:pPr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&lt;- 7</a:t>
            </a:r>
          </a:p>
          <a:p>
            <a:pPr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+ 19</a:t>
            </a:r>
          </a:p>
        </p:txBody>
      </p:sp>
      <p:pic>
        <p:nvPicPr>
          <p:cNvPr id="4098" name="Picture 2" descr="C:\Users\Trevor Branch\Documents\FISH552 Intro R\Background images\R 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952625"/>
            <a:ext cx="362001" cy="3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revor Branch\Documents\FISH552 Intro R\Background images\Standalone 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85" y="1616348"/>
            <a:ext cx="4886815" cy="39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11602910">
            <a:off x="4494426" y="4691950"/>
            <a:ext cx="1600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344444" y="4973685"/>
            <a:ext cx="809623" cy="8086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8007" y="5695168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font means this is an R command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90600" y="5041082"/>
            <a:ext cx="152400" cy="7895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178" y="5830669"/>
            <a:ext cx="188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&gt; is the R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command prompt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203424" y="4038601"/>
            <a:ext cx="950643" cy="17525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296170" y="4565136"/>
            <a:ext cx="857897" cy="121718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7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2+4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6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+ 19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26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+ 10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'X' not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5040" y="1334869"/>
            <a:ext cx="607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[1]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means the first element of a vector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 a single number in R is a vector, so “6” is a vector of size 1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90600" y="1658035"/>
            <a:ext cx="1234440" cy="3231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524000" y="2604910"/>
            <a:ext cx="990600" cy="1618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2630269"/>
            <a:ext cx="642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means “assign” in this case “assign the value 7 to the variable x”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 use = for this purpose but it is frowned upon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950720" y="3048000"/>
            <a:ext cx="563880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3251200"/>
            <a:ext cx="442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Adding 19 to x gives the expected value of 26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066800" y="3890666"/>
            <a:ext cx="685800" cy="761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4652665"/>
            <a:ext cx="401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 is not the same as x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 is </a:t>
            </a:r>
            <a:r>
              <a:rPr lang="en-US" dirty="0">
                <a:solidFill>
                  <a:srgbClr val="FF0000"/>
                </a:solidFill>
              </a:rPr>
              <a:t>case sensitive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upper case letters are different to lower case letters</a:t>
            </a:r>
          </a:p>
        </p:txBody>
      </p:sp>
    </p:spTree>
    <p:extLst>
      <p:ext uri="{BB962C8B-B14F-4D97-AF65-F5344CB8AC3E}">
        <p14:creationId xmlns:p14="http://schemas.microsoft.com/office/powerpoint/2010/main" val="120578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105400"/>
          </a:xfrm>
        </p:spPr>
        <p:txBody>
          <a:bodyPr/>
          <a:lstStyle/>
          <a:p>
            <a:r>
              <a:rPr lang="en-US" dirty="0"/>
              <a:t>Course website</a:t>
            </a:r>
          </a:p>
          <a:p>
            <a:pPr lvl="1"/>
            <a:r>
              <a:rPr lang="en-US" dirty="0">
                <a:hlinkClick r:id="rId2"/>
              </a:rPr>
              <a:t>https://canvas.uw.edu/courses/1320540</a:t>
            </a:r>
            <a:endParaRPr lang="en-US" dirty="0"/>
          </a:p>
          <a:p>
            <a:pPr lvl="1"/>
            <a:r>
              <a:rPr lang="en-US" dirty="0"/>
              <a:t>Syllabus </a:t>
            </a:r>
          </a:p>
          <a:p>
            <a:pPr lvl="1"/>
            <a:r>
              <a:rPr lang="en-US" dirty="0"/>
              <a:t>First 10 lectures, Introduction to R, FISH 552</a:t>
            </a:r>
          </a:p>
          <a:p>
            <a:pPr lvl="1"/>
            <a:r>
              <a:rPr lang="en-US" dirty="0"/>
              <a:t>Followed immediately by 10 lectures, Advanced R, FISH 553</a:t>
            </a:r>
          </a:p>
          <a:p>
            <a:r>
              <a:rPr lang="en-US" dirty="0"/>
              <a:t>Meet your TA: Thiago Couto</a:t>
            </a:r>
          </a:p>
          <a:p>
            <a:r>
              <a:rPr lang="en-US" dirty="0"/>
              <a:t>This is a bullet point to remind me to introduce myself.</a:t>
            </a:r>
          </a:p>
        </p:txBody>
      </p:sp>
    </p:spTree>
    <p:extLst>
      <p:ext uri="{BB962C8B-B14F-4D97-AF65-F5344CB8AC3E}">
        <p14:creationId xmlns:p14="http://schemas.microsoft.com/office/powerpoint/2010/main" val="261688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tedious to write R code in the command line, and your code is not saved nor reproducible </a:t>
            </a:r>
          </a:p>
          <a:p>
            <a:r>
              <a:rPr lang="en-US" dirty="0"/>
              <a:t>Much better: use RStudio. Why? 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View variable values, color coding</a:t>
            </a:r>
          </a:p>
          <a:p>
            <a:pPr lvl="1"/>
            <a:r>
              <a:rPr lang="en-US" dirty="0"/>
              <a:t>Built-in help</a:t>
            </a:r>
          </a:p>
          <a:p>
            <a:pPr lvl="1"/>
            <a:r>
              <a:rPr lang="en-US" dirty="0"/>
              <a:t>Quick running of code</a:t>
            </a:r>
          </a:p>
          <a:p>
            <a:pPr lvl="1"/>
            <a:r>
              <a:rPr lang="en-US" dirty="0"/>
              <a:t>Easy file handling</a:t>
            </a:r>
          </a:p>
          <a:p>
            <a:pPr lvl="1"/>
            <a:r>
              <a:rPr lang="en-US" dirty="0"/>
              <a:t>Easy package installation</a:t>
            </a:r>
          </a:p>
          <a:p>
            <a:pPr lvl="1"/>
            <a:r>
              <a:rPr lang="en-US" dirty="0"/>
              <a:t>Many other reasons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are other editors, e.g. Vim, </a:t>
            </a:r>
            <a:r>
              <a:rPr lang="en-US" sz="1800" dirty="0" err="1"/>
              <a:t>Emacs</a:t>
            </a:r>
            <a:r>
              <a:rPr lang="en-US" sz="1800" dirty="0"/>
              <a:t>, Sublime Text, </a:t>
            </a:r>
            <a:r>
              <a:rPr lang="en-US" sz="1800" dirty="0" err="1"/>
              <a:t>TextPad</a:t>
            </a:r>
            <a:r>
              <a:rPr lang="en-US" sz="1800" dirty="0"/>
              <a:t>... but </a:t>
            </a:r>
            <a:r>
              <a:rPr lang="en-US" sz="1800" dirty="0" err="1"/>
              <a:t>Rstudio</a:t>
            </a:r>
            <a:r>
              <a:rPr lang="en-US" sz="1800" dirty="0"/>
              <a:t> is easiest.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5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7826" y="1066800"/>
            <a:ext cx="1366656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Scripts (files </a:t>
            </a:r>
          </a:p>
          <a:p>
            <a:r>
              <a:rPr lang="en-US" dirty="0">
                <a:solidFill>
                  <a:srgbClr val="FF0000"/>
                </a:solidFill>
              </a:rPr>
              <a:t>with R code)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514600"/>
            <a:ext cx="255352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Objects you have created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3551872"/>
            <a:ext cx="1516762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Plots and 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5880" y="4190999"/>
            <a:ext cx="2388154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console (results from </a:t>
            </a:r>
          </a:p>
          <a:p>
            <a:r>
              <a:rPr lang="en-US" dirty="0">
                <a:solidFill>
                  <a:srgbClr val="FF0000"/>
                </a:solidFill>
              </a:rPr>
              <a:t>running R code)</a:t>
            </a:r>
          </a:p>
        </p:txBody>
      </p:sp>
    </p:spTree>
    <p:extLst>
      <p:ext uri="{BB962C8B-B14F-4D97-AF65-F5344CB8AC3E}">
        <p14:creationId xmlns:p14="http://schemas.microsoft.com/office/powerpoint/2010/main" val="103632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 file (e.g. lab1.r) that contains your R code for one complete analysis</a:t>
            </a:r>
          </a:p>
          <a:p>
            <a:r>
              <a:rPr lang="en-US" dirty="0"/>
              <a:t>Scientific method: complete record of your analysis</a:t>
            </a:r>
          </a:p>
          <a:p>
            <a:r>
              <a:rPr lang="en-US" dirty="0"/>
              <a:t>Reproducible: rerunning your code is easy for you or someone else</a:t>
            </a:r>
          </a:p>
          <a:p>
            <a:r>
              <a:rPr lang="en-US" dirty="0"/>
              <a:t>Easily modified and rerun</a:t>
            </a:r>
          </a:p>
          <a:p>
            <a:r>
              <a:rPr lang="en-US" dirty="0"/>
              <a:t>In RStudio, select code and type &lt;</a:t>
            </a:r>
            <a:r>
              <a:rPr lang="en-US" dirty="0" err="1"/>
              <a:t>ctrl+enter</a:t>
            </a:r>
            <a:r>
              <a:rPr lang="en-US" dirty="0"/>
              <a:t>&gt; to run the code in the R console</a:t>
            </a:r>
          </a:p>
          <a:p>
            <a:r>
              <a:rPr lang="en-US" dirty="0">
                <a:solidFill>
                  <a:srgbClr val="FF0000"/>
                </a:solidFill>
              </a:rPr>
              <a:t>SAVE YOUR SCRIPTS</a:t>
            </a:r>
          </a:p>
        </p:txBody>
      </p:sp>
    </p:spTree>
    <p:extLst>
      <p:ext uri="{BB962C8B-B14F-4D97-AF65-F5344CB8AC3E}">
        <p14:creationId xmlns:p14="http://schemas.microsoft.com/office/powerpoint/2010/main" val="274176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from within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help for a function</a:t>
            </a:r>
          </a:p>
          <a:p>
            <a:pPr marL="0" lvl="1" indent="0">
              <a:buNone/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help("log")</a:t>
            </a:r>
          </a:p>
          <a:p>
            <a:pPr marL="0" lvl="1" indent="0">
              <a:buNone/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?log</a:t>
            </a:r>
          </a:p>
          <a:p>
            <a:r>
              <a:rPr lang="en-US" dirty="0"/>
              <a:t>Searching across packages</a:t>
            </a:r>
          </a:p>
          <a:p>
            <a:pPr marL="0" lvl="1" indent="0">
              <a:buNone/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help.search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("logarithm")</a:t>
            </a:r>
          </a:p>
          <a:p>
            <a:r>
              <a:rPr lang="en-US" dirty="0"/>
              <a:t>Finding all functions of a particular type</a:t>
            </a:r>
          </a:p>
          <a:p>
            <a:pPr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apropos("log")</a:t>
            </a:r>
          </a:p>
          <a:p>
            <a:pPr>
              <a:buNone/>
            </a:pP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[7]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SSlogis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as.data.frame.logical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as.logical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as.logical.factor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dlogis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is.logical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          </a:t>
            </a:r>
          </a:p>
          <a:p>
            <a:pPr>
              <a:buNone/>
            </a:pP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[13] "log" "log10" "log1p" "log2"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logLik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logb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                </a:t>
            </a:r>
          </a:p>
          <a:p>
            <a:pPr>
              <a:buNone/>
            </a:pP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[19] "logical"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loglin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plogis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print.logLik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qlogis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"</a:t>
            </a:r>
            <a:r>
              <a:rPr lang="en-US" altLang="en-US" sz="1900" dirty="0" err="1">
                <a:latin typeface="Courier New" pitchFamily="49" charset="0"/>
                <a:ea typeface="ＭＳ Ｐゴシック" pitchFamily="34" charset="-128"/>
              </a:rPr>
              <a:t>rlogis</a:t>
            </a:r>
            <a:r>
              <a:rPr lang="en-US" altLang="en-US" sz="1900" dirty="0">
                <a:latin typeface="Courier New" pitchFamily="49" charset="0"/>
                <a:ea typeface="ＭＳ Ｐゴシック" pitchFamily="34" charset="-128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59327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46038"/>
            <a:ext cx="4191000" cy="944562"/>
          </a:xfrm>
        </p:spPr>
        <p:txBody>
          <a:bodyPr>
            <a:normAutofit/>
          </a:bodyPr>
          <a:lstStyle/>
          <a:p>
            <a:r>
              <a:rPr lang="en-US" dirty="0"/>
              <a:t>?log</a:t>
            </a:r>
          </a:p>
        </p:txBody>
      </p:sp>
      <p:pic>
        <p:nvPicPr>
          <p:cNvPr id="2050" name="Picture 2" descr="C:\Users\Trevor Branch\Documents\FISH552 Intro R\Background images\LogHelpscreen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6445" r="4988" b="1889"/>
          <a:stretch/>
        </p:blipFill>
        <p:spPr bwMode="auto">
          <a:xfrm>
            <a:off x="144780" y="441960"/>
            <a:ext cx="40767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revor Branch\Documents\FISH552 Intro R\Background images\LogHelpscreen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 bwMode="auto">
          <a:xfrm>
            <a:off x="4789112" y="914400"/>
            <a:ext cx="420660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7160" y="1272540"/>
            <a:ext cx="76962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7160" y="2766060"/>
            <a:ext cx="47244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9540" y="4175760"/>
            <a:ext cx="76962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85302" y="1059798"/>
            <a:ext cx="48006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92922" y="5539740"/>
            <a:ext cx="701098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92922" y="5044440"/>
            <a:ext cx="624898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202174"/>
            <a:ext cx="398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the function does in general terms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220" y="2695694"/>
            <a:ext cx="24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use the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780" y="4105394"/>
            <a:ext cx="293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does the function need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78668" y="989432"/>
            <a:ext cx="304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does the function return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5440" y="497407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Discover other related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1640" y="5469374"/>
            <a:ext cx="347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Sample code showing how it works</a:t>
            </a:r>
          </a:p>
        </p:txBody>
      </p:sp>
    </p:spTree>
    <p:extLst>
      <p:ext uri="{BB962C8B-B14F-4D97-AF65-F5344CB8AC3E}">
        <p14:creationId xmlns:p14="http://schemas.microsoft.com/office/powerpoint/2010/main" val="3539516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quick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58240"/>
            <a:ext cx="8229600" cy="5105400"/>
          </a:xfrm>
        </p:spPr>
        <p:txBody>
          <a:bodyPr/>
          <a:lstStyle/>
          <a:p>
            <a:r>
              <a:rPr lang="en-US" dirty="0"/>
              <a:t>Start typing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 in the Scripts window (top-left) and a list of available functions starting with those letters appears, plus help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</a:t>
            </a:r>
          </a:p>
          <a:p>
            <a:r>
              <a:rPr lang="en-US" dirty="0"/>
              <a:t>Try typing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US" dirty="0"/>
              <a:t> and then &lt;Tab&gt; for the arguments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9" t="15289" r="84285" b="69445"/>
          <a:stretch/>
        </p:blipFill>
        <p:spPr>
          <a:xfrm>
            <a:off x="1371600" y="2613660"/>
            <a:ext cx="5105400" cy="161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7" t="17223" r="83393" b="69444"/>
          <a:stretch/>
        </p:blipFill>
        <p:spPr>
          <a:xfrm>
            <a:off x="1402080" y="5166779"/>
            <a:ext cx="6210300" cy="16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5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revor Branch\Documents\FISH552 Intro R\Background images\Running and rerunning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63959" cy="172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tips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0" y="1851660"/>
            <a:ext cx="685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3451860"/>
            <a:ext cx="187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Sends entire file to console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72300" y="1851660"/>
            <a:ext cx="304800" cy="2286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4518660"/>
            <a:ext cx="263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Re-send the lines of code you last ran to the console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(useful after edits)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1851660"/>
            <a:ext cx="5334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9020" y="2668815"/>
            <a:ext cx="2213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Sends current line or selection to console (faster to type </a:t>
            </a:r>
            <a:r>
              <a:rPr lang="en-US" dirty="0" err="1">
                <a:solidFill>
                  <a:srgbClr val="00B050"/>
                </a:solidFill>
              </a:rPr>
              <a:t>ctrl+enter</a:t>
            </a:r>
            <a:r>
              <a:rPr lang="en-US" dirty="0">
                <a:solidFill>
                  <a:srgbClr val="00B050"/>
                </a:solidFill>
              </a:rPr>
              <a:t> or ctrl-r)</a:t>
            </a:r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7665720" y="2080260"/>
            <a:ext cx="204788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6347460" y="2080260"/>
            <a:ext cx="800100" cy="2438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15000" y="2080260"/>
            <a:ext cx="9525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0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your code (do 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“comments” to document the intention of your code</a:t>
            </a:r>
          </a:p>
          <a:p>
            <a:r>
              <a:rPr lang="en-US" dirty="0"/>
              <a:t>Anything on a line after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/>
              <a:t> is ignored by R</a:t>
            </a:r>
          </a:p>
          <a:p>
            <a:pPr marL="0" indent="45720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Old Faithful geyser, Yellowstone NP</a:t>
            </a:r>
          </a:p>
          <a:p>
            <a:pPr marL="0" indent="45720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plot(faithful)</a:t>
            </a:r>
          </a:p>
          <a:p>
            <a:r>
              <a:rPr lang="en-US" dirty="0"/>
              <a:t>Rules of thumb</a:t>
            </a:r>
          </a:p>
          <a:p>
            <a:pPr lvl="1"/>
            <a:r>
              <a:rPr lang="en-US" dirty="0"/>
              <a:t>Document the purpose of the code not how it works</a:t>
            </a:r>
          </a:p>
          <a:p>
            <a:pPr lvl="1"/>
            <a:r>
              <a:rPr lang="en-US" dirty="0"/>
              <a:t>Use good variable names</a:t>
            </a:r>
          </a:p>
          <a:p>
            <a:pPr lvl="1"/>
            <a:r>
              <a:rPr lang="en-US" dirty="0"/>
              <a:t>Document for your future self: you will remember nothing about the code when you look at it next week or 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1060" y="353746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RStudio: different color for comments</a:t>
            </a:r>
          </a:p>
        </p:txBody>
      </p:sp>
    </p:spTree>
    <p:extLst>
      <p:ext uri="{BB962C8B-B14F-4D97-AF65-F5344CB8AC3E}">
        <p14:creationId xmlns:p14="http://schemas.microsoft.com/office/powerpoint/2010/main" val="3382462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6482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2+2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4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3^2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9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5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2*(1+1)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4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2*1+1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2.718282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log(2.718282)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log(10, base=10)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log(10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, base = 10)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1980" y="1844040"/>
            <a:ext cx="990600" cy="381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8780" y="1842283"/>
            <a:ext cx="24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Result of the command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9160" y="4922520"/>
            <a:ext cx="1066800" cy="3733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4930139"/>
            <a:ext cx="24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Order of precedence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36352" y="4518660"/>
            <a:ext cx="416648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0720" y="493775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Incomplete 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968240" y="4671060"/>
            <a:ext cx="822960" cy="3581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3600" y="282297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Optional argument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96000" y="3188732"/>
            <a:ext cx="1676400" cy="37338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close RStudio, </a:t>
            </a:r>
            <a:r>
              <a:rPr lang="en-US" b="1" u="sng" dirty="0"/>
              <a:t>SAVE YOUR .R SCRIPT</a:t>
            </a:r>
          </a:p>
          <a:p>
            <a:r>
              <a:rPr lang="en-US" dirty="0"/>
              <a:t>You can also save data and variables in an R workspace, but this is generally not recommended </a:t>
            </a:r>
          </a:p>
          <a:p>
            <a:pPr lvl="1"/>
            <a:r>
              <a:rPr lang="en-US" dirty="0"/>
              <a:t>Exception: working with an enormous dataset</a:t>
            </a:r>
          </a:p>
          <a:p>
            <a:r>
              <a:rPr lang="en-US" dirty="0"/>
              <a:t>Better to start with a clean, empty workspace so that past analyses don’t interfere with current analyses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=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/>
              <a:t>clears out your workspace</a:t>
            </a:r>
          </a:p>
          <a:p>
            <a:r>
              <a:rPr lang="en-US" dirty="0"/>
              <a:t>Should be able to reproduce everything from your R script, so save your R script, don’t save your workspace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8AB6-2C5D-42D5-A6A5-1DE2FEA4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Kristin, open FISH 552 </a:t>
            </a:r>
            <a:r>
              <a:rPr lang="en-US" dirty="0" err="1"/>
              <a:t>Attendance.R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Posted on canvas the night before</a:t>
            </a:r>
          </a:p>
          <a:p>
            <a:pPr lvl="1"/>
            <a:r>
              <a:rPr lang="en-US" dirty="0">
                <a:hlinkClick r:id="rId2"/>
              </a:rPr>
              <a:t>https://canvas.uw.edu/courses/1320540</a:t>
            </a:r>
            <a:endParaRPr lang="en-US" dirty="0"/>
          </a:p>
          <a:p>
            <a:pPr lvl="1"/>
            <a:r>
              <a:rPr lang="en-US" dirty="0"/>
              <a:t>Sequence: Review, in-class activities, 10 min break; lecture, in-class activities</a:t>
            </a:r>
          </a:p>
          <a:p>
            <a:r>
              <a:rPr lang="en-US" dirty="0"/>
              <a:t>Four assignments: </a:t>
            </a:r>
          </a:p>
          <a:p>
            <a:pPr lvl="1"/>
            <a:r>
              <a:rPr lang="en-US" dirty="0"/>
              <a:t>Due Fridays by 11:59 pm</a:t>
            </a:r>
          </a:p>
          <a:p>
            <a:pPr lvl="1"/>
            <a:r>
              <a:rPr lang="en-US" b="1" dirty="0"/>
              <a:t>11 October, 18 October, 25 October, and 1 November</a:t>
            </a:r>
          </a:p>
          <a:p>
            <a:pPr lvl="1"/>
            <a:r>
              <a:rPr lang="en-US" dirty="0"/>
              <a:t>Hand in R code with solutions to Canvas website</a:t>
            </a:r>
          </a:p>
          <a:p>
            <a:r>
              <a:rPr lang="en-US" dirty="0"/>
              <a:t>Course is credit/no credit</a:t>
            </a:r>
          </a:p>
          <a:p>
            <a:r>
              <a:rPr lang="en-US" dirty="0"/>
              <a:t>Credit awarded for completion of course activities, contributing to online discussion boards, and completion of assignments.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0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5E3E-28D3-4147-B459-B5C9D31B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Culture and 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EFDD-DBB1-4474-A318-A5F9A9EB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Groups of 3</a:t>
            </a:r>
          </a:p>
          <a:p>
            <a:r>
              <a:rPr lang="en-US" sz="4000" dirty="0"/>
              <a:t>One person from each group pull up: PollEv.com/fish552</a:t>
            </a:r>
          </a:p>
          <a:p>
            <a:r>
              <a:rPr lang="en-US" sz="4000" dirty="0"/>
              <a:t>Distribute red/green flags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F267B-CDFF-47F2-BB8F-2E87AD369C9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89E6-29BE-49E3-9414-D3BBCB25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– Take care of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ED9C-BDC7-4AF1-92D1-045ED5CE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Next time you’re sitting at a computer, do a posture check to see how you position yourself. If you notice some of the behaviors listed below, repeat the posture check every 15 minutes while correcting those habits.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Shoulders, head, and hands:</a:t>
            </a:r>
          </a:p>
          <a:p>
            <a:pPr lvl="1"/>
            <a:r>
              <a:rPr lang="en-US" dirty="0"/>
              <a:t>Are your shoulders both rounded over toward your computer?</a:t>
            </a:r>
          </a:p>
          <a:p>
            <a:pPr lvl="1"/>
            <a:r>
              <a:rPr lang="en-US" dirty="0"/>
              <a:t>Are they hiked up to your ears?</a:t>
            </a:r>
          </a:p>
          <a:p>
            <a:pPr lvl="1"/>
            <a:r>
              <a:rPr lang="en-US" dirty="0"/>
              <a:t>Do you dip one shoulder forward?</a:t>
            </a:r>
          </a:p>
          <a:p>
            <a:pPr lvl="1"/>
            <a:r>
              <a:rPr lang="en-US" dirty="0"/>
              <a:t>Lean on an elbow?</a:t>
            </a:r>
          </a:p>
          <a:p>
            <a:pPr lvl="1"/>
            <a:r>
              <a:rPr lang="en-US" dirty="0"/>
              <a:t>Is your head protruding forward?</a:t>
            </a:r>
          </a:p>
          <a:p>
            <a:pPr lvl="1"/>
            <a:r>
              <a:rPr lang="en-US" dirty="0"/>
              <a:t>Are your fingertips higher than your wrists?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Legs, hips, and feet:</a:t>
            </a:r>
          </a:p>
          <a:p>
            <a:pPr lvl="1"/>
            <a:r>
              <a:rPr lang="en-US" dirty="0"/>
              <a:t>Are both feet flat on the ground?</a:t>
            </a:r>
          </a:p>
          <a:p>
            <a:pPr lvl="1"/>
            <a:r>
              <a:rPr lang="en-US" dirty="0"/>
              <a:t>Do you sit on the edge of your seat or back with your feet up?</a:t>
            </a:r>
          </a:p>
          <a:p>
            <a:pPr lvl="1"/>
            <a:r>
              <a:rPr lang="en-US" dirty="0"/>
              <a:t>Are your legs crossed?</a:t>
            </a:r>
          </a:p>
          <a:p>
            <a:pPr lvl="1"/>
            <a:r>
              <a:rPr lang="en-US" dirty="0"/>
              <a:t>Do you turn one hip in toward the desk and open the other out to the side?</a:t>
            </a: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buNone/>
            </a:pPr>
            <a:r>
              <a:rPr lang="en-US" sz="2300" dirty="0">
                <a:hlinkClick r:id="rId2"/>
              </a:rPr>
              <a:t>https://counseling.northwestern.edu/blog/Self-Care-Solutions-Body-At-Computer/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2381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An introduction to R (</a:t>
            </a:r>
            <a:r>
              <a:rPr lang="en-US" sz="2800" dirty="0" err="1"/>
              <a:t>Venables</a:t>
            </a:r>
            <a:r>
              <a:rPr lang="en-US" sz="2800" dirty="0"/>
              <a:t> et al.)</a:t>
            </a:r>
            <a:endParaRPr lang="en-US" dirty="0"/>
          </a:p>
          <a:p>
            <a:pPr lvl="1"/>
            <a:r>
              <a:rPr lang="en-US" sz="2000" dirty="0">
                <a:hlinkClick r:id="rId2"/>
              </a:rPr>
              <a:t>http://cran.r-project.org/doc/manuals/R-intro.pdf</a:t>
            </a:r>
            <a:endParaRPr lang="en-US" sz="2000" dirty="0"/>
          </a:p>
          <a:p>
            <a:pPr lvl="1"/>
            <a:r>
              <a:rPr lang="en-US" sz="2000" dirty="0"/>
              <a:t>Chapters 1, 2, 5.1-5.4</a:t>
            </a:r>
          </a:p>
          <a:p>
            <a:r>
              <a:rPr lang="en-US" sz="2800" dirty="0"/>
              <a:t>YARI—yet another R introduction (Handel)</a:t>
            </a:r>
          </a:p>
          <a:p>
            <a:pPr lvl="1"/>
            <a:r>
              <a:rPr lang="en-US" altLang="en-US" sz="2000" dirty="0">
                <a:hlinkClick r:id="rId3"/>
              </a:rPr>
              <a:t>http://ahandel.myweb.uga.edu/software/yari.pdf</a:t>
            </a:r>
            <a:endParaRPr lang="en-US" altLang="en-US" dirty="0"/>
          </a:p>
          <a:p>
            <a:pPr lvl="1"/>
            <a:r>
              <a:rPr lang="en-US" sz="2000" dirty="0"/>
              <a:t>Sections 3.1, 3.2, 4.1, 4.3, 5.1, 5.2, 5.5</a:t>
            </a:r>
          </a:p>
          <a:p>
            <a:r>
              <a:rPr lang="en-US" sz="2800" dirty="0"/>
              <a:t>R reference card (Tom </a:t>
            </a:r>
            <a:r>
              <a:rPr lang="en-US" dirty="0"/>
              <a:t>Short</a:t>
            </a:r>
            <a:r>
              <a:rPr lang="en-US" sz="2800" dirty="0"/>
              <a:t>)</a:t>
            </a:r>
          </a:p>
          <a:p>
            <a:pPr lvl="1"/>
            <a:r>
              <a:rPr lang="en-US" sz="2000" dirty="0">
                <a:hlinkClick r:id="rId4"/>
              </a:rPr>
              <a:t>https://cran.r-project.org/doc/contrib/Short-refcard.pdf</a:t>
            </a:r>
            <a:endParaRPr lang="en-US" sz="2000" dirty="0"/>
          </a:p>
          <a:p>
            <a:pPr lvl="1"/>
            <a:r>
              <a:rPr lang="en-US" sz="2000" dirty="0"/>
              <a:t>Pro-tip: tape up within view of your desk</a:t>
            </a:r>
          </a:p>
          <a:p>
            <a:r>
              <a:rPr lang="en-US" sz="2800" dirty="0"/>
              <a:t>Getting started with R: an introduction for biologists (Beckerman &amp; </a:t>
            </a:r>
            <a:r>
              <a:rPr lang="en-US" sz="2800" dirty="0" err="1"/>
              <a:t>Petchey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31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 is a computer language, an environment for </a:t>
            </a:r>
            <a:r>
              <a:rPr lang="en-US" sz="2800" b="1" dirty="0"/>
              <a:t>statistical</a:t>
            </a:r>
            <a:r>
              <a:rPr lang="en-US" sz="2800" dirty="0"/>
              <a:t> computing &amp; graphics, and much more</a:t>
            </a:r>
          </a:p>
          <a:p>
            <a:r>
              <a:rPr lang="en-US" sz="2800" dirty="0"/>
              <a:t>Open source (free), cross platform, easily extendable (via packages) </a:t>
            </a:r>
          </a:p>
          <a:p>
            <a:r>
              <a:rPr lang="en-US" sz="2800" dirty="0"/>
              <a:t>It is script-based (text computer code) and not GUI-based (point and click with menus)</a:t>
            </a:r>
          </a:p>
          <a:p>
            <a:r>
              <a:rPr lang="en-US" sz="2800" dirty="0"/>
              <a:t>R is not perfect or “better” than other languages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but it is </a:t>
            </a:r>
            <a:r>
              <a:rPr lang="en-US" sz="2800" dirty="0"/>
              <a:t>popular and mainly for two reasons: </a:t>
            </a:r>
          </a:p>
          <a:p>
            <a:pPr lvl="1"/>
            <a:r>
              <a:rPr lang="en-US" dirty="0"/>
              <a:t>Statistical capabilities</a:t>
            </a:r>
          </a:p>
          <a:p>
            <a:pPr lvl="1"/>
            <a:r>
              <a:rPr lang="en-US" sz="2400" dirty="0"/>
              <a:t>Community inertia</a:t>
            </a:r>
          </a:p>
        </p:txBody>
      </p:sp>
      <p:pic>
        <p:nvPicPr>
          <p:cNvPr id="1026" name="Picture 2" descr="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"/>
            <a:ext cx="952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18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e4be4f6-fdf1-4585-92c8-7faad245436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1605</Words>
  <Application>Microsoft Office PowerPoint</Application>
  <PresentationFormat>On-screen Show (4:3)</PresentationFormat>
  <Paragraphs>224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FISH 552  Introduction to R Programming</vt:lpstr>
      <vt:lpstr>Introduction</vt:lpstr>
      <vt:lpstr>Kristin, open FISH 552 Attendance.R</vt:lpstr>
      <vt:lpstr>Course structure</vt:lpstr>
      <vt:lpstr>Classroom Culture and Norms</vt:lpstr>
      <vt:lpstr>PowerPoint Presentation</vt:lpstr>
      <vt:lpstr>Break – Take care of yourself</vt:lpstr>
      <vt:lpstr>Recommended reading</vt:lpstr>
      <vt:lpstr>What is R?</vt:lpstr>
      <vt:lpstr>What is R</vt:lpstr>
      <vt:lpstr>R is not:</vt:lpstr>
      <vt:lpstr>PowerPoint Presentation</vt:lpstr>
      <vt:lpstr>Common uses of R by scientists</vt:lpstr>
      <vt:lpstr>Learning R</vt:lpstr>
      <vt:lpstr>PowerPoint Presentation</vt:lpstr>
      <vt:lpstr>Online reference material</vt:lpstr>
      <vt:lpstr>Where to get R</vt:lpstr>
      <vt:lpstr>Load up R</vt:lpstr>
      <vt:lpstr>What is R doing?</vt:lpstr>
      <vt:lpstr>RStudio</vt:lpstr>
      <vt:lpstr>PowerPoint Presentation</vt:lpstr>
      <vt:lpstr>R scripts</vt:lpstr>
      <vt:lpstr>Help from within R</vt:lpstr>
      <vt:lpstr>?log</vt:lpstr>
      <vt:lpstr>RStudio quick help</vt:lpstr>
      <vt:lpstr>RStudio tips</vt:lpstr>
      <vt:lpstr>Commenting your code (do it)</vt:lpstr>
      <vt:lpstr>Some simple R commands</vt:lpstr>
      <vt:lpstr>R workspaces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PJ</cp:lastModifiedBy>
  <cp:revision>138</cp:revision>
  <dcterms:created xsi:type="dcterms:W3CDTF">2013-09-18T21:00:03Z</dcterms:created>
  <dcterms:modified xsi:type="dcterms:W3CDTF">2019-09-25T16:27:12Z</dcterms:modified>
</cp:coreProperties>
</file>