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86" r:id="rId2"/>
    <p:sldId id="287" r:id="rId3"/>
    <p:sldId id="297" r:id="rId4"/>
    <p:sldId id="314" r:id="rId5"/>
    <p:sldId id="288" r:id="rId6"/>
    <p:sldId id="289" r:id="rId7"/>
    <p:sldId id="290" r:id="rId8"/>
    <p:sldId id="291" r:id="rId9"/>
    <p:sldId id="292" r:id="rId10"/>
    <p:sldId id="299" r:id="rId11"/>
    <p:sldId id="293" r:id="rId12"/>
    <p:sldId id="294" r:id="rId13"/>
    <p:sldId id="295" r:id="rId14"/>
    <p:sldId id="296"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20" autoAdjust="0"/>
  </p:normalViewPr>
  <p:slideViewPr>
    <p:cSldViewPr>
      <p:cViewPr varScale="1">
        <p:scale>
          <a:sx n="78" d="100"/>
          <a:sy n="78" d="100"/>
        </p:scale>
        <p:origin x="1522" y="62"/>
      </p:cViewPr>
      <p:guideLst>
        <p:guide orient="horz" pos="2160"/>
        <p:guide pos="2880"/>
      </p:guideLst>
    </p:cSldViewPr>
  </p:slideViewPr>
  <p:outlineViewPr>
    <p:cViewPr>
      <p:scale>
        <a:sx n="33" d="100"/>
        <a:sy n="33" d="100"/>
      </p:scale>
      <p:origin x="0" y="-3007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A8806-0630-4E20-8C6E-B21C65ACA690}" type="datetimeFigureOut">
              <a:rPr lang="en-US" smtClean="0"/>
              <a:t>9/24/2019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3F8B9-CFE0-4B46-A0D5-B1660D84951B}" type="slidenum">
              <a:rPr lang="en-US" smtClean="0"/>
              <a:t>‹#›</a:t>
            </a:fld>
            <a:endParaRPr lang="en-US"/>
          </a:p>
        </p:txBody>
      </p:sp>
    </p:spTree>
    <p:extLst>
      <p:ext uri="{BB962C8B-B14F-4D97-AF65-F5344CB8AC3E}">
        <p14:creationId xmlns:p14="http://schemas.microsoft.com/office/powerpoint/2010/main" val="4228028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3F8B9-CFE0-4B46-A0D5-B1660D84951B}" type="slidenum">
              <a:rPr lang="en-US" smtClean="0"/>
              <a:t>3</a:t>
            </a:fld>
            <a:endParaRPr lang="en-US"/>
          </a:p>
        </p:txBody>
      </p:sp>
    </p:spTree>
    <p:extLst>
      <p:ext uri="{BB962C8B-B14F-4D97-AF65-F5344CB8AC3E}">
        <p14:creationId xmlns:p14="http://schemas.microsoft.com/office/powerpoint/2010/main" val="2664650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162873-51CE-49DA-B98E-BAD067B56C8D}"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7099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9975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9783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447800"/>
            <a:ext cx="8229600" cy="51054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66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62873-51CE-49DA-B98E-BAD067B56C8D}"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8631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162873-51CE-49DA-B98E-BAD067B56C8D}"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7282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162873-51CE-49DA-B98E-BAD067B56C8D}"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5290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162873-51CE-49DA-B98E-BAD067B56C8D}"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95367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62873-51CE-49DA-B98E-BAD067B56C8D}"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485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6797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1348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62873-51CE-49DA-B98E-BAD067B56C8D}" type="datetimeFigureOut">
              <a:rPr lang="en-US" smtClean="0"/>
              <a:t>9/24/2019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D8EA9-8080-4EFF-AEE8-9468A88FCF35}" type="slidenum">
              <a:rPr lang="en-US" smtClean="0"/>
              <a:t>‹#›</a:t>
            </a:fld>
            <a:endParaRPr lang="en-US"/>
          </a:p>
        </p:txBody>
      </p:sp>
    </p:spTree>
    <p:extLst>
      <p:ext uri="{BB962C8B-B14F-4D97-AF65-F5344CB8AC3E}">
        <p14:creationId xmlns:p14="http://schemas.microsoft.com/office/powerpoint/2010/main" val="25131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ackoverflow.com/a/9195828/283291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a:xfrm>
            <a:off x="457200" y="1447800"/>
            <a:ext cx="8229600" cy="5105400"/>
          </a:xfrm>
        </p:spPr>
        <p:txBody>
          <a:bodyPr/>
          <a:lstStyle/>
          <a:p>
            <a:r>
              <a:rPr lang="en-US" dirty="0"/>
              <a:t>Every programming outcome in R can be stored as an </a:t>
            </a:r>
            <a:r>
              <a:rPr lang="en-US" b="1" dirty="0"/>
              <a:t>object</a:t>
            </a:r>
            <a:endParaRPr lang="en-US" dirty="0"/>
          </a:p>
          <a:p>
            <a:pPr lvl="1"/>
            <a:r>
              <a:rPr lang="en-US" dirty="0"/>
              <a:t>Numbers</a:t>
            </a:r>
          </a:p>
          <a:p>
            <a:pPr lvl="1"/>
            <a:r>
              <a:rPr lang="en-US" dirty="0"/>
              <a:t>Characters (i.e. text or strings)</a:t>
            </a:r>
          </a:p>
          <a:p>
            <a:pPr lvl="1"/>
            <a:r>
              <a:rPr lang="en-US" dirty="0"/>
              <a:t>Tables</a:t>
            </a:r>
          </a:p>
          <a:p>
            <a:pPr lvl="1"/>
            <a:r>
              <a:rPr lang="en-US" dirty="0"/>
              <a:t>Vectors and matrices</a:t>
            </a:r>
          </a:p>
          <a:p>
            <a:pPr lvl="1"/>
            <a:r>
              <a:rPr lang="en-US" dirty="0"/>
              <a:t>Plots</a:t>
            </a:r>
          </a:p>
          <a:p>
            <a:pPr lvl="1"/>
            <a:r>
              <a:rPr lang="en-US" dirty="0"/>
              <a:t>Statistical output</a:t>
            </a:r>
          </a:p>
          <a:p>
            <a:pPr lvl="1"/>
            <a:r>
              <a:rPr lang="en-US" dirty="0"/>
              <a:t>Functions</a:t>
            </a:r>
          </a:p>
          <a:p>
            <a:r>
              <a:rPr lang="en-US" dirty="0"/>
              <a:t>Good names for objects are critical</a:t>
            </a:r>
          </a:p>
          <a:p>
            <a:r>
              <a:rPr lang="en-US" dirty="0"/>
              <a:t>Objects in R are </a:t>
            </a:r>
            <a:r>
              <a:rPr lang="en-US" b="1" dirty="0"/>
              <a:t>global</a:t>
            </a:r>
            <a:endParaRPr lang="en-US" dirty="0"/>
          </a:p>
        </p:txBody>
      </p:sp>
    </p:spTree>
    <p:extLst>
      <p:ext uri="{BB962C8B-B14F-4D97-AF65-F5344CB8AC3E}">
        <p14:creationId xmlns:p14="http://schemas.microsoft.com/office/powerpoint/2010/main" val="170878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5177135"/>
            <a:ext cx="1143000" cy="461665"/>
          </a:xfrm>
          <a:prstGeom prst="rect">
            <a:avLst/>
          </a:prstGeom>
          <a:noFill/>
        </p:spPr>
        <p:txBody>
          <a:bodyPr wrap="square" rtlCol="0">
            <a:spAutoFit/>
          </a:bodyPr>
          <a:lstStyle/>
          <a:p>
            <a:r>
              <a:rPr lang="en-US" sz="2400" dirty="0"/>
              <a:t>Step 3</a:t>
            </a:r>
          </a:p>
        </p:txBody>
      </p:sp>
      <p:sp>
        <p:nvSpPr>
          <p:cNvPr id="7" name="TextBox 6"/>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cxnSp>
        <p:nvCxnSpPr>
          <p:cNvPr id="8" name="Straight Arrow Connector 7"/>
          <p:cNvCxnSpPr>
            <a:stCxn id="7" idx="1"/>
            <a:endCxn id="14" idx="3"/>
          </p:cNvCxnSpPr>
          <p:nvPr/>
        </p:nvCxnSpPr>
        <p:spPr>
          <a:xfrm flipH="1">
            <a:off x="4495800" y="2872770"/>
            <a:ext cx="838200" cy="255509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51407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2" name="TextBox 11"/>
          <p:cNvSpPr txBox="1"/>
          <p:nvPr/>
        </p:nvSpPr>
        <p:spPr>
          <a:xfrm>
            <a:off x="5105400" y="5036403"/>
            <a:ext cx="3657600" cy="830997"/>
          </a:xfrm>
          <a:prstGeom prst="rect">
            <a:avLst/>
          </a:prstGeom>
          <a:noFill/>
        </p:spPr>
        <p:txBody>
          <a:bodyPr wrap="square" rtlCol="0">
            <a:spAutoFit/>
          </a:bodyPr>
          <a:lstStyle/>
          <a:p>
            <a:r>
              <a:rPr lang="en-US" sz="2400" dirty="0">
                <a:solidFill>
                  <a:schemeClr val="tx2">
                    <a:lumMod val="75000"/>
                  </a:schemeClr>
                </a:solidFill>
              </a:rPr>
              <a:t>Point the "answer" label at the new object</a:t>
            </a:r>
          </a:p>
        </p:txBody>
      </p:sp>
    </p:spTree>
    <p:extLst>
      <p:ext uri="{BB962C8B-B14F-4D97-AF65-F5344CB8AC3E}">
        <p14:creationId xmlns:p14="http://schemas.microsoft.com/office/powerpoint/2010/main" val="399141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lstStyle/>
          <a:p>
            <a:r>
              <a:rPr lang="en-US" dirty="0"/>
              <a:t>Similar functions can be applied to character variables; character and numeric storage modes will be commonly encountered in this class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FALSE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"character"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884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a:t>
            </a:r>
          </a:p>
        </p:txBody>
      </p:sp>
      <p:sp>
        <p:nvSpPr>
          <p:cNvPr id="3" name="Content Placeholder 2"/>
          <p:cNvSpPr>
            <a:spLocks noGrp="1"/>
          </p:cNvSpPr>
          <p:nvPr>
            <p:ph idx="1"/>
          </p:nvPr>
        </p:nvSpPr>
        <p:spPr/>
        <p:txBody>
          <a:bodyPr/>
          <a:lstStyle/>
          <a:p>
            <a:pPr marL="0" indent="0">
              <a:buNone/>
            </a:pPr>
            <a:r>
              <a:rPr lang="en-US" dirty="0"/>
              <a:t>A vector is a one-dimensional ordered collection of the same type of object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 &lt;- c(7.8,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a:t>
            </a:r>
          </a:p>
          <a:p>
            <a:pPr marL="0" indent="0">
              <a:buNone/>
            </a:pPr>
            <a:r>
              <a:rPr lang="en-US" sz="2400" dirty="0">
                <a:latin typeface="Courier New" panose="02070309020205020404" pitchFamily="49" charset="0"/>
                <a:cs typeface="Courier New" panose="02070309020205020404" pitchFamily="49" charset="0"/>
              </a:rPr>
              <a:t>[1] 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1:10</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 by=2)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(1,10,2)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to=10,length.out=5)</a:t>
            </a:r>
          </a:p>
        </p:txBody>
      </p:sp>
      <p:sp>
        <p:nvSpPr>
          <p:cNvPr id="4" name="TextBox 3"/>
          <p:cNvSpPr txBox="1"/>
          <p:nvPr/>
        </p:nvSpPr>
        <p:spPr>
          <a:xfrm>
            <a:off x="2728210" y="2514600"/>
            <a:ext cx="5577590" cy="369332"/>
          </a:xfrm>
          <a:prstGeom prst="rect">
            <a:avLst/>
          </a:prstGeom>
          <a:noFill/>
        </p:spPr>
        <p:txBody>
          <a:bodyPr wrap="square" rtlCol="0">
            <a:spAutoFit/>
          </a:bodyPr>
          <a:lstStyle/>
          <a:p>
            <a:r>
              <a:rPr lang="en-US" dirty="0">
                <a:solidFill>
                  <a:srgbClr val="FF0000"/>
                </a:solidFill>
                <a:latin typeface="Courier New" panose="02070309020205020404" pitchFamily="49" charset="0"/>
                <a:cs typeface="Courier New" panose="02070309020205020404" pitchFamily="49" charset="0"/>
              </a:rPr>
              <a:t>c() </a:t>
            </a:r>
            <a:r>
              <a:rPr lang="en-US" dirty="0">
                <a:solidFill>
                  <a:srgbClr val="FF0000"/>
                </a:solidFill>
              </a:rPr>
              <a:t>is a function that concatenates values together</a:t>
            </a:r>
          </a:p>
        </p:txBody>
      </p:sp>
      <p:sp>
        <p:nvSpPr>
          <p:cNvPr id="5" name="TextBox 4"/>
          <p:cNvSpPr txBox="1"/>
          <p:nvPr/>
        </p:nvSpPr>
        <p:spPr>
          <a:xfrm>
            <a:off x="2274903" y="3303234"/>
            <a:ext cx="2819400" cy="369332"/>
          </a:xfrm>
          <a:prstGeom prst="rect">
            <a:avLst/>
          </a:prstGeom>
          <a:noFill/>
        </p:spPr>
        <p:txBody>
          <a:bodyPr wrap="square" rtlCol="0">
            <a:spAutoFit/>
          </a:bodyPr>
          <a:lstStyle/>
          <a:p>
            <a:r>
              <a:rPr lang="en-US" dirty="0">
                <a:solidFill>
                  <a:srgbClr val="FF0000"/>
                </a:solidFill>
              </a:rPr>
              <a:t>this is a vector of numbers</a:t>
            </a:r>
          </a:p>
        </p:txBody>
      </p:sp>
      <p:sp>
        <p:nvSpPr>
          <p:cNvPr id="6" name="TextBox 5"/>
          <p:cNvSpPr txBox="1"/>
          <p:nvPr/>
        </p:nvSpPr>
        <p:spPr>
          <a:xfrm>
            <a:off x="1327949" y="4169542"/>
            <a:ext cx="4964097" cy="369332"/>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t>
            </a:r>
            <a:r>
              <a:rPr lang="en-US" dirty="0">
                <a:solidFill>
                  <a:srgbClr val="FF0000"/>
                </a:solidFill>
              </a:rPr>
              <a:t> function is used for consecutive numbers</a:t>
            </a:r>
          </a:p>
        </p:txBody>
      </p:sp>
      <p:sp>
        <p:nvSpPr>
          <p:cNvPr id="7" name="TextBox 6"/>
          <p:cNvSpPr txBox="1"/>
          <p:nvPr/>
        </p:nvSpPr>
        <p:spPr>
          <a:xfrm>
            <a:off x="5094303" y="4615248"/>
            <a:ext cx="3821097" cy="369332"/>
          </a:xfrm>
          <a:prstGeom prst="rect">
            <a:avLst/>
          </a:prstGeom>
          <a:noFill/>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seq</a:t>
            </a:r>
            <a:r>
              <a:rPr lang="en-US" dirty="0">
                <a:solidFill>
                  <a:srgbClr val="FF0000"/>
                </a:solidFill>
              </a:rPr>
              <a:t> function allows more flexibility</a:t>
            </a:r>
          </a:p>
        </p:txBody>
      </p:sp>
      <p:sp>
        <p:nvSpPr>
          <p:cNvPr id="8" name="TextBox 7"/>
          <p:cNvSpPr txBox="1"/>
          <p:nvPr/>
        </p:nvSpPr>
        <p:spPr>
          <a:xfrm>
            <a:off x="2728210" y="5045814"/>
            <a:ext cx="6110990" cy="369332"/>
          </a:xfrm>
          <a:prstGeom prst="rect">
            <a:avLst/>
          </a:prstGeom>
          <a:noFill/>
        </p:spPr>
        <p:txBody>
          <a:bodyPr wrap="square" rtlCol="0">
            <a:spAutoFit/>
          </a:bodyPr>
          <a:lstStyle/>
          <a:p>
            <a:r>
              <a:rPr lang="en-US" dirty="0">
                <a:solidFill>
                  <a:srgbClr val="FF0000"/>
                </a:solidFill>
              </a:rPr>
              <a:t>default order of parameters, no labels</a:t>
            </a:r>
          </a:p>
        </p:txBody>
      </p:sp>
      <p:sp>
        <p:nvSpPr>
          <p:cNvPr id="9" name="TextBox 8"/>
          <p:cNvSpPr txBox="1"/>
          <p:nvPr/>
        </p:nvSpPr>
        <p:spPr>
          <a:xfrm>
            <a:off x="6259495" y="5473820"/>
            <a:ext cx="2514600" cy="923330"/>
          </a:xfrm>
          <a:prstGeom prst="rect">
            <a:avLst/>
          </a:prstGeom>
          <a:noFill/>
        </p:spPr>
        <p:txBody>
          <a:bodyPr wrap="square" rtlCol="0">
            <a:spAutoFit/>
          </a:bodyPr>
          <a:lstStyle/>
          <a:p>
            <a:r>
              <a:rPr lang="en-US" dirty="0">
                <a:solidFill>
                  <a:srgbClr val="FF0000"/>
                </a:solidFill>
              </a:rPr>
              <a:t>vector of exactly five numbers between </a:t>
            </a:r>
            <a:r>
              <a:rPr lang="en-US" dirty="0">
                <a:solidFill>
                  <a:srgbClr val="FF0000"/>
                </a:solidFill>
                <a:latin typeface="Courier New" panose="02070309020205020404" pitchFamily="49" charset="0"/>
                <a:cs typeface="Courier New" panose="02070309020205020404" pitchFamily="49" charset="0"/>
              </a:rPr>
              <a:t>from</a:t>
            </a:r>
            <a:r>
              <a:rPr lang="en-US" dirty="0">
                <a:solidFill>
                  <a:srgbClr val="FF0000"/>
                </a:solidFill>
              </a:rPr>
              <a:t> and </a:t>
            </a:r>
            <a:r>
              <a:rPr lang="en-US" dirty="0">
                <a:solidFill>
                  <a:srgbClr val="FF0000"/>
                </a:solidFill>
                <a:latin typeface="Courier New" panose="02070309020205020404" pitchFamily="49" charset="0"/>
                <a:cs typeface="Courier New" panose="02070309020205020404" pitchFamily="49" charset="0"/>
              </a:rPr>
              <a:t>to</a:t>
            </a:r>
          </a:p>
        </p:txBody>
      </p:sp>
    </p:spTree>
    <p:extLst>
      <p:ext uri="{BB962C8B-B14F-4D97-AF65-F5344CB8AC3E}">
        <p14:creationId xmlns:p14="http://schemas.microsoft.com/office/powerpoint/2010/main" val="2147351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vectors using </a:t>
            </a:r>
            <a:r>
              <a:rPr lang="en-US" dirty="0">
                <a:latin typeface="Courier New" panose="02070309020205020404" pitchFamily="49" charset="0"/>
                <a:cs typeface="Courier New" panose="02070309020205020404" pitchFamily="49" charset="0"/>
              </a:rPr>
              <a:t>rep</a:t>
            </a:r>
          </a:p>
        </p:txBody>
      </p:sp>
      <p:sp>
        <p:nvSpPr>
          <p:cNvPr id="3" name="Content Placeholder 2"/>
          <p:cNvSpPr>
            <a:spLocks noGrp="1"/>
          </p:cNvSpPr>
          <p:nvPr>
            <p:ph idx="1"/>
          </p:nvPr>
        </p:nvSpPr>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rep(3,times=10) </a:t>
            </a:r>
          </a:p>
          <a:p>
            <a:pPr marL="0" indent="0">
              <a:buNone/>
            </a:pPr>
            <a:r>
              <a:rPr lang="en-US" sz="2400" dirty="0">
                <a:solidFill>
                  <a:srgbClr val="000000"/>
                </a:solidFill>
                <a:latin typeface="Courier New" panose="02070309020205020404" pitchFamily="49" charset="0"/>
                <a:cs typeface="Courier New" panose="02070309020205020404" pitchFamily="49" charset="0"/>
              </a:rPr>
              <a:t>[1] 3 3 3 3 3 3 3 3 3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y &lt;- 1:3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y,times</a:t>
            </a:r>
            <a:r>
              <a:rPr lang="en-US" sz="2400" dirty="0">
                <a:solidFill>
                  <a:srgbClr val="0000FF"/>
                </a:solidFill>
                <a:latin typeface="Courier New" panose="02070309020205020404" pitchFamily="49" charset="0"/>
                <a:cs typeface="Courier New" panose="02070309020205020404" pitchFamily="49" charset="0"/>
              </a:rPr>
              <a:t>=4)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=10)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=30)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1 </a:t>
            </a:r>
          </a:p>
          <a:p>
            <a:pPr marL="0" indent="0">
              <a:buNone/>
            </a:pPr>
            <a:r>
              <a:rPr lang="en-US" sz="2400" dirty="0">
                <a:solidFill>
                  <a:srgbClr val="000000"/>
                </a:solidFill>
                <a:latin typeface="Courier New" panose="02070309020205020404" pitchFamily="49" charset="0"/>
                <a:cs typeface="Courier New" panose="02070309020205020404" pitchFamily="49" charset="0"/>
              </a:rPr>
              <a:t>[14] 2 3 1 2 3 1 2 3 1 2 3 1 2 </a:t>
            </a:r>
          </a:p>
          <a:p>
            <a:pPr marL="0" indent="0">
              <a:buNone/>
            </a:pPr>
            <a:r>
              <a:rPr lang="en-US" sz="2400" dirty="0">
                <a:solidFill>
                  <a:srgbClr val="000000"/>
                </a:solidFill>
                <a:latin typeface="Courier New" panose="02070309020205020404" pitchFamily="49" charset="0"/>
                <a:cs typeface="Courier New" panose="02070309020205020404" pitchFamily="49" charset="0"/>
              </a:rPr>
              <a:t>[27] 3 1 2 3</a:t>
            </a: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3596195" y="1499307"/>
            <a:ext cx="2209800" cy="369332"/>
          </a:xfrm>
          <a:prstGeom prst="rect">
            <a:avLst/>
          </a:prstGeom>
          <a:noFill/>
        </p:spPr>
        <p:txBody>
          <a:bodyPr wrap="square" rtlCol="0">
            <a:spAutoFit/>
          </a:bodyPr>
          <a:lstStyle/>
          <a:p>
            <a:r>
              <a:rPr lang="en-US" dirty="0">
                <a:solidFill>
                  <a:srgbClr val="FF0000"/>
                </a:solidFill>
              </a:rPr>
              <a:t>repeat 3  10 times</a:t>
            </a:r>
          </a:p>
        </p:txBody>
      </p:sp>
      <p:sp>
        <p:nvSpPr>
          <p:cNvPr id="5" name="TextBox 4"/>
          <p:cNvSpPr txBox="1"/>
          <p:nvPr/>
        </p:nvSpPr>
        <p:spPr>
          <a:xfrm>
            <a:off x="3596195" y="2362940"/>
            <a:ext cx="2209800" cy="369332"/>
          </a:xfrm>
          <a:prstGeom prst="rect">
            <a:avLst/>
          </a:prstGeom>
          <a:noFill/>
        </p:spPr>
        <p:txBody>
          <a:bodyPr wrap="square" rtlCol="0">
            <a:spAutoFit/>
          </a:bodyPr>
          <a:lstStyle/>
          <a:p>
            <a:r>
              <a:rPr lang="en-US" dirty="0">
                <a:solidFill>
                  <a:srgbClr val="FF0000"/>
                </a:solidFill>
              </a:rPr>
              <a:t>y contains 1,2,3</a:t>
            </a:r>
          </a:p>
        </p:txBody>
      </p:sp>
      <p:sp>
        <p:nvSpPr>
          <p:cNvPr id="6" name="TextBox 5"/>
          <p:cNvSpPr txBox="1"/>
          <p:nvPr/>
        </p:nvSpPr>
        <p:spPr>
          <a:xfrm>
            <a:off x="3596195" y="2795556"/>
            <a:ext cx="2209800" cy="369332"/>
          </a:xfrm>
          <a:prstGeom prst="rect">
            <a:avLst/>
          </a:prstGeom>
          <a:noFill/>
        </p:spPr>
        <p:txBody>
          <a:bodyPr wrap="square" rtlCol="0">
            <a:spAutoFit/>
          </a:bodyPr>
          <a:lstStyle/>
          <a:p>
            <a:r>
              <a:rPr lang="en-US" dirty="0">
                <a:solidFill>
                  <a:srgbClr val="FF0000"/>
                </a:solidFill>
              </a:rPr>
              <a:t>repeat y four times</a:t>
            </a:r>
          </a:p>
        </p:txBody>
      </p:sp>
      <p:sp>
        <p:nvSpPr>
          <p:cNvPr id="7" name="TextBox 6"/>
          <p:cNvSpPr txBox="1"/>
          <p:nvPr/>
        </p:nvSpPr>
        <p:spPr>
          <a:xfrm>
            <a:off x="4953000" y="3661557"/>
            <a:ext cx="4045998" cy="646331"/>
          </a:xfrm>
          <a:prstGeom prst="rect">
            <a:avLst/>
          </a:prstGeom>
          <a:noFill/>
        </p:spPr>
        <p:txBody>
          <a:bodyPr wrap="square" rtlCol="0">
            <a:spAutoFit/>
          </a:bodyPr>
          <a:lstStyle/>
          <a:p>
            <a:r>
              <a:rPr lang="en-US" dirty="0">
                <a:solidFill>
                  <a:srgbClr val="FF0000"/>
                </a:solidFill>
              </a:rPr>
              <a:t>Repeat y until there are 10 elements.</a:t>
            </a:r>
          </a:p>
          <a:p>
            <a:r>
              <a:rPr lang="en-US" dirty="0">
                <a:solidFill>
                  <a:srgbClr val="FF0000"/>
                </a:solidFill>
              </a:rPr>
              <a:t>The elements are </a:t>
            </a:r>
            <a:r>
              <a:rPr lang="en-US" b="1" dirty="0">
                <a:solidFill>
                  <a:srgbClr val="FF0000"/>
                </a:solidFill>
              </a:rPr>
              <a:t>recycled</a:t>
            </a:r>
            <a:endParaRPr lang="en-US" dirty="0">
              <a:solidFill>
                <a:srgbClr val="FF0000"/>
              </a:solidFill>
            </a:endParaRPr>
          </a:p>
        </p:txBody>
      </p:sp>
      <p:sp>
        <p:nvSpPr>
          <p:cNvPr id="8" name="TextBox 7"/>
          <p:cNvSpPr txBox="1"/>
          <p:nvPr/>
        </p:nvSpPr>
        <p:spPr>
          <a:xfrm>
            <a:off x="381000" y="6244709"/>
            <a:ext cx="8534400" cy="369332"/>
          </a:xfrm>
          <a:prstGeom prst="rect">
            <a:avLst/>
          </a:prstGeom>
          <a:noFill/>
        </p:spPr>
        <p:txBody>
          <a:bodyPr wrap="square" rtlCol="0">
            <a:spAutoFit/>
          </a:bodyPr>
          <a:lstStyle/>
          <a:p>
            <a:r>
              <a:rPr lang="en-US" dirty="0">
                <a:solidFill>
                  <a:srgbClr val="FF0000"/>
                </a:solidFill>
              </a:rPr>
              <a:t>numbers [1], [14], [27] are </a:t>
            </a:r>
            <a:r>
              <a:rPr lang="en-US" b="1" dirty="0">
                <a:solidFill>
                  <a:srgbClr val="FF0000"/>
                </a:solidFill>
              </a:rPr>
              <a:t>index</a:t>
            </a:r>
            <a:r>
              <a:rPr lang="en-US" dirty="0">
                <a:solidFill>
                  <a:srgbClr val="FF0000"/>
                </a:solidFill>
              </a:rPr>
              <a:t> numbers of the first element on each line of the output</a:t>
            </a:r>
          </a:p>
        </p:txBody>
      </p:sp>
    </p:spTree>
    <p:extLst>
      <p:ext uri="{BB962C8B-B14F-4D97-AF65-F5344CB8AC3E}">
        <p14:creationId xmlns:p14="http://schemas.microsoft.com/office/powerpoint/2010/main" val="148094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operations work element-wise</a:t>
            </a:r>
          </a:p>
        </p:txBody>
      </p:sp>
      <p:sp>
        <p:nvSpPr>
          <p:cNvPr id="3" name="Content Placeholder 2"/>
          <p:cNvSpPr>
            <a:spLocks noGrp="1"/>
          </p:cNvSpPr>
          <p:nvPr>
            <p:ph idx="1"/>
          </p:nvPr>
        </p:nvSpPr>
        <p:spPr>
          <a:xfrm>
            <a:off x="457200" y="1219200"/>
            <a:ext cx="8229600" cy="5105400"/>
          </a:xfrm>
        </p:spPr>
        <p:txBody>
          <a:bodyPr numCol="2">
            <a:noAutofit/>
          </a:bodyPr>
          <a:lstStyle/>
          <a:p>
            <a:pPr marL="0" indent="0">
              <a:buNone/>
            </a:pPr>
            <a:r>
              <a:rPr lang="es-ES" sz="2400" dirty="0">
                <a:solidFill>
                  <a:srgbClr val="0000FF"/>
                </a:solidFill>
                <a:latin typeface="Courier New" panose="02070309020205020404" pitchFamily="49" charset="0"/>
                <a:cs typeface="Courier New" panose="02070309020205020404" pitchFamily="49" charset="0"/>
              </a:rPr>
              <a:t>&gt; (x &lt;- 1:3) </a:t>
            </a:r>
          </a:p>
          <a:p>
            <a:pPr marL="0" indent="0">
              <a:buNone/>
            </a:pPr>
            <a:r>
              <a:rPr lang="es-ES" sz="2400" dirty="0">
                <a:solidFill>
                  <a:srgbClr val="000000"/>
                </a:solidFill>
                <a:latin typeface="Courier New" panose="02070309020205020404" pitchFamily="49" charset="0"/>
                <a:cs typeface="Courier New" panose="02070309020205020404" pitchFamily="49" charset="0"/>
              </a:rPr>
              <a:t>[1] 1 2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log(x) </a:t>
            </a:r>
          </a:p>
          <a:p>
            <a:pPr marL="0" indent="0">
              <a:buNone/>
            </a:pPr>
            <a:r>
              <a:rPr lang="es-ES" sz="2400" dirty="0">
                <a:solidFill>
                  <a:srgbClr val="000000"/>
                </a:solidFill>
                <a:latin typeface="Courier New" panose="02070309020205020404" pitchFamily="49" charset="0"/>
                <a:cs typeface="Courier New" panose="02070309020205020404" pitchFamily="49" charset="0"/>
              </a:rPr>
              <a:t>[1] 0.0000000 0.6931472 1.0986123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x+1 </a:t>
            </a:r>
          </a:p>
          <a:p>
            <a:pPr marL="0" indent="0">
              <a:buNone/>
            </a:pPr>
            <a:r>
              <a:rPr lang="es-ES" sz="2400" dirty="0">
                <a:solidFill>
                  <a:srgbClr val="000000"/>
                </a:solidFill>
                <a:latin typeface="Courier New" panose="02070309020205020404" pitchFamily="49" charset="0"/>
                <a:cs typeface="Courier New" panose="02070309020205020404" pitchFamily="49" charset="0"/>
              </a:rPr>
              <a:t>[1] 2 3 4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x*2 </a:t>
            </a:r>
          </a:p>
          <a:p>
            <a:pPr marL="0" indent="0">
              <a:buNone/>
            </a:pPr>
            <a:r>
              <a:rPr lang="es-ES" sz="2400" dirty="0">
                <a:solidFill>
                  <a:srgbClr val="000000"/>
                </a:solidFill>
                <a:latin typeface="Courier New" panose="02070309020205020404" pitchFamily="49" charset="0"/>
                <a:cs typeface="Courier New" panose="02070309020205020404" pitchFamily="49" charset="0"/>
              </a:rPr>
              <a:t>[1] 2 4 6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&lt;- 4:6 </a:t>
            </a: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5 7 9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 x </a:t>
            </a:r>
          </a:p>
          <a:p>
            <a:pPr marL="0" indent="0">
              <a:buNone/>
            </a:pPr>
            <a:r>
              <a:rPr lang="es-ES" sz="2400" dirty="0">
                <a:solidFill>
                  <a:srgbClr val="000000"/>
                </a:solidFill>
                <a:latin typeface="Courier New" panose="02070309020205020404" pitchFamily="49" charset="0"/>
                <a:cs typeface="Courier New" panose="02070309020205020404" pitchFamily="49" charset="0"/>
              </a:rPr>
              <a:t>[1] 3 3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0.25 0.40 0.50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4 10 18</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952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 base=10)</a:t>
            </a:r>
          </a:p>
          <a:p>
            <a:pPr marL="0" indent="0">
              <a:buNone/>
            </a:pPr>
            <a:endParaRPr lang="en-US" dirty="0"/>
          </a:p>
        </p:txBody>
      </p:sp>
      <p:sp>
        <p:nvSpPr>
          <p:cNvPr id="4" name="TextBox 3"/>
          <p:cNvSpPr txBox="1"/>
          <p:nvPr/>
        </p:nvSpPr>
        <p:spPr>
          <a:xfrm>
            <a:off x="3962400" y="1358900"/>
            <a:ext cx="3276600" cy="646331"/>
          </a:xfrm>
          <a:prstGeom prst="rect">
            <a:avLst/>
          </a:prstGeom>
          <a:noFill/>
        </p:spPr>
        <p:txBody>
          <a:bodyPr wrap="square" rtlCol="0">
            <a:spAutoFit/>
          </a:bodyPr>
          <a:lstStyle/>
          <a:p>
            <a:r>
              <a:rPr lang="en-US" dirty="0">
                <a:solidFill>
                  <a:srgbClr val="FF0000"/>
                </a:solidFill>
              </a:rPr>
              <a:t>Assign the result of log(2.5) to a new object called “answer”</a:t>
            </a:r>
          </a:p>
        </p:txBody>
      </p:sp>
      <p:sp>
        <p:nvSpPr>
          <p:cNvPr id="5" name="TextBox 4"/>
          <p:cNvSpPr txBox="1"/>
          <p:nvPr/>
        </p:nvSpPr>
        <p:spPr>
          <a:xfrm>
            <a:off x="3945924" y="2367008"/>
            <a:ext cx="4876800" cy="369332"/>
          </a:xfrm>
          <a:prstGeom prst="rect">
            <a:avLst/>
          </a:prstGeom>
          <a:noFill/>
        </p:spPr>
        <p:txBody>
          <a:bodyPr wrap="square" rtlCol="0">
            <a:spAutoFit/>
          </a:bodyPr>
          <a:lstStyle/>
          <a:p>
            <a:r>
              <a:rPr lang="en-US" dirty="0">
                <a:solidFill>
                  <a:srgbClr val="FF0000"/>
                </a:solidFill>
              </a:rPr>
              <a:t>= can be used instead of &lt;- but is frowned upon</a:t>
            </a:r>
          </a:p>
        </p:txBody>
      </p:sp>
      <p:sp>
        <p:nvSpPr>
          <p:cNvPr id="6" name="Rounded Rectangle 5"/>
          <p:cNvSpPr/>
          <p:nvPr/>
        </p:nvSpPr>
        <p:spPr>
          <a:xfrm>
            <a:off x="3901352" y="3276600"/>
            <a:ext cx="14072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2895600"/>
            <a:ext cx="2438400" cy="369332"/>
          </a:xfrm>
          <a:prstGeom prst="rect">
            <a:avLst/>
          </a:prstGeom>
          <a:noFill/>
        </p:spPr>
        <p:txBody>
          <a:bodyPr wrap="square" rtlCol="0">
            <a:spAutoFit/>
          </a:bodyPr>
          <a:lstStyle/>
          <a:p>
            <a:r>
              <a:rPr lang="en-US" dirty="0">
                <a:solidFill>
                  <a:srgbClr val="FF0000"/>
                </a:solidFill>
              </a:rPr>
              <a:t>optional argument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38600"/>
            <a:ext cx="803529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09600" y="5498068"/>
            <a:ext cx="8035290" cy="1015663"/>
          </a:xfrm>
          <a:prstGeom prst="rect">
            <a:avLst/>
          </a:prstGeom>
          <a:noFill/>
        </p:spPr>
        <p:txBody>
          <a:bodyPr wrap="square" rtlCol="0">
            <a:spAutoFit/>
          </a:bodyPr>
          <a:lstStyle/>
          <a:p>
            <a:r>
              <a:rPr lang="en-US" sz="2000" dirty="0"/>
              <a:t>When you run this command, an object “answer” is created in the workspace that is assigned the value of 0.91629… In RStudio, the top right window lists all the objects in the current workspace</a:t>
            </a:r>
          </a:p>
        </p:txBody>
      </p:sp>
    </p:spTree>
    <p:extLst>
      <p:ext uri="{BB962C8B-B14F-4D97-AF65-F5344CB8AC3E}">
        <p14:creationId xmlns:p14="http://schemas.microsoft.com/office/powerpoint/2010/main" val="79261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 Branch")</a:t>
            </a:r>
          </a:p>
          <a:p>
            <a:pPr marL="0" indent="0">
              <a:buNone/>
            </a:pPr>
            <a:r>
              <a:rPr lang="en-US" sz="2400" dirty="0">
                <a:latin typeface="Courier New" panose="02070309020205020404" pitchFamily="49" charset="0"/>
                <a:cs typeface="Courier New" panose="02070309020205020404" pitchFamily="49" charset="0"/>
              </a:rPr>
              <a:t>[1] "Trevor Branch"</a:t>
            </a:r>
          </a:p>
          <a:p>
            <a:pPr marL="0" indent="0">
              <a:buNone/>
            </a:pPr>
            <a:endParaRPr lang="en-US" dirty="0"/>
          </a:p>
        </p:txBody>
      </p:sp>
      <p:sp>
        <p:nvSpPr>
          <p:cNvPr id="4" name="TextBox 3"/>
          <p:cNvSpPr txBox="1"/>
          <p:nvPr/>
        </p:nvSpPr>
        <p:spPr>
          <a:xfrm>
            <a:off x="3962400" y="1503188"/>
            <a:ext cx="4191000" cy="369332"/>
          </a:xfrm>
          <a:prstGeom prst="rect">
            <a:avLst/>
          </a:prstGeom>
          <a:noFill/>
        </p:spPr>
        <p:txBody>
          <a:bodyPr wrap="square" rtlCol="0">
            <a:spAutoFit/>
          </a:bodyPr>
          <a:lstStyle/>
          <a:p>
            <a:r>
              <a:rPr lang="en-US" dirty="0">
                <a:solidFill>
                  <a:srgbClr val="FF0000"/>
                </a:solidFill>
              </a:rPr>
              <a:t>Characters can also be assigned to objects</a:t>
            </a:r>
          </a:p>
        </p:txBody>
      </p:sp>
      <p:sp>
        <p:nvSpPr>
          <p:cNvPr id="5" name="TextBox 4"/>
          <p:cNvSpPr txBox="1"/>
          <p:nvPr/>
        </p:nvSpPr>
        <p:spPr>
          <a:xfrm>
            <a:off x="3962400" y="2235200"/>
            <a:ext cx="4682490" cy="646331"/>
          </a:xfrm>
          <a:prstGeom prst="rect">
            <a:avLst/>
          </a:prstGeom>
          <a:noFill/>
        </p:spPr>
        <p:txBody>
          <a:bodyPr wrap="square" rtlCol="0">
            <a:spAutoFit/>
          </a:bodyPr>
          <a:lstStyle/>
          <a:p>
            <a:r>
              <a:rPr lang="en-US" dirty="0">
                <a:solidFill>
                  <a:srgbClr val="FF0000"/>
                </a:solidFill>
              </a:rPr>
              <a:t>Usually we use double quotation marks but single quotes are treated the same</a:t>
            </a:r>
          </a:p>
        </p:txBody>
      </p:sp>
      <p:sp>
        <p:nvSpPr>
          <p:cNvPr id="7" name="TextBox 6"/>
          <p:cNvSpPr txBox="1"/>
          <p:nvPr/>
        </p:nvSpPr>
        <p:spPr>
          <a:xfrm>
            <a:off x="5749980" y="3687580"/>
            <a:ext cx="2438400" cy="369332"/>
          </a:xfrm>
          <a:prstGeom prst="rect">
            <a:avLst/>
          </a:prstGeom>
          <a:noFill/>
        </p:spPr>
        <p:txBody>
          <a:bodyPr wrap="square" rtlCol="0">
            <a:spAutoFit/>
          </a:bodyPr>
          <a:lstStyle/>
          <a:p>
            <a:r>
              <a:rPr lang="en-US" dirty="0">
                <a:solidFill>
                  <a:srgbClr val="FF0000"/>
                </a:solidFill>
              </a:rPr>
              <a:t>Can include spaces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538083"/>
            <a:ext cx="6548438" cy="2091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9600" y="3288268"/>
            <a:ext cx="7315200" cy="369332"/>
          </a:xfrm>
          <a:prstGeom prst="rect">
            <a:avLst/>
          </a:prstGeom>
          <a:noFill/>
        </p:spPr>
        <p:txBody>
          <a:bodyPr wrap="square" rtlCol="0">
            <a:spAutoFit/>
          </a:bodyPr>
          <a:lstStyle/>
          <a:p>
            <a:r>
              <a:rPr lang="en-US" dirty="0">
                <a:solidFill>
                  <a:srgbClr val="FF0000"/>
                </a:solidFill>
              </a:rPr>
              <a:t>Surrounding a command in ( ) will display the assigned value in the R console </a:t>
            </a:r>
          </a:p>
        </p:txBody>
      </p:sp>
    </p:spTree>
    <p:extLst>
      <p:ext uri="{BB962C8B-B14F-4D97-AF65-F5344CB8AC3E}">
        <p14:creationId xmlns:p14="http://schemas.microsoft.com/office/powerpoint/2010/main" val="55270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r>
              <a:rPr lang="en-US" sz="3000" dirty="0">
                <a:cs typeface="Courier New" panose="02070309020205020404" pitchFamily="49" charset="0"/>
              </a:rPr>
              <a:t>Valid variables must start with a letter, but can be mix of letters, numbers, ‘.’ and ‘_’. </a:t>
            </a:r>
          </a:p>
          <a:p>
            <a:r>
              <a:rPr lang="en-US" sz="3000" dirty="0">
                <a:cs typeface="Courier New" panose="02070309020205020404" pitchFamily="49" charset="0"/>
              </a:rPr>
              <a:t>Some variable names are </a:t>
            </a:r>
            <a:r>
              <a:rPr lang="en-US" sz="3000" b="1" dirty="0">
                <a:cs typeface="Courier New" panose="02070309020205020404" pitchFamily="49" charset="0"/>
              </a:rPr>
              <a:t>reserved</a:t>
            </a:r>
            <a:r>
              <a:rPr lang="en-US" sz="3000" dirty="0">
                <a:cs typeface="Courier New" panose="02070309020205020404" pitchFamily="49" charset="0"/>
              </a:rPr>
              <a:t> and unavailable to use </a:t>
            </a:r>
            <a:r>
              <a:rPr lang="en-US" sz="1900" dirty="0">
                <a:cs typeface="Courier New" panose="02070309020205020404" pitchFamily="49" charset="0"/>
              </a:rPr>
              <a:t>(see </a:t>
            </a:r>
            <a:r>
              <a:rPr lang="en-US" sz="1900" dirty="0">
                <a:cs typeface="Courier New" panose="02070309020205020404" pitchFamily="49" charset="0"/>
                <a:hlinkClick r:id="rId2"/>
              </a:rPr>
              <a:t>here</a:t>
            </a:r>
            <a:r>
              <a:rPr lang="en-US" sz="1900" dirty="0">
                <a:cs typeface="Courier New" panose="02070309020205020404" pitchFamily="49" charset="0"/>
              </a:rPr>
              <a:t>)</a:t>
            </a:r>
            <a:r>
              <a:rPr lang="en-US" sz="3000" dirty="0">
                <a:cs typeface="Courier New" panose="02070309020205020404" pitchFamily="49" charset="0"/>
              </a:rPr>
              <a:t>:</a:t>
            </a:r>
          </a:p>
          <a:p>
            <a:pPr marL="0" indent="0">
              <a:buNone/>
            </a:pPr>
            <a:r>
              <a:rPr lang="en-US" sz="2400" dirty="0">
                <a:solidFill>
                  <a:srgbClr val="0000FF"/>
                </a:solidFill>
                <a:latin typeface="Courier New" panose="02070309020205020404" pitchFamily="49" charset="0"/>
                <a:cs typeface="Courier New" panose="02070309020205020404" pitchFamily="49" charset="0"/>
              </a:rPr>
              <a:t>if else repeat while function for in next break TRUE FALSE NULL </a:t>
            </a:r>
            <a:r>
              <a:rPr lang="en-US" sz="2400" dirty="0" err="1">
                <a:solidFill>
                  <a:srgbClr val="0000FF"/>
                </a:solidFill>
                <a:latin typeface="Courier New" panose="02070309020205020404" pitchFamily="49" charset="0"/>
                <a:cs typeface="Courier New" panose="02070309020205020404" pitchFamily="49" charset="0"/>
              </a:rPr>
              <a:t>Inf</a:t>
            </a:r>
            <a:r>
              <a:rPr lang="en-US" sz="2400" dirty="0">
                <a:solidFill>
                  <a:srgbClr val="0000FF"/>
                </a:solidFill>
                <a:latin typeface="Courier New" panose="02070309020205020404" pitchFamily="49" charset="0"/>
                <a:cs typeface="Courier New" panose="02070309020205020404" pitchFamily="49" charset="0"/>
              </a:rPr>
              <a:t> </a:t>
            </a:r>
            <a:r>
              <a:rPr lang="en-US" sz="2400" dirty="0" err="1">
                <a:solidFill>
                  <a:srgbClr val="0000FF"/>
                </a:solidFill>
                <a:latin typeface="Courier New" panose="02070309020205020404" pitchFamily="49" charset="0"/>
                <a:cs typeface="Courier New" panose="02070309020205020404" pitchFamily="49" charset="0"/>
              </a:rPr>
              <a:t>NaN</a:t>
            </a:r>
            <a:r>
              <a:rPr lang="en-US" sz="2400" dirty="0">
                <a:solidFill>
                  <a:srgbClr val="0000FF"/>
                </a:solidFill>
                <a:latin typeface="Courier New" panose="02070309020205020404" pitchFamily="49" charset="0"/>
                <a:cs typeface="Courier New" panose="02070309020205020404" pitchFamily="49" charset="0"/>
              </a:rPr>
              <a:t> NA…</a:t>
            </a:r>
            <a:endParaRPr lang="en-US" dirty="0">
              <a:cs typeface="Courier New" panose="02070309020205020404" pitchFamily="49" charset="0"/>
            </a:endParaRPr>
          </a:p>
          <a:p>
            <a:endParaRPr lang="en-US" dirty="0">
              <a:cs typeface="Courier New" panose="02070309020205020404" pitchFamily="49" charset="0"/>
            </a:endParaRPr>
          </a:p>
          <a:p>
            <a:r>
              <a:rPr lang="en-US" dirty="0">
                <a:cs typeface="Courier New" panose="02070309020205020404" pitchFamily="49" charset="0"/>
              </a:rPr>
              <a:t>Some can be overwritten but should not be! Especially</a:t>
            </a:r>
            <a:br>
              <a:rPr lang="en-US" dirty="0">
                <a:cs typeface="Courier New" panose="02070309020205020404" pitchFamily="49" charset="0"/>
              </a:rPr>
            </a:br>
            <a:r>
              <a:rPr lang="en-US" dirty="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T, F </a:t>
            </a:r>
            <a:endParaRPr lang="en-US" dirty="0">
              <a:cs typeface="Courier New" panose="02070309020205020404" pitchFamily="49" charset="0"/>
            </a:endParaRPr>
          </a:p>
          <a:p>
            <a:pPr marL="0" indent="0">
              <a:buNone/>
            </a:pPr>
            <a:r>
              <a:rPr lang="en-US" sz="2600" dirty="0">
                <a:solidFill>
                  <a:srgbClr val="0000FF"/>
                </a:solidFill>
                <a:latin typeface="Courier New" panose="02070309020205020404" pitchFamily="49" charset="0"/>
                <a:cs typeface="Courier New" panose="02070309020205020404" pitchFamily="49" charset="0"/>
              </a:rPr>
              <a:t>&gt; </a:t>
            </a:r>
            <a:r>
              <a:rPr lang="en-US" sz="2100" dirty="0">
                <a:solidFill>
                  <a:srgbClr val="0000FF"/>
                </a:solidFill>
                <a:latin typeface="Courier New" panose="02070309020205020404" pitchFamily="49" charset="0"/>
                <a:cs typeface="Courier New" panose="02070309020205020404" pitchFamily="49" charset="0"/>
              </a:rPr>
              <a:t>T &lt;- "test"</a:t>
            </a:r>
          </a:p>
          <a:p>
            <a:pPr marL="0" indent="0">
              <a:buNone/>
            </a:pPr>
            <a:r>
              <a:rPr lang="en-US" sz="2100" dirty="0">
                <a:solidFill>
                  <a:srgbClr val="0000FF"/>
                </a:solidFill>
                <a:latin typeface="Courier New" panose="02070309020205020404" pitchFamily="49" charset="0"/>
                <a:cs typeface="Courier New" panose="02070309020205020404" pitchFamily="49" charset="0"/>
              </a:rPr>
              <a:t>&gt; T==TRUE</a:t>
            </a:r>
          </a:p>
          <a:p>
            <a:pPr marL="0" indent="0">
              <a:buNone/>
            </a:pPr>
            <a:r>
              <a:rPr lang="en-US" sz="2100" dirty="0">
                <a:solidFill>
                  <a:srgbClr val="0000FF"/>
                </a:solidFill>
                <a:latin typeface="Courier New" panose="02070309020205020404" pitchFamily="49" charset="0"/>
                <a:cs typeface="Courier New" panose="02070309020205020404" pitchFamily="49" charset="0"/>
              </a:rPr>
              <a:t>[1] FALSE</a:t>
            </a:r>
          </a:p>
          <a:p>
            <a:pPr marL="0" indent="0">
              <a:buNone/>
            </a:pPr>
            <a:r>
              <a:rPr lang="en-US" sz="2100" dirty="0">
                <a:solidFill>
                  <a:srgbClr val="0000FF"/>
                </a:solidFill>
                <a:latin typeface="Courier New" panose="02070309020205020404" pitchFamily="49" charset="0"/>
                <a:cs typeface="Courier New" panose="02070309020205020404" pitchFamily="49" charset="0"/>
              </a:rPr>
              <a:t>&gt; </a:t>
            </a:r>
            <a:r>
              <a:rPr lang="en-US" sz="2100" dirty="0" err="1">
                <a:solidFill>
                  <a:srgbClr val="0000FF"/>
                </a:solidFill>
                <a:latin typeface="Courier New" panose="02070309020205020404" pitchFamily="49" charset="0"/>
                <a:cs typeface="Courier New" panose="02070309020205020404" pitchFamily="49" charset="0"/>
              </a:rPr>
              <a:t>rm</a:t>
            </a:r>
            <a:r>
              <a:rPr lang="en-US" sz="2100" dirty="0">
                <a:solidFill>
                  <a:srgbClr val="0000FF"/>
                </a:solidFill>
                <a:latin typeface="Courier New" panose="02070309020205020404" pitchFamily="49" charset="0"/>
                <a:cs typeface="Courier New" panose="02070309020205020404" pitchFamily="49" charset="0"/>
              </a:rPr>
              <a:t>(T)</a:t>
            </a:r>
          </a:p>
          <a:p>
            <a:pPr marL="0" indent="0">
              <a:buNone/>
            </a:pPr>
            <a:r>
              <a:rPr lang="en-US" sz="2100" dirty="0">
                <a:solidFill>
                  <a:srgbClr val="0000FF"/>
                </a:solidFill>
                <a:latin typeface="Courier New" panose="02070309020205020404" pitchFamily="49" charset="0"/>
                <a:cs typeface="Courier New" panose="02070309020205020404" pitchFamily="49" charset="0"/>
              </a:rPr>
              <a:t>&gt; T==TRUE</a:t>
            </a:r>
          </a:p>
          <a:p>
            <a:pPr marL="0" indent="0">
              <a:buNone/>
            </a:pPr>
            <a:r>
              <a:rPr lang="en-US" sz="2100" dirty="0">
                <a:solidFill>
                  <a:srgbClr val="0000FF"/>
                </a:solidFill>
                <a:latin typeface="Courier New" panose="02070309020205020404" pitchFamily="49" charset="0"/>
                <a:cs typeface="Courier New" panose="02070309020205020404" pitchFamily="49" charset="0"/>
              </a:rPr>
              <a:t>[1] TRUE</a:t>
            </a:r>
          </a:p>
        </p:txBody>
      </p:sp>
      <p:sp>
        <p:nvSpPr>
          <p:cNvPr id="10" name="TextBox 9"/>
          <p:cNvSpPr txBox="1"/>
          <p:nvPr/>
        </p:nvSpPr>
        <p:spPr>
          <a:xfrm>
            <a:off x="2209800" y="5287962"/>
            <a:ext cx="4724400" cy="923330"/>
          </a:xfrm>
          <a:prstGeom prst="rect">
            <a:avLst/>
          </a:prstGeom>
          <a:noFill/>
        </p:spPr>
        <p:txBody>
          <a:bodyPr wrap="square" rtlCol="0">
            <a:spAutoFit/>
          </a:bodyPr>
          <a:lstStyle/>
          <a:p>
            <a:r>
              <a:rPr lang="en-US" dirty="0">
                <a:solidFill>
                  <a:srgbClr val="FF0000"/>
                </a:solidFill>
              </a:rPr>
              <a:t>This could be disastrous and difficult to debug! Note that </a:t>
            </a:r>
            <a:r>
              <a:rPr lang="en-US" dirty="0" err="1">
                <a:solidFill>
                  <a:srgbClr val="FF0000"/>
                </a:solidFill>
              </a:rPr>
              <a:t>rm</a:t>
            </a:r>
            <a:r>
              <a:rPr lang="en-US" dirty="0">
                <a:solidFill>
                  <a:srgbClr val="FF0000"/>
                </a:solidFill>
              </a:rPr>
              <a:t>(T) resets T to TRUE... more on this soon…</a:t>
            </a:r>
          </a:p>
        </p:txBody>
      </p:sp>
      <p:sp>
        <p:nvSpPr>
          <p:cNvPr id="12" name="TextBox 11"/>
          <p:cNvSpPr txBox="1"/>
          <p:nvPr/>
        </p:nvSpPr>
        <p:spPr>
          <a:xfrm>
            <a:off x="152400" y="3352800"/>
            <a:ext cx="8686800" cy="369332"/>
          </a:xfrm>
          <a:prstGeom prst="rect">
            <a:avLst/>
          </a:prstGeom>
          <a:noFill/>
        </p:spPr>
        <p:txBody>
          <a:bodyPr wrap="square" rtlCol="0">
            <a:spAutoFit/>
          </a:bodyPr>
          <a:lstStyle/>
          <a:p>
            <a:r>
              <a:rPr lang="en-US" dirty="0">
                <a:solidFill>
                  <a:srgbClr val="FF0000"/>
                </a:solidFill>
              </a:rPr>
              <a:t>Mysterious error:  </a:t>
            </a:r>
            <a:r>
              <a:rPr lang="en-US" sz="1400" dirty="0">
                <a:solidFill>
                  <a:srgbClr val="FF0000"/>
                </a:solidFill>
                <a:latin typeface="Courier New" panose="02070309020205020404" pitchFamily="49" charset="0"/>
                <a:cs typeface="Courier New" panose="02070309020205020404" pitchFamily="49" charset="0"/>
              </a:rPr>
              <a:t>Error in break &lt;- 2 : invalid (NULL) left side of assignment</a:t>
            </a:r>
          </a:p>
        </p:txBody>
      </p:sp>
    </p:spTree>
    <p:extLst>
      <p:ext uri="{BB962C8B-B14F-4D97-AF65-F5344CB8AC3E}">
        <p14:creationId xmlns:p14="http://schemas.microsoft.com/office/powerpoint/2010/main" val="3710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objects</a:t>
            </a:r>
          </a:p>
        </p:txBody>
      </p:sp>
      <p:sp>
        <p:nvSpPr>
          <p:cNvPr id="3" name="Content Placeholder 2"/>
          <p:cNvSpPr>
            <a:spLocks noGrp="1"/>
          </p:cNvSpPr>
          <p:nvPr>
            <p:ph idx="1"/>
          </p:nvPr>
        </p:nvSpPr>
        <p:spPr/>
        <p:txBody>
          <a:bodyPr/>
          <a:lstStyle/>
          <a:p>
            <a:r>
              <a:rPr lang="en-US" dirty="0"/>
              <a:t>RStudio: just look at the top-right Workspace tab</a:t>
            </a:r>
          </a:p>
          <a:p>
            <a:r>
              <a:rPr lang="en-US" dirty="0"/>
              <a:t>Alternatively (and more generally):</a:t>
            </a: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print(answer) </a:t>
            </a:r>
          </a:p>
          <a:p>
            <a:pPr marL="0" indent="0">
              <a:buNone/>
            </a:pPr>
            <a:r>
              <a:rPr lang="en-US" sz="2400" dirty="0">
                <a:latin typeface="Courier New" panose="02070309020205020404" pitchFamily="49" charset="0"/>
                <a:cs typeface="Courier New" panose="02070309020205020404" pitchFamily="49" charset="0"/>
              </a:rPr>
              <a:t>[1] 0.9162907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a:t>
            </a:r>
          </a:p>
          <a:p>
            <a:pPr marL="0" indent="0">
              <a:buNone/>
            </a:pPr>
            <a:r>
              <a:rPr lang="en-US" sz="2400" dirty="0">
                <a:latin typeface="Courier New" panose="02070309020205020404" pitchFamily="49" charset="0"/>
                <a:cs typeface="Courier New" panose="02070309020205020404" pitchFamily="49" charset="0"/>
              </a:rPr>
              <a:t>[1] 0.9162907</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 10 </a:t>
            </a:r>
          </a:p>
          <a:p>
            <a:pPr marL="0" indent="0">
              <a:buNone/>
            </a:pPr>
            <a:r>
              <a:rPr lang="en-US" sz="2400" dirty="0">
                <a:latin typeface="Courier New" panose="02070309020205020404" pitchFamily="49" charset="0"/>
                <a:cs typeface="Courier New" panose="02070309020205020404" pitchFamily="49" charset="0"/>
              </a:rPr>
              <a:t>[1] 9.162907</a:t>
            </a:r>
          </a:p>
        </p:txBody>
      </p:sp>
      <p:sp>
        <p:nvSpPr>
          <p:cNvPr id="4" name="TextBox 3"/>
          <p:cNvSpPr txBox="1"/>
          <p:nvPr/>
        </p:nvSpPr>
        <p:spPr>
          <a:xfrm>
            <a:off x="3521440" y="2513350"/>
            <a:ext cx="4631960" cy="646331"/>
          </a:xfrm>
          <a:prstGeom prst="rect">
            <a:avLst/>
          </a:prstGeom>
          <a:noFill/>
        </p:spPr>
        <p:txBody>
          <a:bodyPr wrap="square" rtlCol="0">
            <a:spAutoFit/>
          </a:bodyPr>
          <a:lstStyle/>
          <a:p>
            <a:r>
              <a:rPr lang="en-US" dirty="0">
                <a:solidFill>
                  <a:srgbClr val="FF0000"/>
                </a:solidFill>
              </a:rPr>
              <a:t>Very general command, works on all types of objects</a:t>
            </a:r>
          </a:p>
        </p:txBody>
      </p:sp>
      <p:sp>
        <p:nvSpPr>
          <p:cNvPr id="5" name="TextBox 4"/>
          <p:cNvSpPr txBox="1"/>
          <p:nvPr/>
        </p:nvSpPr>
        <p:spPr>
          <a:xfrm>
            <a:off x="3521440" y="5105400"/>
            <a:ext cx="5012960" cy="369332"/>
          </a:xfrm>
          <a:prstGeom prst="rect">
            <a:avLst/>
          </a:prstGeom>
          <a:noFill/>
        </p:spPr>
        <p:txBody>
          <a:bodyPr wrap="square" rtlCol="0">
            <a:spAutoFit/>
          </a:bodyPr>
          <a:lstStyle/>
          <a:p>
            <a:r>
              <a:rPr lang="en-US" dirty="0">
                <a:solidFill>
                  <a:srgbClr val="FF0000"/>
                </a:solidFill>
              </a:rPr>
              <a:t>Manipulate the value contained within the object</a:t>
            </a:r>
          </a:p>
        </p:txBody>
      </p:sp>
      <p:sp>
        <p:nvSpPr>
          <p:cNvPr id="6" name="TextBox 5"/>
          <p:cNvSpPr txBox="1"/>
          <p:nvPr/>
        </p:nvSpPr>
        <p:spPr>
          <a:xfrm>
            <a:off x="3521440" y="3809375"/>
            <a:ext cx="4631960" cy="369332"/>
          </a:xfrm>
          <a:prstGeom prst="rect">
            <a:avLst/>
          </a:prstGeom>
          <a:noFill/>
        </p:spPr>
        <p:txBody>
          <a:bodyPr wrap="square" rtlCol="0">
            <a:spAutoFit/>
          </a:bodyPr>
          <a:lstStyle/>
          <a:p>
            <a:r>
              <a:rPr lang="en-US" dirty="0">
                <a:solidFill>
                  <a:srgbClr val="FF0000"/>
                </a:solidFill>
              </a:rPr>
              <a:t>Basic way of asking what is inside</a:t>
            </a:r>
          </a:p>
        </p:txBody>
      </p:sp>
    </p:spTree>
    <p:extLst>
      <p:ext uri="{BB962C8B-B14F-4D97-AF65-F5344CB8AC3E}">
        <p14:creationId xmlns:p14="http://schemas.microsoft.com/office/powerpoint/2010/main" val="300727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objects</a:t>
            </a:r>
          </a:p>
        </p:txBody>
      </p:sp>
      <p:sp>
        <p:nvSpPr>
          <p:cNvPr id="3" name="Content Placeholder 2"/>
          <p:cNvSpPr>
            <a:spLocks noGrp="1"/>
          </p:cNvSpPr>
          <p:nvPr>
            <p:ph idx="1"/>
          </p:nvPr>
        </p:nvSpPr>
        <p:spPr/>
        <p:txBody>
          <a:bodyPr/>
          <a:lstStyle/>
          <a:p>
            <a:r>
              <a:rPr lang="en-US" dirty="0"/>
              <a:t>To find a list of all objects in the workspace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"answer"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an object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t>
            </a:r>
            <a:r>
              <a:rPr lang="en-US" b="1" dirty="0"/>
              <a:t>all </a:t>
            </a:r>
            <a:r>
              <a:rPr lang="en-US" dirty="0"/>
              <a:t>objects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character(0)</a:t>
            </a:r>
          </a:p>
        </p:txBody>
      </p:sp>
      <p:sp>
        <p:nvSpPr>
          <p:cNvPr id="4" name="TextBox 3"/>
          <p:cNvSpPr txBox="1"/>
          <p:nvPr/>
        </p:nvSpPr>
        <p:spPr>
          <a:xfrm>
            <a:off x="3826240" y="6107668"/>
            <a:ext cx="5012960" cy="369332"/>
          </a:xfrm>
          <a:prstGeom prst="rect">
            <a:avLst/>
          </a:prstGeom>
          <a:noFill/>
        </p:spPr>
        <p:txBody>
          <a:bodyPr wrap="square" rtlCol="0">
            <a:spAutoFit/>
          </a:bodyPr>
          <a:lstStyle/>
          <a:p>
            <a:r>
              <a:rPr lang="en-US" dirty="0">
                <a:solidFill>
                  <a:srgbClr val="FF0000"/>
                </a:solidFill>
              </a:rPr>
              <a:t>Nothing left in workspace</a:t>
            </a:r>
          </a:p>
        </p:txBody>
      </p:sp>
      <p:sp>
        <p:nvSpPr>
          <p:cNvPr id="5" name="TextBox 4"/>
          <p:cNvSpPr txBox="1"/>
          <p:nvPr/>
        </p:nvSpPr>
        <p:spPr>
          <a:xfrm>
            <a:off x="3824990" y="5224498"/>
            <a:ext cx="5012960" cy="646331"/>
          </a:xfrm>
          <a:prstGeom prst="rect">
            <a:avLst/>
          </a:prstGeom>
          <a:noFill/>
        </p:spPr>
        <p:txBody>
          <a:bodyPr wrap="square" rtlCol="0">
            <a:spAutoFit/>
          </a:bodyPr>
          <a:lstStyle/>
          <a:p>
            <a:r>
              <a:rPr lang="en-US" dirty="0">
                <a:solidFill>
                  <a:srgbClr val="FF0000"/>
                </a:solidFill>
              </a:rPr>
              <a:t>Useful for clearing your workspace at  the start of a new session</a:t>
            </a:r>
          </a:p>
        </p:txBody>
      </p:sp>
      <p:sp>
        <p:nvSpPr>
          <p:cNvPr id="6" name="TextBox 5"/>
          <p:cNvSpPr txBox="1"/>
          <p:nvPr/>
        </p:nvSpPr>
        <p:spPr>
          <a:xfrm>
            <a:off x="4298430" y="4769370"/>
            <a:ext cx="4693170" cy="369332"/>
          </a:xfrm>
          <a:prstGeom prst="rect">
            <a:avLst/>
          </a:prstGeom>
          <a:noFill/>
        </p:spPr>
        <p:txBody>
          <a:bodyPr wrap="square" rtlCol="0">
            <a:spAutoFit/>
          </a:bodyPr>
          <a:lstStyle/>
          <a:p>
            <a:r>
              <a:rPr lang="en-US" dirty="0">
                <a:solidFill>
                  <a:schemeClr val="bg1">
                    <a:lumMod val="50000"/>
                  </a:schemeClr>
                </a:solidFill>
              </a:rPr>
              <a:t>Or Workspace/Clear All menu option in RStudio </a:t>
            </a:r>
          </a:p>
        </p:txBody>
      </p:sp>
    </p:spTree>
    <p:extLst>
      <p:ext uri="{BB962C8B-B14F-4D97-AF65-F5344CB8AC3E}">
        <p14:creationId xmlns:p14="http://schemas.microsoft.com/office/powerpoint/2010/main" val="191588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Data types describe how objects are stored in computer memory</a:t>
            </a:r>
          </a:p>
          <a:p>
            <a:r>
              <a:rPr lang="en-US" dirty="0"/>
              <a:t>In R, you do </a:t>
            </a:r>
            <a:r>
              <a:rPr lang="en-US" b="1" dirty="0"/>
              <a:t>not</a:t>
            </a:r>
            <a:r>
              <a:rPr lang="en-US" dirty="0"/>
              <a:t> need to specify the data type</a:t>
            </a:r>
          </a:p>
          <a:p>
            <a:r>
              <a:rPr lang="en-US" dirty="0"/>
              <a:t>Common data types (also known as </a:t>
            </a:r>
            <a:r>
              <a:rPr lang="en-US" b="1" dirty="0"/>
              <a:t>mode</a:t>
            </a:r>
            <a:r>
              <a:rPr lang="en-US" dirty="0"/>
              <a:t>) include</a:t>
            </a:r>
          </a:p>
          <a:p>
            <a:pPr lvl="1"/>
            <a:r>
              <a:rPr lang="en-US" dirty="0"/>
              <a:t>Numeric (integer, floating point numbers or doubles)</a:t>
            </a:r>
          </a:p>
          <a:p>
            <a:pPr lvl="1"/>
            <a:r>
              <a:rPr lang="en-US" dirty="0"/>
              <a:t>Logical (Boolean, true or false)</a:t>
            </a:r>
          </a:p>
          <a:p>
            <a:pPr lvl="1"/>
            <a:r>
              <a:rPr lang="en-US" dirty="0"/>
              <a:t>Characters (text or string data)</a:t>
            </a:r>
          </a:p>
          <a:p>
            <a:r>
              <a:rPr lang="en-US" dirty="0"/>
              <a:t>The object type is not always obvious in R, and knowing what it is can be important</a:t>
            </a:r>
          </a:p>
        </p:txBody>
      </p:sp>
    </p:spTree>
    <p:extLst>
      <p:ext uri="{BB962C8B-B14F-4D97-AF65-F5344CB8AC3E}">
        <p14:creationId xmlns:p14="http://schemas.microsoft.com/office/powerpoint/2010/main" val="1945866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log(2.718282)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mode(answer)</a:t>
            </a:r>
          </a:p>
          <a:p>
            <a:pPr marL="0" indent="0">
              <a:buNone/>
            </a:pPr>
            <a:r>
              <a:rPr lang="en-US" sz="2400" dirty="0">
                <a:latin typeface="Courier New" panose="02070309020205020404" pitchFamily="49" charset="0"/>
                <a:cs typeface="Courier New" panose="02070309020205020404" pitchFamily="49" charset="0"/>
              </a:rPr>
              <a:t>[1] "numeric"</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is.numeric</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"double"</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"integer"</a:t>
            </a:r>
          </a:p>
        </p:txBody>
      </p:sp>
      <p:sp>
        <p:nvSpPr>
          <p:cNvPr id="4" name="TextBox 3"/>
          <p:cNvSpPr txBox="1"/>
          <p:nvPr/>
        </p:nvSpPr>
        <p:spPr>
          <a:xfrm>
            <a:off x="3003030" y="2696980"/>
            <a:ext cx="5012960" cy="369332"/>
          </a:xfrm>
          <a:prstGeom prst="rect">
            <a:avLst/>
          </a:prstGeom>
          <a:noFill/>
        </p:spPr>
        <p:txBody>
          <a:bodyPr wrap="square" rtlCol="0">
            <a:spAutoFit/>
          </a:bodyPr>
          <a:lstStyle/>
          <a:p>
            <a:r>
              <a:rPr lang="en-US" dirty="0">
                <a:solidFill>
                  <a:srgbClr val="FF0000"/>
                </a:solidFill>
              </a:rPr>
              <a:t>Is it numeric or text? </a:t>
            </a:r>
          </a:p>
        </p:txBody>
      </p:sp>
      <p:sp>
        <p:nvSpPr>
          <p:cNvPr id="5" name="TextBox 4"/>
          <p:cNvSpPr txBox="1"/>
          <p:nvPr/>
        </p:nvSpPr>
        <p:spPr>
          <a:xfrm>
            <a:off x="4162270" y="3486888"/>
            <a:ext cx="5012960" cy="369332"/>
          </a:xfrm>
          <a:prstGeom prst="rect">
            <a:avLst/>
          </a:prstGeom>
          <a:noFill/>
        </p:spPr>
        <p:txBody>
          <a:bodyPr wrap="square" rtlCol="0">
            <a:spAutoFit/>
          </a:bodyPr>
          <a:lstStyle/>
          <a:p>
            <a:r>
              <a:rPr lang="en-US" dirty="0">
                <a:solidFill>
                  <a:srgbClr val="FF0000"/>
                </a:solidFill>
              </a:rPr>
              <a:t>Part of a family of </a:t>
            </a:r>
            <a:r>
              <a:rPr lang="en-US" dirty="0">
                <a:solidFill>
                  <a:srgbClr val="FF0000"/>
                </a:solidFill>
                <a:latin typeface="Courier New" panose="02070309020205020404" pitchFamily="49" charset="0"/>
                <a:cs typeface="Courier New" panose="02070309020205020404" pitchFamily="49" charset="0"/>
              </a:rPr>
              <a:t>is.</a:t>
            </a:r>
            <a:r>
              <a:rPr lang="en-US" dirty="0">
                <a:solidFill>
                  <a:srgbClr val="FF0000"/>
                </a:solidFill>
              </a:rPr>
              <a:t> functions</a:t>
            </a:r>
          </a:p>
        </p:txBody>
      </p:sp>
      <p:sp>
        <p:nvSpPr>
          <p:cNvPr id="6" name="TextBox 5"/>
          <p:cNvSpPr txBox="1"/>
          <p:nvPr/>
        </p:nvSpPr>
        <p:spPr>
          <a:xfrm>
            <a:off x="3475220" y="4282190"/>
            <a:ext cx="5012960" cy="369332"/>
          </a:xfrm>
          <a:prstGeom prst="rect">
            <a:avLst/>
          </a:prstGeom>
          <a:noFill/>
        </p:spPr>
        <p:txBody>
          <a:bodyPr wrap="square" rtlCol="0">
            <a:spAutoFit/>
          </a:bodyPr>
          <a:lstStyle/>
          <a:p>
            <a:r>
              <a:rPr lang="en-US" dirty="0">
                <a:solidFill>
                  <a:srgbClr val="FF0000"/>
                </a:solidFill>
              </a:rPr>
              <a:t>Specifically, what type of object is it?</a:t>
            </a:r>
          </a:p>
        </p:txBody>
      </p:sp>
      <p:sp>
        <p:nvSpPr>
          <p:cNvPr id="7" name="TextBox 6"/>
          <p:cNvSpPr txBox="1"/>
          <p:nvPr/>
        </p:nvSpPr>
        <p:spPr>
          <a:xfrm>
            <a:off x="5981700" y="5103342"/>
            <a:ext cx="3162300" cy="923330"/>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as.</a:t>
            </a:r>
            <a:r>
              <a:rPr lang="en-US" dirty="0">
                <a:solidFill>
                  <a:srgbClr val="FF0000"/>
                </a:solidFill>
              </a:rPr>
              <a:t> functions </a:t>
            </a:r>
            <a:r>
              <a:rPr lang="en-US" b="1" dirty="0">
                <a:solidFill>
                  <a:srgbClr val="FF0000"/>
                </a:solidFill>
              </a:rPr>
              <a:t>coerce</a:t>
            </a:r>
            <a:r>
              <a:rPr lang="en-US" dirty="0">
                <a:solidFill>
                  <a:srgbClr val="FF0000"/>
                </a:solidFill>
              </a:rPr>
              <a:t> objects from one type to another</a:t>
            </a:r>
          </a:p>
        </p:txBody>
      </p:sp>
    </p:spTree>
    <p:extLst>
      <p:ext uri="{BB962C8B-B14F-4D97-AF65-F5344CB8AC3E}">
        <p14:creationId xmlns:p14="http://schemas.microsoft.com/office/powerpoint/2010/main" val="4393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4262735"/>
            <a:ext cx="1143000" cy="461665"/>
          </a:xfrm>
          <a:prstGeom prst="rect">
            <a:avLst/>
          </a:prstGeom>
          <a:noFill/>
        </p:spPr>
        <p:txBody>
          <a:bodyPr wrap="square" rtlCol="0">
            <a:spAutoFit/>
          </a:bodyPr>
          <a:lstStyle/>
          <a:p>
            <a:r>
              <a:rPr lang="en-US" sz="2400" dirty="0"/>
              <a:t>Step 2</a:t>
            </a:r>
          </a:p>
        </p:txBody>
      </p:sp>
      <p:cxnSp>
        <p:nvCxnSpPr>
          <p:cNvPr id="8" name="Straight Arrow Connector 7"/>
          <p:cNvCxnSpPr>
            <a:stCxn id="20" idx="1"/>
            <a:endCxn id="4" idx="3"/>
          </p:cNvCxnSpPr>
          <p:nvPr/>
        </p:nvCxnSpPr>
        <p:spPr>
          <a:xfrm flipH="1">
            <a:off x="4495800" y="2872770"/>
            <a:ext cx="838200" cy="55623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42263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6" name="TextBox 15"/>
          <p:cNvSpPr txBox="1"/>
          <p:nvPr/>
        </p:nvSpPr>
        <p:spPr>
          <a:xfrm>
            <a:off x="4876800" y="3886200"/>
            <a:ext cx="3657600" cy="1200329"/>
          </a:xfrm>
          <a:prstGeom prst="rect">
            <a:avLst/>
          </a:prstGeom>
          <a:noFill/>
        </p:spPr>
        <p:txBody>
          <a:bodyPr wrap="square" rtlCol="0">
            <a:spAutoFit/>
          </a:bodyPr>
          <a:lstStyle/>
          <a:p>
            <a:r>
              <a:rPr lang="en-US" sz="2400" dirty="0" err="1">
                <a:solidFill>
                  <a:schemeClr val="tx2">
                    <a:lumMod val="75000"/>
                  </a:schemeClr>
                </a:solidFill>
                <a:latin typeface="Courier New" panose="02070309020205020404" pitchFamily="49" charset="0"/>
                <a:cs typeface="Courier New" panose="02070309020205020404" pitchFamily="49" charset="0"/>
              </a:rPr>
              <a:t>as.integer</a:t>
            </a:r>
            <a:r>
              <a:rPr lang="en-US" sz="2400" dirty="0">
                <a:solidFill>
                  <a:schemeClr val="tx2">
                    <a:lumMod val="75000"/>
                  </a:schemeClr>
                </a:solidFill>
                <a:latin typeface="Courier New" panose="02070309020205020404" pitchFamily="49" charset="0"/>
                <a:cs typeface="Courier New" panose="02070309020205020404" pitchFamily="49" charset="0"/>
              </a:rPr>
              <a:t>(answer)</a:t>
            </a:r>
          </a:p>
          <a:p>
            <a:r>
              <a:rPr lang="en-US" sz="2400" dirty="0">
                <a:solidFill>
                  <a:schemeClr val="tx2">
                    <a:lumMod val="75000"/>
                  </a:schemeClr>
                </a:solidFill>
              </a:rPr>
              <a:t>Create a new object that is an integer</a:t>
            </a:r>
          </a:p>
        </p:txBody>
      </p:sp>
      <p:sp>
        <p:nvSpPr>
          <p:cNvPr id="20" name="TextBox 19"/>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spTree>
    <p:extLst>
      <p:ext uri="{BB962C8B-B14F-4D97-AF65-F5344CB8AC3E}">
        <p14:creationId xmlns:p14="http://schemas.microsoft.com/office/powerpoint/2010/main" val="225447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2606</TotalTime>
  <Words>1152</Words>
  <Application>Microsoft Office PowerPoint</Application>
  <PresentationFormat>On-screen Show (4:3)</PresentationFormat>
  <Paragraphs>190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Courier New</vt:lpstr>
      <vt:lpstr>Arial</vt:lpstr>
      <vt:lpstr>Office Theme</vt:lpstr>
      <vt:lpstr>Objects</vt:lpstr>
      <vt:lpstr>Assigning values</vt:lpstr>
      <vt:lpstr>Assigning values</vt:lpstr>
      <vt:lpstr>Assigning values</vt:lpstr>
      <vt:lpstr>Viewing objects</vt:lpstr>
      <vt:lpstr>Removing objects</vt:lpstr>
      <vt:lpstr>Data types</vt:lpstr>
      <vt:lpstr>Finding data types</vt:lpstr>
      <vt:lpstr>Wait, what did you do there?</vt:lpstr>
      <vt:lpstr>Wait, what did you do there?</vt:lpstr>
      <vt:lpstr>Finding data types</vt:lpstr>
      <vt:lpstr>Vectors</vt:lpstr>
      <vt:lpstr>Creating vectors using rep</vt:lpstr>
      <vt:lpstr>Vector operations work element-wise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552 Introduction to R Programming</dc:title>
  <dc:creator>Trevor Branch</dc:creator>
  <cp:lastModifiedBy>Kristin PJ</cp:lastModifiedBy>
  <cp:revision>141</cp:revision>
  <dcterms:created xsi:type="dcterms:W3CDTF">2013-09-18T21:00:03Z</dcterms:created>
  <dcterms:modified xsi:type="dcterms:W3CDTF">2019-09-25T04:21:21Z</dcterms:modified>
</cp:coreProperties>
</file>