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2" r:id="rId3"/>
    <p:sldId id="333" r:id="rId4"/>
    <p:sldId id="334" r:id="rId5"/>
    <p:sldId id="258" r:id="rId6"/>
    <p:sldId id="266" r:id="rId7"/>
    <p:sldId id="274" r:id="rId8"/>
    <p:sldId id="306" r:id="rId9"/>
    <p:sldId id="275" r:id="rId10"/>
    <p:sldId id="307" r:id="rId11"/>
    <p:sldId id="308" r:id="rId12"/>
    <p:sldId id="309" r:id="rId13"/>
    <p:sldId id="310" r:id="rId14"/>
    <p:sldId id="311" r:id="rId15"/>
    <p:sldId id="312" r:id="rId16"/>
    <p:sldId id="31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9/29/2019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ran.r-project.org/doc/manuals/r-release/R-intro.html#Logical-vecto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2a</a:t>
            </a:r>
            <a:br>
              <a:rPr lang="en-US" dirty="0"/>
            </a:br>
            <a:r>
              <a:rPr lang="en-US" dirty="0"/>
              <a:t>Working with data in R</a:t>
            </a:r>
          </a:p>
        </p:txBody>
      </p:sp>
      <p:sp>
        <p:nvSpPr>
          <p:cNvPr id="3" name="Subtitle 2"/>
          <p:cNvSpPr>
            <a:spLocks noGrp="1"/>
          </p:cNvSpPr>
          <p:nvPr>
            <p:ph type="subTitle" idx="1"/>
          </p:nvPr>
        </p:nvSpPr>
        <p:spPr/>
        <p:txBody>
          <a:bodyPr/>
          <a:lstStyle/>
          <a:p>
            <a:r>
              <a:rPr lang="en-US" dirty="0"/>
              <a:t>Kristin Privitera-Johnson</a:t>
            </a:r>
          </a:p>
          <a:p>
            <a:r>
              <a:rPr lang="en-US" dirty="0"/>
              <a:t>FISH 552 Introduction to R</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4" name="Content Placeholder 2"/>
          <p:cNvSpPr>
            <a:spLocks noGrp="1"/>
          </p:cNvSpPr>
          <p:nvPr>
            <p:ph idx="1"/>
          </p:nvPr>
        </p:nvSpPr>
        <p:spPr>
          <a:xfrm>
            <a:off x="457200" y="1447800"/>
            <a:ext cx="8229600" cy="5105400"/>
          </a:xfrm>
        </p:spPr>
        <p:txBody>
          <a:bodyPr>
            <a:normAutofit/>
          </a:bodyPr>
          <a:lstStyle/>
          <a:p>
            <a:pPr marL="0" indent="0">
              <a:buNone/>
            </a:pPr>
            <a:r>
              <a:rPr lang="en-US" dirty="0">
                <a:latin typeface="Lucida Console" panose="020B0609040504020204" pitchFamily="49" charset="0"/>
              </a:rPr>
              <a:t>&amp;&amp; </a:t>
            </a:r>
            <a:r>
              <a:rPr lang="en-US" dirty="0"/>
              <a:t>and (first element of vector only)</a:t>
            </a:r>
          </a:p>
          <a:p>
            <a:pPr marL="0" indent="0">
              <a:buNone/>
            </a:pPr>
            <a:r>
              <a:rPr lang="en-US" dirty="0">
                <a:latin typeface="Lucida Console" panose="020B0609040504020204" pitchFamily="49" charset="0"/>
              </a:rPr>
              <a:t>|| </a:t>
            </a:r>
            <a:r>
              <a:rPr lang="en-US" dirty="0"/>
              <a:t>or (first element of vector only)</a:t>
            </a:r>
          </a:p>
          <a:p>
            <a:pPr marL="0" indent="0">
              <a:buNone/>
            </a:pPr>
            <a:endParaRPr lang="en-US" dirty="0"/>
          </a:p>
          <a:p>
            <a:pPr marL="0" indent="0">
              <a:buNone/>
            </a:pPr>
            <a:r>
              <a:rPr lang="en-US" dirty="0"/>
              <a:t>The ONLY place you use these is when you are asking </a:t>
            </a:r>
            <a:r>
              <a:rPr lang="en-US" b="1" dirty="0"/>
              <a:t>IF</a:t>
            </a:r>
            <a:r>
              <a:rPr lang="en-US" dirty="0"/>
              <a:t> something is true, in which case you need a single value and not an entire vector of T and F values</a:t>
            </a:r>
            <a:endParaRPr lang="en-US" b="1" dirty="0"/>
          </a:p>
        </p:txBody>
      </p:sp>
    </p:spTree>
    <p:extLst>
      <p:ext uri="{BB962C8B-B14F-4D97-AF65-F5344CB8AC3E}">
        <p14:creationId xmlns:p14="http://schemas.microsoft.com/office/powerpoint/2010/main" val="408245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examples: single value</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Lucida Console"/>
              </a:rPr>
              <a:t>&gt; x &lt;- 3 </a:t>
            </a:r>
          </a:p>
          <a:p>
            <a:pPr marL="0" indent="0">
              <a:buNone/>
            </a:pPr>
            <a:r>
              <a:rPr lang="en-US" sz="2400" dirty="0">
                <a:solidFill>
                  <a:srgbClr val="0000FF"/>
                </a:solidFill>
                <a:latin typeface="Lucida Console"/>
              </a:rPr>
              <a:t>&gt; x == 3 </a:t>
            </a:r>
          </a:p>
          <a:p>
            <a:pPr marL="0" indent="0">
              <a:buNone/>
            </a:pPr>
            <a:r>
              <a:rPr lang="en-US" sz="2400" dirty="0">
                <a:solidFill>
                  <a:srgbClr val="000000"/>
                </a:solidFill>
                <a:latin typeface="Lucida Console"/>
              </a:rPr>
              <a:t>[1] TRUE </a:t>
            </a:r>
          </a:p>
          <a:p>
            <a:pPr marL="0" indent="0">
              <a:buNone/>
            </a:pPr>
            <a:r>
              <a:rPr lang="en-US" sz="2400" dirty="0">
                <a:solidFill>
                  <a:srgbClr val="0000FF"/>
                </a:solidFill>
                <a:latin typeface="Lucida Console"/>
              </a:rPr>
              <a:t>&gt; x &lt; 10 </a:t>
            </a:r>
          </a:p>
          <a:p>
            <a:pPr marL="0" indent="0">
              <a:buNone/>
            </a:pPr>
            <a:r>
              <a:rPr lang="en-US" sz="2400" dirty="0">
                <a:solidFill>
                  <a:srgbClr val="000000"/>
                </a:solidFill>
                <a:latin typeface="Lucida Console"/>
              </a:rPr>
              <a:t>[1] TRUE </a:t>
            </a:r>
          </a:p>
          <a:p>
            <a:pPr marL="0" indent="0">
              <a:buNone/>
            </a:pPr>
            <a:r>
              <a:rPr lang="en-US" sz="2400" dirty="0">
                <a:solidFill>
                  <a:srgbClr val="0000FF"/>
                </a:solidFill>
                <a:latin typeface="Lucida Console"/>
              </a:rPr>
              <a:t>&gt; x &lt; -1 </a:t>
            </a:r>
          </a:p>
          <a:p>
            <a:pPr marL="0" indent="0">
              <a:buNone/>
            </a:pPr>
            <a:r>
              <a:rPr lang="en-US" sz="2400" dirty="0">
                <a:solidFill>
                  <a:srgbClr val="000000"/>
                </a:solidFill>
                <a:latin typeface="Lucida Console"/>
              </a:rPr>
              <a:t>[1] FALSE </a:t>
            </a:r>
          </a:p>
          <a:p>
            <a:pPr marL="0" indent="0">
              <a:buNone/>
            </a:pPr>
            <a:r>
              <a:rPr lang="en-US" sz="2400" dirty="0">
                <a:solidFill>
                  <a:srgbClr val="0000FF"/>
                </a:solidFill>
                <a:latin typeface="Lucida Console"/>
              </a:rPr>
              <a:t>&gt; x &gt; 0 &amp; x &lt; 10 </a:t>
            </a:r>
          </a:p>
          <a:p>
            <a:pPr marL="0" indent="0">
              <a:buNone/>
            </a:pPr>
            <a:r>
              <a:rPr lang="en-US" sz="2400" dirty="0">
                <a:solidFill>
                  <a:srgbClr val="000000"/>
                </a:solidFill>
                <a:latin typeface="Lucida Console"/>
              </a:rPr>
              <a:t>[1] TRUE</a:t>
            </a:r>
            <a:endParaRPr lang="en-US" sz="2400" dirty="0"/>
          </a:p>
        </p:txBody>
      </p:sp>
      <p:sp>
        <p:nvSpPr>
          <p:cNvPr id="4" name="TextBox 3"/>
          <p:cNvSpPr txBox="1"/>
          <p:nvPr/>
        </p:nvSpPr>
        <p:spPr>
          <a:xfrm>
            <a:off x="3361539" y="4187170"/>
            <a:ext cx="5324475" cy="369332"/>
          </a:xfrm>
          <a:prstGeom prst="rect">
            <a:avLst/>
          </a:prstGeom>
          <a:noFill/>
        </p:spPr>
        <p:txBody>
          <a:bodyPr wrap="square" rtlCol="0">
            <a:spAutoFit/>
          </a:bodyPr>
          <a:lstStyle/>
          <a:p>
            <a:r>
              <a:rPr lang="en-US" dirty="0">
                <a:solidFill>
                  <a:srgbClr val="C00000"/>
                </a:solidFill>
              </a:rPr>
              <a:t>Combine multiple conditions with AND (&amp;) or </a:t>
            </a:r>
            <a:r>
              <a:rPr lang="en-US" dirty="0" err="1">
                <a:solidFill>
                  <a:srgbClr val="C00000"/>
                </a:solidFill>
              </a:rPr>
              <a:t>OR</a:t>
            </a:r>
            <a:r>
              <a:rPr lang="en-US" dirty="0">
                <a:solidFill>
                  <a:srgbClr val="C00000"/>
                </a:solidFill>
              </a:rPr>
              <a:t> (|)</a:t>
            </a:r>
          </a:p>
        </p:txBody>
      </p:sp>
      <p:cxnSp>
        <p:nvCxnSpPr>
          <p:cNvPr id="5" name="Straight Arrow Connector 4"/>
          <p:cNvCxnSpPr/>
          <p:nvPr/>
        </p:nvCxnSpPr>
        <p:spPr>
          <a:xfrm flipH="1">
            <a:off x="2209802" y="4419600"/>
            <a:ext cx="1142998" cy="152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4569857"/>
            <a:ext cx="4886325" cy="369332"/>
          </a:xfrm>
          <a:prstGeom prst="rect">
            <a:avLst/>
          </a:prstGeom>
          <a:noFill/>
        </p:spPr>
        <p:txBody>
          <a:bodyPr wrap="square" rtlCol="0">
            <a:spAutoFit/>
          </a:bodyPr>
          <a:lstStyle/>
          <a:p>
            <a:r>
              <a:rPr lang="en-US" dirty="0">
                <a:solidFill>
                  <a:schemeClr val="bg1">
                    <a:lumMod val="50000"/>
                  </a:schemeClr>
                </a:solidFill>
              </a:rPr>
              <a:t>This is how you ask whether x is between 0 and 10</a:t>
            </a:r>
          </a:p>
        </p:txBody>
      </p:sp>
      <p:sp>
        <p:nvSpPr>
          <p:cNvPr id="9" name="TextBox 8"/>
          <p:cNvSpPr txBox="1"/>
          <p:nvPr/>
        </p:nvSpPr>
        <p:spPr>
          <a:xfrm>
            <a:off x="2203517" y="3675257"/>
            <a:ext cx="6178483" cy="369332"/>
          </a:xfrm>
          <a:prstGeom prst="rect">
            <a:avLst/>
          </a:prstGeom>
          <a:noFill/>
        </p:spPr>
        <p:txBody>
          <a:bodyPr wrap="square" rtlCol="0">
            <a:spAutoFit/>
          </a:bodyPr>
          <a:lstStyle/>
          <a:p>
            <a:r>
              <a:rPr lang="en-US" dirty="0">
                <a:solidFill>
                  <a:srgbClr val="C00000"/>
                </a:solidFill>
              </a:rPr>
              <a:t>Not to be confused with </a:t>
            </a:r>
            <a:r>
              <a:rPr lang="en-US" sz="1600" dirty="0">
                <a:solidFill>
                  <a:srgbClr val="C00000"/>
                </a:solidFill>
                <a:latin typeface="Courier New" panose="02070309020205020404" pitchFamily="49" charset="0"/>
                <a:cs typeface="Courier New" panose="02070309020205020404" pitchFamily="49" charset="0"/>
              </a:rPr>
              <a:t>x &lt;- 1</a:t>
            </a:r>
            <a:r>
              <a:rPr lang="en-US" dirty="0">
                <a:solidFill>
                  <a:srgbClr val="C00000"/>
                </a:solidFill>
              </a:rPr>
              <a:t>, which is assigning </a:t>
            </a:r>
            <a:r>
              <a:rPr lang="en-US" dirty="0">
                <a:solidFill>
                  <a:srgbClr val="C00000"/>
                </a:solidFill>
                <a:latin typeface="Courier New" panose="02070309020205020404" pitchFamily="49" charset="0"/>
                <a:cs typeface="Courier New" panose="02070309020205020404" pitchFamily="49" charset="0"/>
              </a:rPr>
              <a:t>1</a:t>
            </a:r>
            <a:r>
              <a:rPr lang="en-US" dirty="0">
                <a:solidFill>
                  <a:srgbClr val="C00000"/>
                </a:solidFill>
              </a:rPr>
              <a:t> to </a:t>
            </a:r>
            <a:r>
              <a:rPr lang="en-US" dirty="0">
                <a:solidFill>
                  <a:srgbClr val="C00000"/>
                </a:solidFill>
                <a:latin typeface="Courier New" panose="02070309020205020404" pitchFamily="49" charset="0"/>
                <a:cs typeface="Courier New" panose="02070309020205020404" pitchFamily="49" charset="0"/>
              </a:rPr>
              <a:t>x</a:t>
            </a:r>
          </a:p>
        </p:txBody>
      </p:sp>
    </p:spTree>
    <p:extLst>
      <p:ext uri="{BB962C8B-B14F-4D97-AF65-F5344CB8AC3E}">
        <p14:creationId xmlns:p14="http://schemas.microsoft.com/office/powerpoint/2010/main" val="216532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examples: vector of values</a:t>
            </a:r>
          </a:p>
        </p:txBody>
      </p:sp>
      <p:sp>
        <p:nvSpPr>
          <p:cNvPr id="3" name="Content Placeholder 2"/>
          <p:cNvSpPr>
            <a:spLocks noGrp="1"/>
          </p:cNvSpPr>
          <p:nvPr>
            <p:ph idx="1"/>
          </p:nvPr>
        </p:nvSpPr>
        <p:spPr/>
        <p:txBody>
          <a:bodyPr>
            <a:normAutofit/>
          </a:bodyPr>
          <a:lstStyle/>
          <a:p>
            <a:pPr marL="0" indent="0">
              <a:buNone/>
            </a:pPr>
            <a:r>
              <a:rPr lang="da-DK" sz="2400" dirty="0">
                <a:solidFill>
                  <a:srgbClr val="0000FF"/>
                </a:solidFill>
                <a:latin typeface="Lucida Console"/>
              </a:rPr>
              <a:t>&gt; x &lt;- 1:5</a:t>
            </a:r>
          </a:p>
          <a:p>
            <a:pPr marL="0" indent="0">
              <a:buNone/>
            </a:pPr>
            <a:r>
              <a:rPr lang="da-DK" sz="2400" dirty="0">
                <a:solidFill>
                  <a:srgbClr val="0000FF"/>
                </a:solidFill>
                <a:latin typeface="Lucida Console"/>
              </a:rPr>
              <a:t> </a:t>
            </a:r>
          </a:p>
          <a:p>
            <a:pPr marL="0" indent="0">
              <a:buNone/>
            </a:pPr>
            <a:r>
              <a:rPr lang="da-DK" sz="2400" dirty="0">
                <a:solidFill>
                  <a:srgbClr val="0000FF"/>
                </a:solidFill>
                <a:latin typeface="Lucida Console"/>
              </a:rPr>
              <a:t>&gt; x == 3 </a:t>
            </a:r>
          </a:p>
          <a:p>
            <a:pPr marL="0" indent="0">
              <a:buNone/>
            </a:pPr>
            <a:r>
              <a:rPr lang="da-DK" sz="2400" dirty="0">
                <a:solidFill>
                  <a:srgbClr val="000000"/>
                </a:solidFill>
                <a:latin typeface="Lucida Console"/>
              </a:rPr>
              <a:t>[1] FALSE FALSE TRUE FALSE FALSE </a:t>
            </a:r>
          </a:p>
          <a:p>
            <a:pPr marL="0" indent="0">
              <a:buNone/>
            </a:pPr>
            <a:r>
              <a:rPr lang="da-DK" sz="2400" dirty="0">
                <a:solidFill>
                  <a:srgbClr val="0000FF"/>
                </a:solidFill>
                <a:latin typeface="Lucida Console"/>
              </a:rPr>
              <a:t>&gt; x &lt; 10 </a:t>
            </a:r>
          </a:p>
          <a:p>
            <a:pPr marL="0" indent="0">
              <a:buNone/>
            </a:pPr>
            <a:r>
              <a:rPr lang="da-DK" sz="2400" dirty="0">
                <a:solidFill>
                  <a:srgbClr val="000000"/>
                </a:solidFill>
                <a:latin typeface="Lucida Console"/>
              </a:rPr>
              <a:t>[1] TRUE TRUE TRUE TRUE TRUE </a:t>
            </a:r>
          </a:p>
          <a:p>
            <a:pPr marL="0" indent="0">
              <a:buNone/>
            </a:pPr>
            <a:r>
              <a:rPr lang="da-DK" sz="2400" dirty="0">
                <a:solidFill>
                  <a:srgbClr val="0000FF"/>
                </a:solidFill>
                <a:latin typeface="Lucida Console"/>
              </a:rPr>
              <a:t>&gt; x &gt; 2 &amp; x &lt;= 4 </a:t>
            </a:r>
          </a:p>
          <a:p>
            <a:pPr marL="0" indent="0">
              <a:buNone/>
            </a:pPr>
            <a:r>
              <a:rPr lang="da-DK" sz="2400" dirty="0">
                <a:solidFill>
                  <a:srgbClr val="000000"/>
                </a:solidFill>
                <a:latin typeface="Lucida Console"/>
              </a:rPr>
              <a:t>[1] FALSE FALSE TRUE TRUE FALSE </a:t>
            </a:r>
          </a:p>
          <a:p>
            <a:pPr marL="0" indent="0">
              <a:buNone/>
            </a:pPr>
            <a:r>
              <a:rPr lang="da-DK" sz="2400" dirty="0">
                <a:solidFill>
                  <a:srgbClr val="0000FF"/>
                </a:solidFill>
                <a:latin typeface="Lucida Console"/>
              </a:rPr>
              <a:t>&gt; x != 2 </a:t>
            </a:r>
          </a:p>
          <a:p>
            <a:pPr marL="0" indent="0">
              <a:buNone/>
            </a:pPr>
            <a:r>
              <a:rPr lang="da-DK" sz="2400" dirty="0">
                <a:solidFill>
                  <a:srgbClr val="000000"/>
                </a:solidFill>
                <a:latin typeface="Lucida Console"/>
              </a:rPr>
              <a:t>[1] TRUE FALSE TRUE TRUE TRUE</a:t>
            </a:r>
            <a:endParaRPr lang="en-US" sz="2400" dirty="0"/>
          </a:p>
        </p:txBody>
      </p:sp>
      <p:sp>
        <p:nvSpPr>
          <p:cNvPr id="7" name="TextBox 6"/>
          <p:cNvSpPr txBox="1"/>
          <p:nvPr/>
        </p:nvSpPr>
        <p:spPr>
          <a:xfrm>
            <a:off x="2514600" y="1524000"/>
            <a:ext cx="4886325" cy="369332"/>
          </a:xfrm>
          <a:prstGeom prst="rect">
            <a:avLst/>
          </a:prstGeom>
          <a:noFill/>
        </p:spPr>
        <p:txBody>
          <a:bodyPr wrap="square" rtlCol="0">
            <a:spAutoFit/>
          </a:bodyPr>
          <a:lstStyle/>
          <a:p>
            <a:r>
              <a:rPr lang="en-US" dirty="0">
                <a:solidFill>
                  <a:schemeClr val="bg1">
                    <a:lumMod val="50000"/>
                  </a:schemeClr>
                </a:solidFill>
              </a:rPr>
              <a:t>Now x is a vector of values</a:t>
            </a:r>
          </a:p>
        </p:txBody>
      </p:sp>
    </p:spTree>
    <p:extLst>
      <p:ext uri="{BB962C8B-B14F-4D97-AF65-F5344CB8AC3E}">
        <p14:creationId xmlns:p14="http://schemas.microsoft.com/office/powerpoint/2010/main" val="287558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logic</a:t>
            </a:r>
          </a:p>
        </p:txBody>
      </p:sp>
      <p:sp>
        <p:nvSpPr>
          <p:cNvPr id="3" name="Content Placeholder 2"/>
          <p:cNvSpPr>
            <a:spLocks noGrp="1"/>
          </p:cNvSpPr>
          <p:nvPr>
            <p:ph idx="1"/>
          </p:nvPr>
        </p:nvSpPr>
        <p:spPr>
          <a:xfrm>
            <a:off x="457200" y="1295400"/>
            <a:ext cx="8229600" cy="5105400"/>
          </a:xfrm>
        </p:spPr>
        <p:txBody>
          <a:bodyPr>
            <a:normAutofit/>
          </a:bodyPr>
          <a:lstStyle/>
          <a:p>
            <a:pPr marL="0" indent="0">
              <a:buNone/>
            </a:pPr>
            <a:r>
              <a:rPr lang="en-US" sz="1800" dirty="0">
                <a:solidFill>
                  <a:srgbClr val="0000FF"/>
                </a:solidFill>
                <a:latin typeface="Lucida Console"/>
              </a:rPr>
              <a:t>&gt; day &lt;- c("</a:t>
            </a:r>
            <a:r>
              <a:rPr lang="en-US" sz="1800" dirty="0" err="1">
                <a:solidFill>
                  <a:srgbClr val="0000FF"/>
                </a:solidFill>
                <a:latin typeface="Lucida Console"/>
              </a:rPr>
              <a:t>Sun","Mon","Tues","Wed","Thurs","Fri","Sat</a:t>
            </a:r>
            <a:r>
              <a:rPr lang="en-US" sz="1800" dirty="0">
                <a:solidFill>
                  <a:srgbClr val="0000FF"/>
                </a:solidFill>
                <a:latin typeface="Lucida Console"/>
              </a:rPr>
              <a:t>") </a:t>
            </a:r>
          </a:p>
          <a:p>
            <a:pPr marL="0" indent="0">
              <a:buNone/>
            </a:pPr>
            <a:r>
              <a:rPr lang="en-US" sz="1800" dirty="0">
                <a:solidFill>
                  <a:srgbClr val="0000FF"/>
                </a:solidFill>
                <a:latin typeface="Lucida Console"/>
              </a:rPr>
              <a:t>&gt; rain &lt;- c("</a:t>
            </a:r>
            <a:r>
              <a:rPr lang="en-US" sz="1800" dirty="0" err="1">
                <a:solidFill>
                  <a:srgbClr val="0000FF"/>
                </a:solidFill>
                <a:latin typeface="Lucida Console"/>
              </a:rPr>
              <a:t>Yes","Yes","Yes","Yes","Yes","Yes","No</a:t>
            </a:r>
            <a:r>
              <a:rPr lang="en-US" sz="1800" dirty="0">
                <a:solidFill>
                  <a:srgbClr val="0000FF"/>
                </a:solidFill>
                <a:latin typeface="Lucida Console"/>
              </a:rPr>
              <a:t>") </a:t>
            </a:r>
          </a:p>
          <a:p>
            <a:pPr marL="0" indent="0">
              <a:buNone/>
            </a:pPr>
            <a:r>
              <a:rPr lang="en-US" sz="1800" dirty="0">
                <a:solidFill>
                  <a:srgbClr val="0000FF"/>
                </a:solidFill>
                <a:latin typeface="Lucida Console"/>
              </a:rPr>
              <a:t>&gt; snow &lt;- c("No", "No", "No", "Yes", "No", "No", "No") </a:t>
            </a:r>
          </a:p>
          <a:p>
            <a:pPr marL="0" indent="0">
              <a:buNone/>
            </a:pPr>
            <a:r>
              <a:rPr lang="en-US" sz="1800" dirty="0">
                <a:solidFill>
                  <a:srgbClr val="0000FF"/>
                </a:solidFill>
                <a:latin typeface="Lucida Console"/>
              </a:rPr>
              <a:t>&gt; rain == "Yes" </a:t>
            </a:r>
          </a:p>
          <a:p>
            <a:pPr marL="0" indent="0">
              <a:buNone/>
            </a:pPr>
            <a:r>
              <a:rPr lang="en-US" sz="1800" dirty="0">
                <a:solidFill>
                  <a:srgbClr val="000000"/>
                </a:solidFill>
                <a:latin typeface="Lucida Console"/>
              </a:rPr>
              <a:t>[1] TRUE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FALSE </a:t>
            </a:r>
          </a:p>
          <a:p>
            <a:pPr marL="0" indent="0">
              <a:buNone/>
            </a:pPr>
            <a:r>
              <a:rPr lang="en-US" sz="1800" dirty="0">
                <a:solidFill>
                  <a:srgbClr val="0000FF"/>
                </a:solidFill>
                <a:latin typeface="Lucida Console"/>
              </a:rPr>
              <a:t>&gt; rain != "No" </a:t>
            </a:r>
          </a:p>
          <a:p>
            <a:pPr marL="0" indent="0">
              <a:buNone/>
            </a:pPr>
            <a:r>
              <a:rPr lang="en-US" sz="1800" dirty="0">
                <a:solidFill>
                  <a:srgbClr val="000000"/>
                </a:solidFill>
                <a:latin typeface="Lucida Console"/>
              </a:rPr>
              <a:t>[1] TRUE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FALSE </a:t>
            </a:r>
          </a:p>
          <a:p>
            <a:pPr marL="0" indent="0">
              <a:buNone/>
            </a:pPr>
            <a:r>
              <a:rPr lang="en-US" sz="1800" dirty="0">
                <a:solidFill>
                  <a:srgbClr val="0000FF"/>
                </a:solidFill>
                <a:latin typeface="Lucida Console"/>
              </a:rPr>
              <a:t>&gt; snow == "Yes" </a:t>
            </a:r>
          </a:p>
          <a:p>
            <a:pPr marL="0" indent="0">
              <a:buNone/>
            </a:pPr>
            <a:r>
              <a:rPr lang="en-US" sz="1800" dirty="0">
                <a:solidFill>
                  <a:srgbClr val="000000"/>
                </a:solidFill>
                <a:latin typeface="Lucida Console"/>
              </a:rPr>
              <a:t>[1] FALSE </a:t>
            </a:r>
            <a:r>
              <a:rPr lang="en-US" sz="1800" dirty="0" err="1">
                <a:solidFill>
                  <a:srgbClr val="000000"/>
                </a:solidFill>
                <a:latin typeface="Lucida Console"/>
              </a:rPr>
              <a:t>FALSE</a:t>
            </a:r>
            <a:r>
              <a:rPr lang="en-US" sz="1800" dirty="0">
                <a:solidFill>
                  <a:srgbClr val="000000"/>
                </a:solidFill>
                <a:latin typeface="Lucida Console"/>
              </a:rPr>
              <a:t> </a:t>
            </a:r>
            <a:r>
              <a:rPr lang="en-US" sz="1800" dirty="0" err="1">
                <a:solidFill>
                  <a:srgbClr val="000000"/>
                </a:solidFill>
                <a:latin typeface="Lucida Console"/>
              </a:rPr>
              <a:t>FALSE</a:t>
            </a:r>
            <a:r>
              <a:rPr lang="en-US" sz="1800" dirty="0">
                <a:solidFill>
                  <a:srgbClr val="000000"/>
                </a:solidFill>
                <a:latin typeface="Lucida Console"/>
              </a:rPr>
              <a:t> TRUE FALSE </a:t>
            </a:r>
            <a:r>
              <a:rPr lang="en-US" sz="1800" dirty="0" err="1">
                <a:solidFill>
                  <a:srgbClr val="000000"/>
                </a:solidFill>
                <a:latin typeface="Lucida Console"/>
              </a:rPr>
              <a:t>FALSE</a:t>
            </a:r>
            <a:r>
              <a:rPr lang="en-US" sz="1800" dirty="0">
                <a:solidFill>
                  <a:srgbClr val="000000"/>
                </a:solidFill>
                <a:latin typeface="Lucida Console"/>
              </a:rPr>
              <a:t> </a:t>
            </a:r>
            <a:r>
              <a:rPr lang="en-US" sz="1800" dirty="0" err="1">
                <a:solidFill>
                  <a:srgbClr val="000000"/>
                </a:solidFill>
                <a:latin typeface="Lucida Console"/>
              </a:rPr>
              <a:t>FALSE</a:t>
            </a:r>
            <a:endParaRPr lang="en-US" sz="1800" dirty="0">
              <a:solidFill>
                <a:srgbClr val="000000"/>
              </a:solidFill>
              <a:latin typeface="Lucida Console"/>
            </a:endParaRPr>
          </a:p>
          <a:p>
            <a:pPr marL="0" indent="0">
              <a:buNone/>
            </a:pPr>
            <a:r>
              <a:rPr lang="en-US" sz="1800" dirty="0">
                <a:solidFill>
                  <a:srgbClr val="0000FF"/>
                </a:solidFill>
                <a:latin typeface="Lucida Console"/>
              </a:rPr>
              <a:t>&gt; rain=="Yes" &amp; snow=="Yes" </a:t>
            </a:r>
          </a:p>
          <a:p>
            <a:pPr marL="0" indent="0">
              <a:buNone/>
            </a:pPr>
            <a:r>
              <a:rPr lang="en-US" sz="1800" dirty="0">
                <a:solidFill>
                  <a:srgbClr val="000000"/>
                </a:solidFill>
                <a:latin typeface="Lucida Console"/>
              </a:rPr>
              <a:t>[1] FALSE </a:t>
            </a:r>
            <a:r>
              <a:rPr lang="en-US" sz="1800" dirty="0" err="1">
                <a:solidFill>
                  <a:srgbClr val="000000"/>
                </a:solidFill>
                <a:latin typeface="Lucida Console"/>
              </a:rPr>
              <a:t>FALSE</a:t>
            </a:r>
            <a:r>
              <a:rPr lang="en-US" sz="1800" dirty="0">
                <a:solidFill>
                  <a:srgbClr val="000000"/>
                </a:solidFill>
                <a:latin typeface="Lucida Console"/>
              </a:rPr>
              <a:t> </a:t>
            </a:r>
            <a:r>
              <a:rPr lang="en-US" sz="1800" dirty="0" err="1">
                <a:solidFill>
                  <a:srgbClr val="000000"/>
                </a:solidFill>
                <a:latin typeface="Lucida Console"/>
              </a:rPr>
              <a:t>FALSE</a:t>
            </a:r>
            <a:r>
              <a:rPr lang="en-US" sz="1800" dirty="0">
                <a:solidFill>
                  <a:srgbClr val="000000"/>
                </a:solidFill>
                <a:latin typeface="Lucida Console"/>
              </a:rPr>
              <a:t> TRUE FALSE </a:t>
            </a:r>
            <a:r>
              <a:rPr lang="en-US" sz="1800" dirty="0" err="1">
                <a:solidFill>
                  <a:srgbClr val="000000"/>
                </a:solidFill>
                <a:latin typeface="Lucida Console"/>
              </a:rPr>
              <a:t>FALSE</a:t>
            </a:r>
            <a:r>
              <a:rPr lang="en-US" sz="1800" dirty="0">
                <a:solidFill>
                  <a:srgbClr val="000000"/>
                </a:solidFill>
                <a:latin typeface="Lucida Console"/>
              </a:rPr>
              <a:t> </a:t>
            </a:r>
            <a:r>
              <a:rPr lang="en-US" sz="1800" dirty="0" err="1">
                <a:solidFill>
                  <a:srgbClr val="000000"/>
                </a:solidFill>
                <a:latin typeface="Lucida Console"/>
              </a:rPr>
              <a:t>FALSE</a:t>
            </a:r>
            <a:r>
              <a:rPr lang="en-US" sz="1800" dirty="0">
                <a:solidFill>
                  <a:srgbClr val="000000"/>
                </a:solidFill>
                <a:latin typeface="Lucida Console"/>
              </a:rPr>
              <a:t> </a:t>
            </a:r>
          </a:p>
          <a:p>
            <a:pPr marL="0" indent="0">
              <a:buNone/>
            </a:pPr>
            <a:r>
              <a:rPr lang="en-US" sz="1800" dirty="0">
                <a:solidFill>
                  <a:srgbClr val="0000FF"/>
                </a:solidFill>
                <a:latin typeface="Lucida Console"/>
              </a:rPr>
              <a:t>&gt; rain=="Yes" | snow=="Yes" </a:t>
            </a:r>
          </a:p>
          <a:p>
            <a:pPr marL="0" indent="0">
              <a:buNone/>
            </a:pPr>
            <a:r>
              <a:rPr lang="en-US" sz="1800" dirty="0">
                <a:solidFill>
                  <a:srgbClr val="000000"/>
                </a:solidFill>
                <a:latin typeface="Lucida Console"/>
              </a:rPr>
              <a:t>[1] TRUE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a:t>
            </a:r>
            <a:r>
              <a:rPr lang="en-US" sz="1800" dirty="0" err="1">
                <a:solidFill>
                  <a:srgbClr val="000000"/>
                </a:solidFill>
                <a:latin typeface="Lucida Console"/>
              </a:rPr>
              <a:t>TRUE</a:t>
            </a:r>
            <a:r>
              <a:rPr lang="en-US" sz="1800" dirty="0">
                <a:solidFill>
                  <a:srgbClr val="000000"/>
                </a:solidFill>
                <a:latin typeface="Lucida Console"/>
              </a:rPr>
              <a:t> FALSE</a:t>
            </a:r>
          </a:p>
        </p:txBody>
      </p:sp>
    </p:spTree>
    <p:extLst>
      <p:ext uri="{BB962C8B-B14F-4D97-AF65-F5344CB8AC3E}">
        <p14:creationId xmlns:p14="http://schemas.microsoft.com/office/powerpoint/2010/main" val="30812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Umbrella logic</a:t>
            </a:r>
          </a:p>
        </p:txBody>
      </p:sp>
      <p:sp>
        <p:nvSpPr>
          <p:cNvPr id="3" name="Content Placeholder 2"/>
          <p:cNvSpPr>
            <a:spLocks noGrp="1"/>
          </p:cNvSpPr>
          <p:nvPr>
            <p:ph idx="1"/>
          </p:nvPr>
        </p:nvSpPr>
        <p:spPr>
          <a:xfrm>
            <a:off x="457200" y="1295400"/>
            <a:ext cx="8229600" cy="5105400"/>
          </a:xfrm>
        </p:spPr>
        <p:txBody>
          <a:bodyPr>
            <a:normAutofit/>
          </a:bodyPr>
          <a:lstStyle/>
          <a:p>
            <a:pPr marL="0" indent="0">
              <a:buNone/>
            </a:pPr>
            <a:r>
              <a:rPr lang="en-US" dirty="0">
                <a:solidFill>
                  <a:srgbClr val="000000"/>
                </a:solidFill>
              </a:rPr>
              <a:t>Vectors can be </a:t>
            </a:r>
            <a:r>
              <a:rPr lang="en-US" dirty="0" err="1">
                <a:solidFill>
                  <a:srgbClr val="000000"/>
                </a:solidFill>
              </a:rPr>
              <a:t>subsetted</a:t>
            </a:r>
            <a:r>
              <a:rPr lang="en-US" dirty="0">
                <a:solidFill>
                  <a:srgbClr val="000000"/>
                </a:solidFill>
              </a:rPr>
              <a:t> according to logic</a:t>
            </a:r>
          </a:p>
          <a:p>
            <a:pPr marL="0" indent="0">
              <a:buNone/>
            </a:pPr>
            <a:r>
              <a:rPr lang="en-US" sz="1800" dirty="0">
                <a:solidFill>
                  <a:srgbClr val="0000FF"/>
                </a:solidFill>
                <a:latin typeface="Lucida Console"/>
              </a:rPr>
              <a:t>&gt; day[rain=="Yes"] </a:t>
            </a:r>
          </a:p>
          <a:p>
            <a:pPr marL="0" indent="0">
              <a:buNone/>
            </a:pPr>
            <a:r>
              <a:rPr lang="en-US" sz="1800" dirty="0">
                <a:solidFill>
                  <a:srgbClr val="000000"/>
                </a:solidFill>
                <a:latin typeface="Lucida Console"/>
              </a:rPr>
              <a:t>[1] "Sun" "Mon" "Tues" "Wed" "Thurs" "Fri" </a:t>
            </a:r>
          </a:p>
          <a:p>
            <a:pPr marL="0" indent="0">
              <a:buNone/>
            </a:pPr>
            <a:r>
              <a:rPr lang="en-US" sz="1800" dirty="0">
                <a:solidFill>
                  <a:srgbClr val="0000FF"/>
                </a:solidFill>
                <a:latin typeface="Lucida Console"/>
              </a:rPr>
              <a:t>&gt; day[snow=="Yes"] </a:t>
            </a:r>
          </a:p>
          <a:p>
            <a:pPr marL="0" indent="0">
              <a:buNone/>
            </a:pPr>
            <a:r>
              <a:rPr lang="en-US" sz="1800" dirty="0">
                <a:solidFill>
                  <a:srgbClr val="000000"/>
                </a:solidFill>
                <a:latin typeface="Lucida Console"/>
              </a:rPr>
              <a:t>[1] "Wed" </a:t>
            </a:r>
          </a:p>
          <a:p>
            <a:pPr marL="0" indent="0">
              <a:buNone/>
            </a:pPr>
            <a:endParaRPr lang="en-US" sz="1800" dirty="0">
              <a:solidFill>
                <a:srgbClr val="000000"/>
              </a:solidFill>
              <a:latin typeface="Lucida Console"/>
            </a:endParaRPr>
          </a:p>
          <a:p>
            <a:pPr marL="0" indent="0">
              <a:buNone/>
            </a:pPr>
            <a:r>
              <a:rPr lang="en-US" dirty="0">
                <a:solidFill>
                  <a:srgbClr val="000000"/>
                </a:solidFill>
              </a:rPr>
              <a:t>I always carry an umbrella if it rains </a:t>
            </a:r>
            <a:r>
              <a:rPr lang="en-US" b="1" dirty="0">
                <a:solidFill>
                  <a:srgbClr val="000000"/>
                </a:solidFill>
              </a:rPr>
              <a:t>and</a:t>
            </a:r>
            <a:r>
              <a:rPr lang="en-US" dirty="0">
                <a:solidFill>
                  <a:srgbClr val="000000"/>
                </a:solidFill>
              </a:rPr>
              <a:t> snows</a:t>
            </a:r>
          </a:p>
          <a:p>
            <a:pPr marL="0" indent="0">
              <a:buNone/>
            </a:pPr>
            <a:r>
              <a:rPr lang="en-US" sz="1800" dirty="0">
                <a:solidFill>
                  <a:srgbClr val="0000FF"/>
                </a:solidFill>
                <a:latin typeface="Lucida Console"/>
              </a:rPr>
              <a:t>&gt; day[rain=="Yes" &amp; snow=="Yes"] </a:t>
            </a:r>
          </a:p>
          <a:p>
            <a:pPr marL="0" indent="0">
              <a:buNone/>
            </a:pPr>
            <a:r>
              <a:rPr lang="en-US" sz="1800" dirty="0">
                <a:solidFill>
                  <a:srgbClr val="000000"/>
                </a:solidFill>
                <a:latin typeface="Lucida Console"/>
              </a:rPr>
              <a:t>[1] "Wed" </a:t>
            </a:r>
          </a:p>
          <a:p>
            <a:pPr marL="0" indent="0">
              <a:buNone/>
            </a:pPr>
            <a:endParaRPr lang="en-US" sz="1800" dirty="0">
              <a:solidFill>
                <a:srgbClr val="000000"/>
              </a:solidFill>
              <a:latin typeface="Lucida Console"/>
            </a:endParaRPr>
          </a:p>
          <a:p>
            <a:pPr marL="0" indent="0">
              <a:buNone/>
            </a:pPr>
            <a:r>
              <a:rPr lang="en-US" dirty="0">
                <a:solidFill>
                  <a:srgbClr val="000000"/>
                </a:solidFill>
              </a:rPr>
              <a:t>I always carry an umbrella if it rains </a:t>
            </a:r>
            <a:r>
              <a:rPr lang="en-US" b="1" dirty="0">
                <a:solidFill>
                  <a:srgbClr val="000000"/>
                </a:solidFill>
              </a:rPr>
              <a:t>or</a:t>
            </a:r>
            <a:r>
              <a:rPr lang="en-US" dirty="0">
                <a:solidFill>
                  <a:srgbClr val="000000"/>
                </a:solidFill>
              </a:rPr>
              <a:t> snows</a:t>
            </a:r>
          </a:p>
          <a:p>
            <a:pPr marL="0" indent="0">
              <a:buNone/>
            </a:pPr>
            <a:r>
              <a:rPr lang="en-US" sz="1800" dirty="0">
                <a:solidFill>
                  <a:srgbClr val="0000FF"/>
                </a:solidFill>
                <a:latin typeface="Lucida Console"/>
              </a:rPr>
              <a:t>&gt; day[rain=="Yes" | snow=="Yes"] </a:t>
            </a:r>
          </a:p>
          <a:p>
            <a:pPr marL="0" indent="0">
              <a:buNone/>
            </a:pPr>
            <a:r>
              <a:rPr lang="en-US" sz="1800" dirty="0">
                <a:solidFill>
                  <a:srgbClr val="000000"/>
                </a:solidFill>
                <a:latin typeface="Lucida Console"/>
              </a:rPr>
              <a:t>[1] "Sun" "Mon" "Tues" "Wed" "Thurs" "Fri" </a:t>
            </a:r>
            <a:endParaRPr lang="en-US" sz="1800" dirty="0"/>
          </a:p>
        </p:txBody>
      </p:sp>
    </p:spTree>
    <p:extLst>
      <p:ext uri="{BB962C8B-B14F-4D97-AF65-F5344CB8AC3E}">
        <p14:creationId xmlns:p14="http://schemas.microsoft.com/office/powerpoint/2010/main" val="282352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48400" cy="944562"/>
          </a:xfrm>
        </p:spPr>
        <p:txBody>
          <a:bodyPr/>
          <a:lstStyle/>
          <a:p>
            <a:r>
              <a:rPr lang="en-US" dirty="0"/>
              <a:t>TRUE and FALSE</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Lucida Console"/>
              </a:rPr>
              <a:t>&gt; rain &lt;- c("</a:t>
            </a:r>
            <a:r>
              <a:rPr lang="en-US" sz="2400" dirty="0" err="1">
                <a:solidFill>
                  <a:srgbClr val="0000FF"/>
                </a:solidFill>
                <a:latin typeface="Lucida Console"/>
              </a:rPr>
              <a:t>Yes","Yes","Yes</a:t>
            </a:r>
            <a:r>
              <a:rPr lang="en-US" sz="2400" dirty="0">
                <a:solidFill>
                  <a:srgbClr val="0000FF"/>
                </a:solidFill>
                <a:latin typeface="Lucida Console"/>
              </a:rPr>
              <a:t>", "</a:t>
            </a:r>
            <a:r>
              <a:rPr lang="en-US" sz="2400" dirty="0" err="1">
                <a:solidFill>
                  <a:srgbClr val="0000FF"/>
                </a:solidFill>
                <a:latin typeface="Lucida Console"/>
              </a:rPr>
              <a:t>Yes","Yes","Yes","No</a:t>
            </a:r>
            <a:r>
              <a:rPr lang="en-US" sz="2400" dirty="0">
                <a:solidFill>
                  <a:srgbClr val="0000FF"/>
                </a:solidFill>
                <a:latin typeface="Lucida Console"/>
              </a:rPr>
              <a:t>") </a:t>
            </a:r>
          </a:p>
          <a:p>
            <a:pPr marL="0" indent="0">
              <a:buNone/>
            </a:pPr>
            <a:endParaRPr lang="en-US" sz="2400" dirty="0">
              <a:solidFill>
                <a:srgbClr val="0000FF"/>
              </a:solidFill>
              <a:latin typeface="Lucida Console"/>
            </a:endParaRPr>
          </a:p>
          <a:p>
            <a:pPr marL="0" indent="0">
              <a:buNone/>
            </a:pPr>
            <a:r>
              <a:rPr lang="en-US" dirty="0"/>
              <a:t>How many days did it rain this week? </a:t>
            </a:r>
          </a:p>
          <a:p>
            <a:pPr marL="0" indent="0">
              <a:buNone/>
            </a:pPr>
            <a:r>
              <a:rPr lang="en-US" sz="2400" dirty="0">
                <a:solidFill>
                  <a:srgbClr val="0000FF"/>
                </a:solidFill>
                <a:latin typeface="Lucida Console"/>
              </a:rPr>
              <a:t>&gt; sum(rain=="Yes") </a:t>
            </a:r>
          </a:p>
          <a:p>
            <a:pPr marL="0" indent="0">
              <a:buNone/>
            </a:pPr>
            <a:r>
              <a:rPr lang="en-US" sz="2400" dirty="0">
                <a:solidFill>
                  <a:srgbClr val="000000"/>
                </a:solidFill>
                <a:latin typeface="Lucida Console"/>
              </a:rPr>
              <a:t>[1] 6 </a:t>
            </a:r>
          </a:p>
          <a:p>
            <a:pPr marL="0" indent="0">
              <a:buNone/>
            </a:pPr>
            <a:endParaRPr lang="en-US" sz="2400" dirty="0">
              <a:solidFill>
                <a:srgbClr val="0000FF"/>
              </a:solidFill>
              <a:latin typeface="Lucida Console"/>
            </a:endParaRPr>
          </a:p>
          <a:p>
            <a:pPr marL="0" indent="0">
              <a:buNone/>
            </a:pPr>
            <a:r>
              <a:rPr lang="en-US" dirty="0"/>
              <a:t>Internal representation of TRUE and FALSE</a:t>
            </a:r>
          </a:p>
          <a:p>
            <a:pPr marL="0" indent="0">
              <a:buNone/>
            </a:pPr>
            <a:r>
              <a:rPr lang="en-US" sz="2400" dirty="0">
                <a:solidFill>
                  <a:srgbClr val="0000FF"/>
                </a:solidFill>
                <a:latin typeface="Lucida Console"/>
              </a:rPr>
              <a:t>&gt; </a:t>
            </a:r>
            <a:r>
              <a:rPr lang="en-US" sz="2400" dirty="0" err="1">
                <a:solidFill>
                  <a:srgbClr val="0000FF"/>
                </a:solidFill>
                <a:latin typeface="Lucida Console"/>
              </a:rPr>
              <a:t>as.numeric</a:t>
            </a:r>
            <a:r>
              <a:rPr lang="en-US" sz="2400" dirty="0">
                <a:solidFill>
                  <a:srgbClr val="0000FF"/>
                </a:solidFill>
                <a:latin typeface="Lucida Console"/>
              </a:rPr>
              <a:t>(rain=="Yes") </a:t>
            </a:r>
          </a:p>
          <a:p>
            <a:pPr marL="0" indent="0">
              <a:buNone/>
            </a:pPr>
            <a:r>
              <a:rPr lang="en-US" sz="2400" dirty="0">
                <a:solidFill>
                  <a:srgbClr val="000000"/>
                </a:solidFill>
                <a:latin typeface="Lucida Console"/>
              </a:rPr>
              <a:t>[1] 1 1 1 1 1 1 0</a:t>
            </a:r>
            <a:endParaRPr lang="en-US" sz="2400" dirty="0"/>
          </a:p>
        </p:txBody>
      </p:sp>
      <p:sp>
        <p:nvSpPr>
          <p:cNvPr id="4" name="TextBox 3"/>
          <p:cNvSpPr txBox="1"/>
          <p:nvPr/>
        </p:nvSpPr>
        <p:spPr>
          <a:xfrm>
            <a:off x="9601200" y="4724400"/>
            <a:ext cx="184731" cy="369332"/>
          </a:xfrm>
          <a:prstGeom prst="rect">
            <a:avLst/>
          </a:prstGeom>
          <a:noFill/>
        </p:spPr>
        <p:txBody>
          <a:bodyPr wrap="none" rtlCol="0">
            <a:spAutoFit/>
          </a:bodyPr>
          <a:lstStyle/>
          <a:p>
            <a:endParaRPr lang="en-US" dirty="0"/>
          </a:p>
        </p:txBody>
      </p:sp>
      <p:sp>
        <p:nvSpPr>
          <p:cNvPr id="5" name="Rectangle 4"/>
          <p:cNvSpPr/>
          <p:nvPr/>
        </p:nvSpPr>
        <p:spPr>
          <a:xfrm>
            <a:off x="6553200" y="914400"/>
            <a:ext cx="2362200" cy="22860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lumMod val="75000"/>
                  </a:schemeClr>
                </a:solidFill>
              </a:rPr>
              <a:t>Pro tip: In R, F is equivalent to FALSE and T is equivalent to TRUE. Some code uses T and F but it is </a:t>
            </a:r>
            <a:r>
              <a:rPr lang="en-US" sz="2000" dirty="0">
                <a:solidFill>
                  <a:schemeClr val="accent3">
                    <a:lumMod val="75000"/>
                  </a:schemeClr>
                </a:solidFill>
                <a:hlinkClick r:id="rId2"/>
              </a:rPr>
              <a:t>not recommended</a:t>
            </a:r>
            <a:endParaRPr lang="en-US" sz="2000" dirty="0">
              <a:solidFill>
                <a:schemeClr val="accent3">
                  <a:lumMod val="75000"/>
                </a:schemeClr>
              </a:solidFill>
            </a:endParaRPr>
          </a:p>
        </p:txBody>
      </p:sp>
      <p:sp>
        <p:nvSpPr>
          <p:cNvPr id="6" name="TextBox 5"/>
          <p:cNvSpPr txBox="1"/>
          <p:nvPr/>
        </p:nvSpPr>
        <p:spPr>
          <a:xfrm>
            <a:off x="990600" y="5943600"/>
            <a:ext cx="5324475" cy="646331"/>
          </a:xfrm>
          <a:prstGeom prst="rect">
            <a:avLst/>
          </a:prstGeom>
          <a:noFill/>
        </p:spPr>
        <p:txBody>
          <a:bodyPr wrap="square" rtlCol="0">
            <a:spAutoFit/>
          </a:bodyPr>
          <a:lstStyle/>
          <a:p>
            <a:r>
              <a:rPr lang="en-US" dirty="0">
                <a:solidFill>
                  <a:srgbClr val="C00000"/>
                </a:solidFill>
              </a:rPr>
              <a:t>TRUE == T == 1 and FALSE == F == 0 </a:t>
            </a:r>
          </a:p>
          <a:p>
            <a:r>
              <a:rPr lang="en-US" dirty="0">
                <a:solidFill>
                  <a:srgbClr val="C00000"/>
                </a:solidFill>
              </a:rPr>
              <a:t>(long-standing programming convention)</a:t>
            </a:r>
          </a:p>
        </p:txBody>
      </p:sp>
    </p:spTree>
    <p:extLst>
      <p:ext uri="{BB962C8B-B14F-4D97-AF65-F5344CB8AC3E}">
        <p14:creationId xmlns:p14="http://schemas.microsoft.com/office/powerpoint/2010/main" val="70933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Boolean operators</a:t>
            </a:r>
          </a:p>
        </p:txBody>
      </p:sp>
      <p:sp>
        <p:nvSpPr>
          <p:cNvPr id="3" name="Content Placeholder 2"/>
          <p:cNvSpPr>
            <a:spLocks noGrp="1"/>
          </p:cNvSpPr>
          <p:nvPr>
            <p:ph idx="1"/>
          </p:nvPr>
        </p:nvSpPr>
        <p:spPr>
          <a:xfrm>
            <a:off x="457200" y="1676400"/>
            <a:ext cx="8229600" cy="5105400"/>
          </a:xfrm>
        </p:spPr>
        <p:txBody>
          <a:bodyPr/>
          <a:lstStyle/>
          <a:p>
            <a:pPr marL="0" indent="0">
              <a:buNone/>
            </a:pPr>
            <a:r>
              <a:rPr lang="en-US" dirty="0"/>
              <a:t>Which elements are TRUE?</a:t>
            </a:r>
          </a:p>
          <a:p>
            <a:pPr marL="0" indent="0">
              <a:buNone/>
            </a:pPr>
            <a:r>
              <a:rPr lang="en-US" sz="2000" dirty="0">
                <a:solidFill>
                  <a:srgbClr val="0000FF"/>
                </a:solidFill>
                <a:latin typeface="Lucida Console"/>
              </a:rPr>
              <a:t>&gt; which(rain=="Yes") </a:t>
            </a:r>
          </a:p>
          <a:p>
            <a:pPr marL="0" indent="0">
              <a:buNone/>
            </a:pPr>
            <a:r>
              <a:rPr lang="en-US" sz="2000" dirty="0">
                <a:solidFill>
                  <a:srgbClr val="000000"/>
                </a:solidFill>
                <a:latin typeface="Lucida Console"/>
              </a:rPr>
              <a:t>[1] 1 2 3 4 5 6</a:t>
            </a:r>
          </a:p>
          <a:p>
            <a:pPr marL="0" indent="0">
              <a:buNone/>
            </a:pPr>
            <a:r>
              <a:rPr lang="en-US" dirty="0">
                <a:solidFill>
                  <a:srgbClr val="000000"/>
                </a:solidFill>
              </a:rPr>
              <a:t>Are </a:t>
            </a:r>
            <a:r>
              <a:rPr lang="en-US" b="1" dirty="0">
                <a:solidFill>
                  <a:srgbClr val="000000"/>
                </a:solidFill>
              </a:rPr>
              <a:t>any </a:t>
            </a:r>
            <a:r>
              <a:rPr lang="en-US" dirty="0">
                <a:solidFill>
                  <a:srgbClr val="000000"/>
                </a:solidFill>
              </a:rPr>
              <a:t>elements true?</a:t>
            </a:r>
          </a:p>
          <a:p>
            <a:pPr marL="0" indent="0">
              <a:buNone/>
            </a:pPr>
            <a:r>
              <a:rPr lang="en-US" sz="2000" dirty="0">
                <a:solidFill>
                  <a:srgbClr val="0000FF"/>
                </a:solidFill>
                <a:latin typeface="Lucida Console"/>
              </a:rPr>
              <a:t>&gt; any(rain=="Yes") </a:t>
            </a:r>
          </a:p>
          <a:p>
            <a:pPr marL="0" indent="0">
              <a:buNone/>
            </a:pPr>
            <a:r>
              <a:rPr lang="en-US" sz="2000" dirty="0">
                <a:solidFill>
                  <a:srgbClr val="000000"/>
                </a:solidFill>
                <a:latin typeface="Lucida Console"/>
              </a:rPr>
              <a:t>[1] TRUE</a:t>
            </a:r>
          </a:p>
          <a:p>
            <a:pPr marL="0" indent="0">
              <a:buNone/>
            </a:pPr>
            <a:r>
              <a:rPr lang="en-US" dirty="0">
                <a:solidFill>
                  <a:srgbClr val="000000"/>
                </a:solidFill>
              </a:rPr>
              <a:t>Are </a:t>
            </a:r>
            <a:r>
              <a:rPr lang="en-US" b="1" dirty="0">
                <a:solidFill>
                  <a:srgbClr val="000000"/>
                </a:solidFill>
              </a:rPr>
              <a:t>all</a:t>
            </a:r>
            <a:r>
              <a:rPr lang="en-US" dirty="0">
                <a:solidFill>
                  <a:srgbClr val="000000"/>
                </a:solidFill>
              </a:rPr>
              <a:t> elements true?</a:t>
            </a:r>
          </a:p>
          <a:p>
            <a:pPr marL="0" indent="0">
              <a:buNone/>
            </a:pPr>
            <a:r>
              <a:rPr lang="en-US" sz="2000" dirty="0">
                <a:solidFill>
                  <a:srgbClr val="0000FF"/>
                </a:solidFill>
                <a:latin typeface="Lucida Console"/>
              </a:rPr>
              <a:t>&gt; all(rain=="Yes") </a:t>
            </a:r>
          </a:p>
          <a:p>
            <a:pPr marL="0" indent="0">
              <a:buNone/>
            </a:pPr>
            <a:r>
              <a:rPr lang="en-US" sz="2000" dirty="0">
                <a:solidFill>
                  <a:srgbClr val="000000"/>
                </a:solidFill>
                <a:latin typeface="Lucida Console"/>
              </a:rPr>
              <a:t>[1] FALSE</a:t>
            </a:r>
            <a:endParaRPr lang="en-US" sz="2000" dirty="0"/>
          </a:p>
        </p:txBody>
      </p:sp>
      <p:sp>
        <p:nvSpPr>
          <p:cNvPr id="4" name="Rectangle 3"/>
          <p:cNvSpPr/>
          <p:nvPr/>
        </p:nvSpPr>
        <p:spPr>
          <a:xfrm>
            <a:off x="533400" y="1219200"/>
            <a:ext cx="8305800" cy="369332"/>
          </a:xfrm>
          <a:prstGeom prst="rect">
            <a:avLst/>
          </a:prstGeom>
        </p:spPr>
        <p:txBody>
          <a:bodyPr wrap="square">
            <a:spAutoFit/>
          </a:bodyPr>
          <a:lstStyle/>
          <a:p>
            <a:r>
              <a:rPr lang="en-US" dirty="0">
                <a:solidFill>
                  <a:srgbClr val="0000FF"/>
                </a:solidFill>
                <a:latin typeface="Lucida Console"/>
              </a:rPr>
              <a:t>&gt; rain &lt;- c("</a:t>
            </a:r>
            <a:r>
              <a:rPr lang="en-US" dirty="0" err="1">
                <a:solidFill>
                  <a:srgbClr val="0000FF"/>
                </a:solidFill>
                <a:latin typeface="Lucida Console"/>
              </a:rPr>
              <a:t>Yes","Yes","Yes","Yes","Yes","Yes","No</a:t>
            </a:r>
            <a:r>
              <a:rPr lang="en-US" dirty="0">
                <a:solidFill>
                  <a:srgbClr val="0000FF"/>
                </a:solidFill>
                <a:latin typeface="Lucida Console"/>
              </a:rPr>
              <a:t>") </a:t>
            </a:r>
          </a:p>
        </p:txBody>
      </p:sp>
    </p:spTree>
    <p:extLst>
      <p:ext uri="{BB962C8B-B14F-4D97-AF65-F5344CB8AC3E}">
        <p14:creationId xmlns:p14="http://schemas.microsoft.com/office/powerpoint/2010/main" val="29476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datasets in R</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9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476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25 26 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(from=2015,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500" dirty="0">
                <a:solidFill>
                  <a:srgbClr val="000000"/>
                </a:solidFill>
                <a:latin typeface="Courier New" panose="02070309020205020404" pitchFamily="49" charset="0"/>
                <a:cs typeface="Courier New" panose="02070309020205020404" pitchFamily="49" charset="0"/>
              </a:rPr>
              <a:t>[1] 2015 2016 2017 2018 2019 2020 2021 2022 2023 2024 2025 2026 2027 2028 2029 2030 2031 2032 2033 2034 2035 2036 2037 2038 2039 2040 2041 2042 2043 2044 2045 2046 2047 2048 2049 2050 2051 2052 2053 2054 2055 2056 2057 2058 2059 2060 2061 2062</a:t>
            </a:r>
            <a:endParaRPr lang="en-US" sz="2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89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2.4, 2.5, 2.7, 6.3</a:t>
            </a:r>
          </a:p>
        </p:txBody>
      </p:sp>
    </p:spTree>
    <p:extLst>
      <p:ext uri="{BB962C8B-B14F-4D97-AF65-F5344CB8AC3E}">
        <p14:creationId xmlns:p14="http://schemas.microsoft.com/office/powerpoint/2010/main" val="96031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Subsetting</a:t>
            </a:r>
            <a:r>
              <a:rPr lang="en-US" dirty="0"/>
              <a:t> vectors</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Lucida Console"/>
              </a:rPr>
              <a:t>&gt; x &lt;- c(3,4,2,1,10,7) </a:t>
            </a:r>
          </a:p>
          <a:p>
            <a:pPr marL="0" indent="0">
              <a:buNone/>
            </a:pPr>
            <a:r>
              <a:rPr lang="en-US" sz="2400" dirty="0">
                <a:solidFill>
                  <a:srgbClr val="0000FF"/>
                </a:solidFill>
                <a:latin typeface="Lucida Console"/>
              </a:rPr>
              <a:t>&gt; x[1] </a:t>
            </a:r>
          </a:p>
          <a:p>
            <a:pPr marL="0" indent="0">
              <a:buNone/>
            </a:pPr>
            <a:r>
              <a:rPr lang="en-US" sz="2400" dirty="0">
                <a:solidFill>
                  <a:srgbClr val="000000"/>
                </a:solidFill>
                <a:latin typeface="Lucida Console"/>
              </a:rPr>
              <a:t>[1] 3 </a:t>
            </a:r>
          </a:p>
          <a:p>
            <a:pPr marL="0" indent="0">
              <a:buNone/>
            </a:pPr>
            <a:r>
              <a:rPr lang="en-US" sz="2400" dirty="0">
                <a:solidFill>
                  <a:srgbClr val="0000FF"/>
                </a:solidFill>
                <a:latin typeface="Lucida Console"/>
              </a:rPr>
              <a:t>&gt; x[3] </a:t>
            </a:r>
          </a:p>
          <a:p>
            <a:pPr marL="0" indent="0">
              <a:buNone/>
            </a:pPr>
            <a:r>
              <a:rPr lang="en-US" sz="2400" dirty="0">
                <a:solidFill>
                  <a:srgbClr val="000000"/>
                </a:solidFill>
                <a:latin typeface="Lucida Console"/>
              </a:rPr>
              <a:t>[1] 2 </a:t>
            </a:r>
          </a:p>
          <a:p>
            <a:pPr marL="0" indent="0">
              <a:buNone/>
            </a:pPr>
            <a:r>
              <a:rPr lang="en-US" sz="2400" dirty="0">
                <a:solidFill>
                  <a:srgbClr val="0000FF"/>
                </a:solidFill>
                <a:latin typeface="Lucida Console"/>
              </a:rPr>
              <a:t>&gt; x[1:5] </a:t>
            </a:r>
          </a:p>
          <a:p>
            <a:pPr marL="0" indent="0">
              <a:buNone/>
            </a:pPr>
            <a:r>
              <a:rPr lang="en-US" sz="2400" dirty="0">
                <a:solidFill>
                  <a:srgbClr val="000000"/>
                </a:solidFill>
                <a:latin typeface="Lucida Console"/>
              </a:rPr>
              <a:t>[1] 3 4 2 1 10 </a:t>
            </a:r>
          </a:p>
          <a:p>
            <a:pPr marL="0" indent="0">
              <a:buNone/>
            </a:pPr>
            <a:r>
              <a:rPr lang="en-US" sz="2400" dirty="0">
                <a:solidFill>
                  <a:srgbClr val="0000FF"/>
                </a:solidFill>
                <a:latin typeface="Lucida Console"/>
              </a:rPr>
              <a:t>&gt; x[c(2,5)] </a:t>
            </a:r>
          </a:p>
          <a:p>
            <a:pPr marL="0" indent="0">
              <a:buNone/>
            </a:pPr>
            <a:r>
              <a:rPr lang="en-US" sz="2400" dirty="0">
                <a:solidFill>
                  <a:srgbClr val="000000"/>
                </a:solidFill>
                <a:latin typeface="Lucida Console"/>
              </a:rPr>
              <a:t>[1] 4 10</a:t>
            </a:r>
          </a:p>
          <a:p>
            <a:pPr marL="0" indent="0">
              <a:buNone/>
            </a:pPr>
            <a:r>
              <a:rPr lang="en-US" sz="2400" dirty="0">
                <a:solidFill>
                  <a:srgbClr val="0000FF"/>
                </a:solidFill>
                <a:latin typeface="Lucida Console"/>
              </a:rPr>
              <a:t>&gt; x[-c(2,4)] </a:t>
            </a:r>
          </a:p>
          <a:p>
            <a:pPr marL="0" indent="0">
              <a:buNone/>
            </a:pPr>
            <a:r>
              <a:rPr lang="en-US" sz="2400" dirty="0">
                <a:solidFill>
                  <a:srgbClr val="000000"/>
                </a:solidFill>
                <a:latin typeface="Lucida Console"/>
              </a:rPr>
              <a:t>[1] 3 2 10 7</a:t>
            </a:r>
            <a:endParaRPr lang="en-US" sz="2400" dirty="0"/>
          </a:p>
        </p:txBody>
      </p:sp>
      <p:sp>
        <p:nvSpPr>
          <p:cNvPr id="4" name="TextBox 3"/>
          <p:cNvSpPr txBox="1"/>
          <p:nvPr/>
        </p:nvSpPr>
        <p:spPr>
          <a:xfrm>
            <a:off x="3200401" y="2124763"/>
            <a:ext cx="4724399" cy="646331"/>
          </a:xfrm>
          <a:prstGeom prst="rect">
            <a:avLst/>
          </a:prstGeom>
          <a:noFill/>
        </p:spPr>
        <p:txBody>
          <a:bodyPr wrap="square" rtlCol="0">
            <a:spAutoFit/>
          </a:bodyPr>
          <a:lstStyle/>
          <a:p>
            <a:r>
              <a:rPr lang="en-US" dirty="0">
                <a:solidFill>
                  <a:schemeClr val="bg1">
                    <a:lumMod val="50000"/>
                  </a:schemeClr>
                </a:solidFill>
              </a:rPr>
              <a:t>Square brackets are used to </a:t>
            </a:r>
            <a:r>
              <a:rPr lang="en-US" i="1" dirty="0">
                <a:solidFill>
                  <a:schemeClr val="bg1">
                    <a:lumMod val="50000"/>
                  </a:schemeClr>
                </a:solidFill>
              </a:rPr>
              <a:t>include</a:t>
            </a:r>
            <a:r>
              <a:rPr lang="en-US" dirty="0">
                <a:solidFill>
                  <a:schemeClr val="bg1">
                    <a:lumMod val="50000"/>
                  </a:schemeClr>
                </a:solidFill>
              </a:rPr>
              <a:t> the item at the specified </a:t>
            </a:r>
            <a:r>
              <a:rPr lang="en-US" i="1" dirty="0">
                <a:solidFill>
                  <a:schemeClr val="bg1">
                    <a:lumMod val="50000"/>
                  </a:schemeClr>
                </a:solidFill>
              </a:rPr>
              <a:t>positive</a:t>
            </a:r>
            <a:r>
              <a:rPr lang="en-US" dirty="0">
                <a:solidFill>
                  <a:schemeClr val="bg1">
                    <a:lumMod val="50000"/>
                  </a:schemeClr>
                </a:solidFill>
              </a:rPr>
              <a:t> </a:t>
            </a:r>
            <a:r>
              <a:rPr lang="en-US" b="1" dirty="0">
                <a:solidFill>
                  <a:schemeClr val="bg1">
                    <a:lumMod val="50000"/>
                  </a:schemeClr>
                </a:solidFill>
              </a:rPr>
              <a:t>index</a:t>
            </a:r>
            <a:r>
              <a:rPr lang="en-US" dirty="0">
                <a:solidFill>
                  <a:schemeClr val="bg1">
                    <a:lumMod val="50000"/>
                  </a:schemeClr>
                </a:solidFill>
              </a:rPr>
              <a:t>. Here the index is 1</a:t>
            </a:r>
          </a:p>
        </p:txBody>
      </p:sp>
      <p:cxnSp>
        <p:nvCxnSpPr>
          <p:cNvPr id="5" name="Straight Arrow Connector 4"/>
          <p:cNvCxnSpPr/>
          <p:nvPr/>
        </p:nvCxnSpPr>
        <p:spPr>
          <a:xfrm flipH="1" flipV="1">
            <a:off x="1600202" y="2124763"/>
            <a:ext cx="1600199" cy="304798"/>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828801" y="3953561"/>
            <a:ext cx="1600198" cy="1523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28999" y="3801844"/>
            <a:ext cx="3429000" cy="646331"/>
          </a:xfrm>
          <a:prstGeom prst="rect">
            <a:avLst/>
          </a:prstGeom>
          <a:noFill/>
        </p:spPr>
        <p:txBody>
          <a:bodyPr wrap="square" rtlCol="0">
            <a:spAutoFit/>
          </a:bodyPr>
          <a:lstStyle/>
          <a:p>
            <a:r>
              <a:rPr lang="en-US" dirty="0">
                <a:solidFill>
                  <a:schemeClr val="bg1">
                    <a:lumMod val="50000"/>
                  </a:schemeClr>
                </a:solidFill>
              </a:rPr>
              <a:t>Use a vector of indices to select multiple items</a:t>
            </a:r>
          </a:p>
        </p:txBody>
      </p:sp>
      <p:cxnSp>
        <p:nvCxnSpPr>
          <p:cNvPr id="11" name="Straight Arrow Connector 10"/>
          <p:cNvCxnSpPr/>
          <p:nvPr/>
        </p:nvCxnSpPr>
        <p:spPr>
          <a:xfrm flipH="1" flipV="1">
            <a:off x="1447800" y="5715000"/>
            <a:ext cx="1600198" cy="1523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47998" y="5544232"/>
            <a:ext cx="5181602" cy="646331"/>
          </a:xfrm>
          <a:prstGeom prst="rect">
            <a:avLst/>
          </a:prstGeom>
          <a:noFill/>
        </p:spPr>
        <p:txBody>
          <a:bodyPr wrap="square" rtlCol="0">
            <a:spAutoFit/>
          </a:bodyPr>
          <a:lstStyle/>
          <a:p>
            <a:r>
              <a:rPr lang="en-US" dirty="0">
                <a:solidFill>
                  <a:schemeClr val="bg1">
                    <a:lumMod val="50000"/>
                  </a:schemeClr>
                </a:solidFill>
              </a:rPr>
              <a:t>A </a:t>
            </a:r>
            <a:r>
              <a:rPr lang="en-US" i="1" dirty="0">
                <a:solidFill>
                  <a:schemeClr val="bg1">
                    <a:lumMod val="50000"/>
                  </a:schemeClr>
                </a:solidFill>
              </a:rPr>
              <a:t>negative</a:t>
            </a:r>
            <a:r>
              <a:rPr lang="en-US" dirty="0">
                <a:solidFill>
                  <a:schemeClr val="bg1">
                    <a:lumMod val="50000"/>
                  </a:schemeClr>
                </a:solidFill>
              </a:rPr>
              <a:t> index means </a:t>
            </a:r>
            <a:r>
              <a:rPr lang="en-US" i="1" dirty="0">
                <a:solidFill>
                  <a:schemeClr val="bg1">
                    <a:lumMod val="50000"/>
                  </a:schemeClr>
                </a:solidFill>
              </a:rPr>
              <a:t>exclude</a:t>
            </a:r>
            <a:r>
              <a:rPr lang="en-US" dirty="0">
                <a:solidFill>
                  <a:schemeClr val="bg1">
                    <a:lumMod val="50000"/>
                  </a:schemeClr>
                </a:solidFill>
              </a:rPr>
              <a:t> the items at those index values, here exclude items 2 and 4</a:t>
            </a:r>
          </a:p>
        </p:txBody>
      </p:sp>
    </p:spTree>
    <p:extLst>
      <p:ext uri="{BB962C8B-B14F-4D97-AF65-F5344CB8AC3E}">
        <p14:creationId xmlns:p14="http://schemas.microsoft.com/office/powerpoint/2010/main" val="110191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95400"/>
            <a:ext cx="6019800" cy="5105400"/>
          </a:xfrm>
        </p:spPr>
        <p:txBody>
          <a:bodyPr>
            <a:noAutofit/>
          </a:bodyPr>
          <a:lstStyle/>
          <a:p>
            <a:pPr marL="0" indent="0">
              <a:buNone/>
            </a:pPr>
            <a:r>
              <a:rPr lang="en-US" dirty="0"/>
              <a:t>I carry an umbrella if it both rains </a:t>
            </a:r>
            <a:r>
              <a:rPr lang="en-US" b="1" dirty="0"/>
              <a:t>and </a:t>
            </a:r>
            <a:r>
              <a:rPr lang="en-US" dirty="0"/>
              <a:t>snows on the same day</a:t>
            </a:r>
            <a:endParaRPr lang="en-US" dirty="0">
              <a:latin typeface="Lucida Console" panose="020B0609040504020204" pitchFamily="49" charset="0"/>
            </a:endParaRPr>
          </a:p>
          <a:p>
            <a:pPr marL="0" indent="0">
              <a:buNone/>
            </a:pPr>
            <a:endParaRPr lang="en-US" dirty="0"/>
          </a:p>
          <a:p>
            <a:pPr marL="0" indent="0">
              <a:buNone/>
            </a:pPr>
            <a:r>
              <a:rPr lang="en-US" dirty="0"/>
              <a:t>I carry an umbrella whenever it rains </a:t>
            </a:r>
            <a:r>
              <a:rPr lang="en-US" b="1" dirty="0"/>
              <a:t>or </a:t>
            </a:r>
            <a:r>
              <a:rPr lang="en-US" dirty="0"/>
              <a:t>snows</a:t>
            </a:r>
            <a:endParaRPr lang="en-US" dirty="0">
              <a:latin typeface="Lucida Console" panose="020B0609040504020204" pitchFamily="49" charset="0"/>
            </a:endParaRPr>
          </a:p>
          <a:p>
            <a:pPr marL="0" indent="0">
              <a:buNone/>
            </a:pPr>
            <a:endParaRPr lang="en-US" dirty="0"/>
          </a:p>
          <a:p>
            <a:pPr marL="0" indent="0">
              <a:buNone/>
            </a:pPr>
            <a:r>
              <a:rPr lang="en-US" dirty="0"/>
              <a:t>I carry an umbrella for rain but never for snow</a:t>
            </a:r>
            <a:endParaRPr lang="en-US" dirty="0">
              <a:latin typeface="Lucida Console" panose="020B0609040504020204" pitchFamily="49" charset="0"/>
            </a:endParaRPr>
          </a:p>
          <a:p>
            <a:pPr marL="0" indent="0">
              <a:buNone/>
            </a:pPr>
            <a:endParaRPr lang="en-US" dirty="0"/>
          </a:p>
          <a:p>
            <a:pPr marL="0" indent="0">
              <a:buNone/>
            </a:pPr>
            <a:r>
              <a:rPr lang="en-US" dirty="0"/>
              <a:t>I never carry an umbrella for rain, only for snow</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675055"/>
            <a:ext cx="18383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6841021" y="466725"/>
            <a:ext cx="1509517" cy="369332"/>
          </a:xfrm>
          <a:prstGeom prst="rect">
            <a:avLst/>
          </a:prstGeom>
          <a:noFill/>
        </p:spPr>
        <p:txBody>
          <a:bodyPr wrap="none" rtlCol="0">
            <a:spAutoFit/>
          </a:bodyPr>
          <a:lstStyle/>
          <a:p>
            <a:pPr algn="ctr"/>
            <a:r>
              <a:rPr lang="en-US" dirty="0"/>
              <a:t>rain </a:t>
            </a:r>
            <a:r>
              <a:rPr lang="en-US" b="1" dirty="0"/>
              <a:t>and </a:t>
            </a:r>
            <a:r>
              <a:rPr lang="en-US" dirty="0"/>
              <a:t>snow</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2362200"/>
            <a:ext cx="18002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6918767" y="2152650"/>
            <a:ext cx="1354025" cy="369332"/>
          </a:xfrm>
          <a:prstGeom prst="rect">
            <a:avLst/>
          </a:prstGeom>
          <a:noFill/>
        </p:spPr>
        <p:txBody>
          <a:bodyPr wrap="none" rtlCol="0">
            <a:spAutoFit/>
          </a:bodyPr>
          <a:lstStyle/>
          <a:p>
            <a:pPr algn="ctr"/>
            <a:r>
              <a:rPr lang="en-US" dirty="0"/>
              <a:t>rain </a:t>
            </a:r>
            <a:r>
              <a:rPr lang="en-US" b="1" dirty="0"/>
              <a:t>or </a:t>
            </a:r>
            <a:r>
              <a:rPr lang="en-US" dirty="0"/>
              <a:t>snow</a:t>
            </a: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925" y="3914775"/>
            <a:ext cx="19716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6586945" y="3705225"/>
            <a:ext cx="2017668" cy="369332"/>
          </a:xfrm>
          <a:prstGeom prst="rect">
            <a:avLst/>
          </a:prstGeom>
          <a:noFill/>
        </p:spPr>
        <p:txBody>
          <a:bodyPr wrap="none" rtlCol="0">
            <a:spAutoFit/>
          </a:bodyPr>
          <a:lstStyle/>
          <a:p>
            <a:pPr algn="ctr"/>
            <a:r>
              <a:rPr lang="en-US" dirty="0"/>
              <a:t>rain </a:t>
            </a:r>
            <a:r>
              <a:rPr lang="en-US" b="1" dirty="0"/>
              <a:t>and</a:t>
            </a:r>
            <a:r>
              <a:rPr lang="en-US" dirty="0"/>
              <a:t> (</a:t>
            </a:r>
            <a:r>
              <a:rPr lang="en-US" b="1" dirty="0"/>
              <a:t>not</a:t>
            </a:r>
            <a:r>
              <a:rPr lang="en-US" dirty="0"/>
              <a:t> snow)</a:t>
            </a:r>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0" y="5562600"/>
            <a:ext cx="17240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583739" y="5276850"/>
            <a:ext cx="2024080" cy="369332"/>
          </a:xfrm>
          <a:prstGeom prst="rect">
            <a:avLst/>
          </a:prstGeom>
          <a:noFill/>
        </p:spPr>
        <p:txBody>
          <a:bodyPr wrap="none" rtlCol="0">
            <a:spAutoFit/>
          </a:bodyPr>
          <a:lstStyle/>
          <a:p>
            <a:pPr algn="ctr"/>
            <a:r>
              <a:rPr lang="en-US" dirty="0"/>
              <a:t>(</a:t>
            </a:r>
            <a:r>
              <a:rPr lang="en-US" b="1" dirty="0"/>
              <a:t>not</a:t>
            </a:r>
            <a:r>
              <a:rPr lang="en-US" dirty="0"/>
              <a:t> rain) </a:t>
            </a:r>
            <a:r>
              <a:rPr lang="en-US" b="1" dirty="0"/>
              <a:t>and</a:t>
            </a:r>
            <a:r>
              <a:rPr lang="en-US" dirty="0"/>
              <a:t> snow</a:t>
            </a:r>
          </a:p>
        </p:txBody>
      </p:sp>
      <p:sp>
        <p:nvSpPr>
          <p:cNvPr id="8" name="TextBox 7"/>
          <p:cNvSpPr txBox="1"/>
          <p:nvPr/>
        </p:nvSpPr>
        <p:spPr>
          <a:xfrm>
            <a:off x="6319748" y="1096298"/>
            <a:ext cx="545406" cy="369332"/>
          </a:xfrm>
          <a:prstGeom prst="rect">
            <a:avLst/>
          </a:prstGeom>
          <a:noFill/>
        </p:spPr>
        <p:txBody>
          <a:bodyPr wrap="none" rtlCol="0">
            <a:spAutoFit/>
          </a:bodyPr>
          <a:lstStyle/>
          <a:p>
            <a:r>
              <a:rPr lang="en-US" dirty="0"/>
              <a:t>rain</a:t>
            </a:r>
          </a:p>
        </p:txBody>
      </p:sp>
      <p:sp>
        <p:nvSpPr>
          <p:cNvPr id="18" name="TextBox 17"/>
          <p:cNvSpPr txBox="1"/>
          <p:nvPr/>
        </p:nvSpPr>
        <p:spPr>
          <a:xfrm>
            <a:off x="8377148" y="1096298"/>
            <a:ext cx="682303" cy="369332"/>
          </a:xfrm>
          <a:prstGeom prst="rect">
            <a:avLst/>
          </a:prstGeom>
          <a:noFill/>
        </p:spPr>
        <p:txBody>
          <a:bodyPr wrap="none" rtlCol="0">
            <a:spAutoFit/>
          </a:bodyPr>
          <a:lstStyle/>
          <a:p>
            <a:pPr algn="ctr"/>
            <a:r>
              <a:rPr lang="en-US" dirty="0"/>
              <a:t>snow</a:t>
            </a:r>
          </a:p>
        </p:txBody>
      </p:sp>
      <p:sp>
        <p:nvSpPr>
          <p:cNvPr id="31" name="Title 1"/>
          <p:cNvSpPr txBox="1">
            <a:spLocks/>
          </p:cNvSpPr>
          <p:nvPr/>
        </p:nvSpPr>
        <p:spPr>
          <a:xfrm>
            <a:off x="457200" y="274638"/>
            <a:ext cx="5862548"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US" dirty="0"/>
              <a:t>Boolean logic (T or F)</a:t>
            </a:r>
          </a:p>
        </p:txBody>
      </p:sp>
    </p:spTree>
    <p:extLst>
      <p:ext uri="{BB962C8B-B14F-4D97-AF65-F5344CB8AC3E}">
        <p14:creationId xmlns:p14="http://schemas.microsoft.com/office/powerpoint/2010/main" val="120578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5002" y="1076325"/>
            <a:ext cx="2565126" cy="523220"/>
          </a:xfrm>
          <a:prstGeom prst="rect">
            <a:avLst/>
          </a:prstGeom>
        </p:spPr>
        <p:txBody>
          <a:bodyPr wrap="none">
            <a:spAutoFit/>
          </a:bodyPr>
          <a:lstStyle/>
          <a:p>
            <a:pPr algn="ctr"/>
            <a:r>
              <a:rPr lang="en-US" sz="2800" dirty="0">
                <a:solidFill>
                  <a:srgbClr val="0070C0"/>
                </a:solidFill>
                <a:latin typeface="Lucida Console" panose="020B0609040504020204" pitchFamily="49" charset="0"/>
              </a:rPr>
              <a:t>rain &amp; snow</a:t>
            </a:r>
            <a:endParaRPr lang="en-US" sz="2400" dirty="0">
              <a:solidFill>
                <a:srgbClr val="0070C0"/>
              </a:solidFill>
              <a:latin typeface="Lucida Console" panose="020B0609040504020204" pitchFamily="49" charset="0"/>
            </a:endParaRPr>
          </a:p>
        </p:txBody>
      </p:sp>
      <p:sp>
        <p:nvSpPr>
          <p:cNvPr id="17" name="Rectangle 16"/>
          <p:cNvSpPr/>
          <p:nvPr/>
        </p:nvSpPr>
        <p:spPr>
          <a:xfrm>
            <a:off x="1175002" y="2724477"/>
            <a:ext cx="2565126" cy="523220"/>
          </a:xfrm>
          <a:prstGeom prst="rect">
            <a:avLst/>
          </a:prstGeom>
        </p:spPr>
        <p:txBody>
          <a:bodyPr wrap="none">
            <a:spAutoFit/>
          </a:bodyPr>
          <a:lstStyle/>
          <a:p>
            <a:pPr algn="ctr"/>
            <a:r>
              <a:rPr lang="en-US" sz="2800" dirty="0">
                <a:solidFill>
                  <a:srgbClr val="0070C0"/>
                </a:solidFill>
                <a:latin typeface="Lucida Console" panose="020B0609040504020204" pitchFamily="49" charset="0"/>
              </a:rPr>
              <a:t>rain | snow</a:t>
            </a:r>
            <a:endParaRPr lang="en-US" sz="2400" dirty="0">
              <a:solidFill>
                <a:srgbClr val="0070C0"/>
              </a:solidFill>
              <a:latin typeface="Lucida Console" panose="020B0609040504020204" pitchFamily="49" charset="0"/>
            </a:endParaRPr>
          </a:p>
        </p:txBody>
      </p:sp>
      <p:sp>
        <p:nvSpPr>
          <p:cNvPr id="19" name="Rectangle 18"/>
          <p:cNvSpPr/>
          <p:nvPr/>
        </p:nvSpPr>
        <p:spPr>
          <a:xfrm>
            <a:off x="1066800" y="4191000"/>
            <a:ext cx="2781531" cy="523220"/>
          </a:xfrm>
          <a:prstGeom prst="rect">
            <a:avLst/>
          </a:prstGeom>
        </p:spPr>
        <p:txBody>
          <a:bodyPr wrap="none">
            <a:spAutoFit/>
          </a:bodyPr>
          <a:lstStyle/>
          <a:p>
            <a:pPr algn="ctr"/>
            <a:r>
              <a:rPr lang="en-US" sz="2800" dirty="0">
                <a:solidFill>
                  <a:srgbClr val="0070C0"/>
                </a:solidFill>
                <a:latin typeface="Lucida Console" panose="020B0609040504020204" pitchFamily="49" charset="0"/>
              </a:rPr>
              <a:t>rain &amp; !snow</a:t>
            </a:r>
            <a:endParaRPr lang="en-US" sz="2400" dirty="0">
              <a:solidFill>
                <a:srgbClr val="0070C0"/>
              </a:solidFill>
              <a:latin typeface="Lucida Console" panose="020B0609040504020204" pitchFamily="49" charset="0"/>
            </a:endParaRPr>
          </a:p>
        </p:txBody>
      </p:sp>
      <p:sp>
        <p:nvSpPr>
          <p:cNvPr id="20" name="Rectangle 19"/>
          <p:cNvSpPr/>
          <p:nvPr/>
        </p:nvSpPr>
        <p:spPr>
          <a:xfrm>
            <a:off x="1066800" y="5791200"/>
            <a:ext cx="2781531" cy="523220"/>
          </a:xfrm>
          <a:prstGeom prst="rect">
            <a:avLst/>
          </a:prstGeom>
        </p:spPr>
        <p:txBody>
          <a:bodyPr wrap="none">
            <a:spAutoFit/>
          </a:bodyPr>
          <a:lstStyle/>
          <a:p>
            <a:pPr algn="ctr"/>
            <a:r>
              <a:rPr lang="en-US" sz="2800" dirty="0">
                <a:solidFill>
                  <a:srgbClr val="0070C0"/>
                </a:solidFill>
                <a:latin typeface="Lucida Console" panose="020B0609040504020204" pitchFamily="49" charset="0"/>
              </a:rPr>
              <a:t>!rain &amp; snow</a:t>
            </a:r>
            <a:endParaRPr lang="en-US" sz="2400" dirty="0">
              <a:solidFill>
                <a:srgbClr val="0070C0"/>
              </a:solidFill>
              <a:latin typeface="Lucida Console" panose="020B0609040504020204" pitchFamily="49" charset="0"/>
            </a:endParaRPr>
          </a:p>
        </p:txBody>
      </p:sp>
      <p:pic>
        <p:nvPicPr>
          <p:cNvPr id="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49" y="760780"/>
            <a:ext cx="18383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4715770" y="552450"/>
            <a:ext cx="1509517" cy="369332"/>
          </a:xfrm>
          <a:prstGeom prst="rect">
            <a:avLst/>
          </a:prstGeom>
          <a:noFill/>
        </p:spPr>
        <p:txBody>
          <a:bodyPr wrap="none" rtlCol="0">
            <a:spAutoFit/>
          </a:bodyPr>
          <a:lstStyle/>
          <a:p>
            <a:pPr algn="ctr"/>
            <a:r>
              <a:rPr lang="en-US" dirty="0"/>
              <a:t>rain </a:t>
            </a:r>
            <a:r>
              <a:rPr lang="en-US" b="1" dirty="0"/>
              <a:t>and </a:t>
            </a:r>
            <a:r>
              <a:rPr lang="en-US" dirty="0"/>
              <a:t>snow</a:t>
            </a:r>
          </a:p>
        </p:txBody>
      </p:sp>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399" y="2362200"/>
            <a:ext cx="18002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4793516" y="2152650"/>
            <a:ext cx="1354025" cy="369332"/>
          </a:xfrm>
          <a:prstGeom prst="rect">
            <a:avLst/>
          </a:prstGeom>
          <a:noFill/>
        </p:spPr>
        <p:txBody>
          <a:bodyPr wrap="none" rtlCol="0">
            <a:spAutoFit/>
          </a:bodyPr>
          <a:lstStyle/>
          <a:p>
            <a:pPr algn="ctr"/>
            <a:r>
              <a:rPr lang="en-US" dirty="0"/>
              <a:t>rain </a:t>
            </a:r>
            <a:r>
              <a:rPr lang="en-US" b="1" dirty="0"/>
              <a:t>or </a:t>
            </a:r>
            <a:r>
              <a:rPr lang="en-US" dirty="0"/>
              <a:t>snow</a:t>
            </a:r>
          </a:p>
        </p:txBody>
      </p:sp>
      <p:pic>
        <p:nvPicPr>
          <p:cNvPr id="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674" y="3914775"/>
            <a:ext cx="19716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4461694" y="3705225"/>
            <a:ext cx="2017668" cy="369332"/>
          </a:xfrm>
          <a:prstGeom prst="rect">
            <a:avLst/>
          </a:prstGeom>
          <a:noFill/>
        </p:spPr>
        <p:txBody>
          <a:bodyPr wrap="none" rtlCol="0">
            <a:spAutoFit/>
          </a:bodyPr>
          <a:lstStyle/>
          <a:p>
            <a:pPr algn="ctr"/>
            <a:r>
              <a:rPr lang="en-US" dirty="0"/>
              <a:t>rain </a:t>
            </a:r>
            <a:r>
              <a:rPr lang="en-US" b="1" dirty="0"/>
              <a:t>and</a:t>
            </a:r>
            <a:r>
              <a:rPr lang="en-US" dirty="0"/>
              <a:t> (</a:t>
            </a:r>
            <a:r>
              <a:rPr lang="en-US" b="1" dirty="0"/>
              <a:t>not</a:t>
            </a:r>
            <a:r>
              <a:rPr lang="en-US" dirty="0"/>
              <a:t> snow)</a:t>
            </a:r>
          </a:p>
        </p:txBody>
      </p:sp>
      <p:pic>
        <p:nvPicPr>
          <p:cNvPr id="3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499" y="5562600"/>
            <a:ext cx="17240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4458488" y="5276850"/>
            <a:ext cx="2024080" cy="369332"/>
          </a:xfrm>
          <a:prstGeom prst="rect">
            <a:avLst/>
          </a:prstGeom>
          <a:noFill/>
        </p:spPr>
        <p:txBody>
          <a:bodyPr wrap="none" rtlCol="0">
            <a:spAutoFit/>
          </a:bodyPr>
          <a:lstStyle/>
          <a:p>
            <a:pPr algn="ctr"/>
            <a:r>
              <a:rPr lang="en-US" dirty="0"/>
              <a:t>(</a:t>
            </a:r>
            <a:r>
              <a:rPr lang="en-US" b="1" dirty="0"/>
              <a:t>not</a:t>
            </a:r>
            <a:r>
              <a:rPr lang="en-US" dirty="0"/>
              <a:t> rain) </a:t>
            </a:r>
            <a:r>
              <a:rPr lang="en-US" b="1" dirty="0"/>
              <a:t>and</a:t>
            </a:r>
            <a:r>
              <a:rPr lang="en-US" dirty="0"/>
              <a:t> snow</a:t>
            </a:r>
          </a:p>
        </p:txBody>
      </p:sp>
      <p:sp>
        <p:nvSpPr>
          <p:cNvPr id="33" name="TextBox 32"/>
          <p:cNvSpPr txBox="1"/>
          <p:nvPr/>
        </p:nvSpPr>
        <p:spPr>
          <a:xfrm>
            <a:off x="4194497" y="1182023"/>
            <a:ext cx="545406" cy="369332"/>
          </a:xfrm>
          <a:prstGeom prst="rect">
            <a:avLst/>
          </a:prstGeom>
          <a:noFill/>
        </p:spPr>
        <p:txBody>
          <a:bodyPr wrap="none" rtlCol="0">
            <a:spAutoFit/>
          </a:bodyPr>
          <a:lstStyle/>
          <a:p>
            <a:r>
              <a:rPr lang="en-US" dirty="0"/>
              <a:t>rain</a:t>
            </a:r>
          </a:p>
        </p:txBody>
      </p:sp>
      <p:sp>
        <p:nvSpPr>
          <p:cNvPr id="34" name="TextBox 33"/>
          <p:cNvSpPr txBox="1"/>
          <p:nvPr/>
        </p:nvSpPr>
        <p:spPr>
          <a:xfrm>
            <a:off x="6251897" y="1182023"/>
            <a:ext cx="682303" cy="369332"/>
          </a:xfrm>
          <a:prstGeom prst="rect">
            <a:avLst/>
          </a:prstGeom>
          <a:noFill/>
        </p:spPr>
        <p:txBody>
          <a:bodyPr wrap="none" rtlCol="0">
            <a:spAutoFit/>
          </a:bodyPr>
          <a:lstStyle/>
          <a:p>
            <a:pPr algn="ctr"/>
            <a:r>
              <a:rPr lang="en-US" dirty="0"/>
              <a:t>snow</a:t>
            </a:r>
          </a:p>
        </p:txBody>
      </p:sp>
    </p:spTree>
    <p:extLst>
      <p:ext uri="{BB962C8B-B14F-4D97-AF65-F5344CB8AC3E}">
        <p14:creationId xmlns:p14="http://schemas.microsoft.com/office/powerpoint/2010/main" val="362596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4" name="Content Placeholder 2"/>
          <p:cNvSpPr>
            <a:spLocks noGrp="1"/>
          </p:cNvSpPr>
          <p:nvPr>
            <p:ph idx="1"/>
          </p:nvPr>
        </p:nvSpPr>
        <p:spPr>
          <a:xfrm>
            <a:off x="457200" y="1447800"/>
            <a:ext cx="8229600" cy="5105400"/>
          </a:xfrm>
        </p:spPr>
        <p:txBody>
          <a:bodyPr>
            <a:normAutofit/>
          </a:bodyPr>
          <a:lstStyle/>
          <a:p>
            <a:pPr marL="0" indent="0">
              <a:buNone/>
            </a:pPr>
            <a:r>
              <a:rPr lang="en-US" dirty="0">
                <a:latin typeface="Lucida Console" panose="020B0609040504020204" pitchFamily="49" charset="0"/>
              </a:rPr>
              <a:t>&amp;  </a:t>
            </a:r>
            <a:r>
              <a:rPr lang="en-US" dirty="0"/>
              <a:t>and (element wise)</a:t>
            </a:r>
          </a:p>
          <a:p>
            <a:pPr marL="0" indent="0">
              <a:buNone/>
            </a:pPr>
            <a:r>
              <a:rPr lang="en-US" dirty="0">
                <a:latin typeface="Lucida Console" panose="020B0609040504020204" pitchFamily="49" charset="0"/>
              </a:rPr>
              <a:t>|  </a:t>
            </a:r>
            <a:r>
              <a:rPr lang="en-US" dirty="0"/>
              <a:t>or (element wise)</a:t>
            </a:r>
          </a:p>
          <a:p>
            <a:pPr marL="0" indent="0">
              <a:buNone/>
            </a:pPr>
            <a:r>
              <a:rPr lang="en-US" dirty="0">
                <a:latin typeface="Lucida Console" panose="020B0609040504020204" pitchFamily="49" charset="0"/>
              </a:rPr>
              <a:t>!  </a:t>
            </a:r>
            <a:r>
              <a:rPr lang="en-US" dirty="0"/>
              <a:t>not</a:t>
            </a:r>
          </a:p>
          <a:p>
            <a:pPr marL="0" indent="0">
              <a:buNone/>
            </a:pPr>
            <a:r>
              <a:rPr lang="en-US" dirty="0">
                <a:latin typeface="Lucida Console" panose="020B0609040504020204" pitchFamily="49" charset="0"/>
              </a:rPr>
              <a:t>&lt;  </a:t>
            </a:r>
            <a:r>
              <a:rPr lang="en-US" dirty="0"/>
              <a:t>less than</a:t>
            </a:r>
          </a:p>
          <a:p>
            <a:pPr marL="0" indent="0">
              <a:buNone/>
            </a:pPr>
            <a:r>
              <a:rPr lang="en-US" dirty="0">
                <a:latin typeface="Lucida Console" panose="020B0609040504020204" pitchFamily="49" charset="0"/>
              </a:rPr>
              <a:t>&gt;  </a:t>
            </a:r>
            <a:r>
              <a:rPr lang="en-US" dirty="0"/>
              <a:t>greater than</a:t>
            </a:r>
          </a:p>
          <a:p>
            <a:pPr marL="0" indent="0">
              <a:buNone/>
            </a:pPr>
            <a:r>
              <a:rPr lang="en-US" dirty="0">
                <a:latin typeface="Lucida Console" panose="020B0609040504020204" pitchFamily="49" charset="0"/>
              </a:rPr>
              <a:t>&lt;= </a:t>
            </a:r>
            <a:r>
              <a:rPr lang="en-US" dirty="0"/>
              <a:t>less than or equal to</a:t>
            </a:r>
          </a:p>
          <a:p>
            <a:pPr marL="0" indent="0">
              <a:buNone/>
            </a:pPr>
            <a:r>
              <a:rPr lang="en-US" dirty="0">
                <a:latin typeface="Lucida Console" panose="020B0609040504020204" pitchFamily="49" charset="0"/>
              </a:rPr>
              <a:t>&gt;= </a:t>
            </a:r>
            <a:r>
              <a:rPr lang="en-US" dirty="0"/>
              <a:t>greater than or equal to</a:t>
            </a:r>
          </a:p>
          <a:p>
            <a:pPr marL="0" indent="0">
              <a:buNone/>
            </a:pPr>
            <a:r>
              <a:rPr lang="en-US" dirty="0">
                <a:latin typeface="Lucida Console" panose="020B0609040504020204" pitchFamily="49" charset="0"/>
              </a:rPr>
              <a:t>== </a:t>
            </a:r>
            <a:r>
              <a:rPr lang="en-US" dirty="0"/>
              <a:t>equal to</a:t>
            </a:r>
          </a:p>
          <a:p>
            <a:pPr marL="0" indent="0">
              <a:buNone/>
            </a:pPr>
            <a:r>
              <a:rPr lang="en-US" dirty="0">
                <a:latin typeface="Lucida Console" panose="020B0609040504020204" pitchFamily="49" charset="0"/>
              </a:rPr>
              <a:t>!= </a:t>
            </a:r>
            <a:r>
              <a:rPr lang="en-US" dirty="0"/>
              <a:t>not equal to</a:t>
            </a:r>
          </a:p>
        </p:txBody>
      </p:sp>
      <p:sp>
        <p:nvSpPr>
          <p:cNvPr id="5" name="TextBox 4"/>
          <p:cNvSpPr txBox="1"/>
          <p:nvPr/>
        </p:nvSpPr>
        <p:spPr>
          <a:xfrm>
            <a:off x="3362325" y="5257800"/>
            <a:ext cx="5324475" cy="369332"/>
          </a:xfrm>
          <a:prstGeom prst="rect">
            <a:avLst/>
          </a:prstGeom>
          <a:noFill/>
        </p:spPr>
        <p:txBody>
          <a:bodyPr wrap="square" rtlCol="0">
            <a:spAutoFit/>
          </a:bodyPr>
          <a:lstStyle/>
          <a:p>
            <a:r>
              <a:rPr lang="en-US" dirty="0">
                <a:solidFill>
                  <a:srgbClr val="C00000"/>
                </a:solidFill>
              </a:rPr>
              <a:t>Single = instead of == is a common source of bugs</a:t>
            </a:r>
          </a:p>
        </p:txBody>
      </p:sp>
      <p:cxnSp>
        <p:nvCxnSpPr>
          <p:cNvPr id="6" name="Straight Arrow Connector 5"/>
          <p:cNvCxnSpPr/>
          <p:nvPr/>
        </p:nvCxnSpPr>
        <p:spPr>
          <a:xfrm flipH="1" flipV="1">
            <a:off x="2438402" y="5350907"/>
            <a:ext cx="923923" cy="76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45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2955</TotalTime>
  <Words>1271</Words>
  <Application>Microsoft Office PowerPoint</Application>
  <PresentationFormat>On-screen Show (4:3)</PresentationFormat>
  <Paragraphs>174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Lucida Console</vt:lpstr>
      <vt:lpstr>Office Theme</vt:lpstr>
      <vt:lpstr>Lecture 2a Working with data in R</vt:lpstr>
      <vt:lpstr>Built-in datasets in R</vt:lpstr>
      <vt:lpstr>Useful arithmetic functions</vt:lpstr>
      <vt:lpstr>The length function</vt:lpstr>
      <vt:lpstr>Recommended reading</vt:lpstr>
      <vt:lpstr>Subsetting vectors</vt:lpstr>
      <vt:lpstr>PowerPoint Presentation</vt:lpstr>
      <vt:lpstr>PowerPoint Presentation</vt:lpstr>
      <vt:lpstr>Boolean operators</vt:lpstr>
      <vt:lpstr>Boolean operators</vt:lpstr>
      <vt:lpstr>Boolean examples: single value</vt:lpstr>
      <vt:lpstr>Boolean examples: vector of values</vt:lpstr>
      <vt:lpstr>Umbrella logic</vt:lpstr>
      <vt:lpstr>Umbrella logic</vt:lpstr>
      <vt:lpstr>TRUE and FALSE</vt:lpstr>
      <vt:lpstr>Other Boolean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Kristin PJ</cp:lastModifiedBy>
  <cp:revision>130</cp:revision>
  <dcterms:created xsi:type="dcterms:W3CDTF">2013-09-18T21:00:03Z</dcterms:created>
  <dcterms:modified xsi:type="dcterms:W3CDTF">2019-09-30T05:24:46Z</dcterms:modified>
</cp:coreProperties>
</file>