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31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Lucida Console" panose="020B0609040504020204" pitchFamily="49" charset="0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8E8F-8A66-445F-95F3-0E7B535EEA9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C3BB-5D2B-44DE-923C-6264DA9C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8E8F-8A66-445F-95F3-0E7B535EEA9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C3BB-5D2B-44DE-923C-6264DA9C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8E8F-8A66-445F-95F3-0E7B535EEA9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C3BB-5D2B-44DE-923C-6264DA9C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1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8E8F-8A66-445F-95F3-0E7B535EEA9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C3BB-5D2B-44DE-923C-6264DA9C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8E8F-8A66-445F-95F3-0E7B535EEA9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C3BB-5D2B-44DE-923C-6264DA9C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8E8F-8A66-445F-95F3-0E7B535EEA9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C3BB-5D2B-44DE-923C-6264DA9C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1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8E8F-8A66-445F-95F3-0E7B535EEA9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C3BB-5D2B-44DE-923C-6264DA9C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2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8E8F-8A66-445F-95F3-0E7B535EEA9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C3BB-5D2B-44DE-923C-6264DA9C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6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8E8F-8A66-445F-95F3-0E7B535EEA9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C3BB-5D2B-44DE-923C-6264DA9C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3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8E8F-8A66-445F-95F3-0E7B535EEA9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C3BB-5D2B-44DE-923C-6264DA9C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2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8E8F-8A66-445F-95F3-0E7B535EEA9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C3BB-5D2B-44DE-923C-6264DA9C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8E8F-8A66-445F-95F3-0E7B535EEA9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2C3BB-5D2B-44DE-923C-6264DA9C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0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C13D-E359-4473-8C47-19F8D4A4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903A5-2EF9-4000-8790-CD666443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vectors of equal length</a:t>
            </a:r>
          </a:p>
          <a:p>
            <a:r>
              <a:rPr lang="en-US" dirty="0"/>
              <a:t>Columns are the variables of a data set</a:t>
            </a:r>
          </a:p>
          <a:p>
            <a:r>
              <a:rPr lang="en-US" dirty="0"/>
              <a:t>Rows are the observations of a data set</a:t>
            </a:r>
          </a:p>
          <a:p>
            <a:r>
              <a:rPr lang="en-US" dirty="0"/>
              <a:t>Unique because can contain different data types!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71481-4145-45CF-818F-6DD975EA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30" y="4164256"/>
            <a:ext cx="7821116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8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elements logically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fishData$weight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[1] 14.8 21.0 19.7 23.2 16.0 16.1 20.0 29.3 17.8 21.2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fishData$weight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 &gt; 22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[1] FALSE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TRUE FALSE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TRUE FALSE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[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fishData$weight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 &gt; 22,]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  tag weight condition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4   7   23.2      poor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8  21   29.3      fair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92261" y="1815139"/>
            <a:ext cx="2000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Vector of weights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92375" y="3028890"/>
            <a:ext cx="2690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Vector of TRUE or FALSE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8790" y="4870340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Extract only the rows where the vector elements are TRUE, i.e. where weight &gt; 22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3200400" y="4733396"/>
            <a:ext cx="216164" cy="13841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2136710" y="4673961"/>
            <a:ext cx="1063690" cy="142203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1" y="6117528"/>
            <a:ext cx="8686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Referencing the data frame TWICE is a key method for finding 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288214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[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fishData$weight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 &lt; 20 &amp;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          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fishData$condition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 == "fair",]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tag weight condition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3   5   19.7      fair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5   8   16.0      fair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9  23   17.8      fair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[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fishData$weight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 &lt; 15 |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          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fishData$weight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 &gt; 25,]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  tag weight condition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1   2   14.8      good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8  21   29.3      fair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6030985" y="1749804"/>
            <a:ext cx="3810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30985" y="4113333"/>
            <a:ext cx="3810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9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logic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day[rain=="Yes" &amp; snow=="Yes"]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[1] "Wed"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weather &lt;-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data.frame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(day, rain, snow)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weather[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weather$rain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=="Yes" &amp;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         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weather$snow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=="Yes",]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   day rain snow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4  Wed  Yes 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Yes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06766" y="1428788"/>
            <a:ext cx="7130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 always carry an umbrella if it rains </a:t>
            </a:r>
            <a:r>
              <a:rPr lang="en-US" sz="2400" b="1" dirty="0">
                <a:solidFill>
                  <a:srgbClr val="C00000"/>
                </a:solidFill>
              </a:rPr>
              <a:t>and</a:t>
            </a:r>
            <a:r>
              <a:rPr lang="en-US" sz="2400" dirty="0">
                <a:solidFill>
                  <a:srgbClr val="C00000"/>
                </a:solidFill>
              </a:rPr>
              <a:t> snows (vectors)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766" y="3195935"/>
            <a:ext cx="3810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Answered using a data frame</a:t>
            </a:r>
          </a:p>
        </p:txBody>
      </p:sp>
    </p:spTree>
    <p:extLst>
      <p:ext uri="{BB962C8B-B14F-4D97-AF65-F5344CB8AC3E}">
        <p14:creationId xmlns:p14="http://schemas.microsoft.com/office/powerpoint/2010/main" val="152111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length</a:t>
            </a:r>
            <a:r>
              <a:rPr lang="en-US" dirty="0"/>
              <a:t> gives the number of elements in a vector</a:t>
            </a:r>
          </a:p>
          <a:p>
            <a:r>
              <a:rPr lang="en-US" dirty="0"/>
              <a:t>For a data frame, </a:t>
            </a:r>
            <a:r>
              <a:rPr lang="en-US" sz="2400" dirty="0">
                <a:latin typeface="Lucida Console" panose="020B0609040504020204" pitchFamily="49" charset="0"/>
              </a:rPr>
              <a:t>length</a:t>
            </a:r>
            <a:r>
              <a:rPr lang="en-US" sz="2600" dirty="0"/>
              <a:t> </a:t>
            </a:r>
            <a:r>
              <a:rPr lang="en-US" dirty="0"/>
              <a:t>gives the number of columns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length(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[1] 3</a:t>
            </a:r>
            <a:endParaRPr lang="en-US" sz="2400" dirty="0"/>
          </a:p>
          <a:p>
            <a:r>
              <a:rPr lang="en-US" dirty="0"/>
              <a:t>Use </a:t>
            </a:r>
            <a:r>
              <a:rPr lang="en-US" sz="2400" dirty="0">
                <a:latin typeface="Lucida Console" panose="020B0609040504020204" pitchFamily="49" charset="0"/>
              </a:rPr>
              <a:t>dim</a:t>
            </a:r>
            <a:r>
              <a:rPr lang="en-US" dirty="0"/>
              <a:t> for both rows and columns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dim(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[1] 10 3</a:t>
            </a:r>
            <a:endParaRPr lang="en-US" sz="2400" dirty="0"/>
          </a:p>
          <a:p>
            <a:r>
              <a:rPr lang="en-US" dirty="0"/>
              <a:t>Use </a:t>
            </a:r>
            <a:r>
              <a:rPr lang="en-US" sz="2400" dirty="0" err="1">
                <a:latin typeface="Lucida Console" panose="020B0609040504020204" pitchFamily="49" charset="0"/>
              </a:rPr>
              <a:t>nrow</a:t>
            </a:r>
            <a:r>
              <a:rPr lang="en-US" dirty="0"/>
              <a:t> or </a:t>
            </a:r>
            <a:r>
              <a:rPr lang="en-US" sz="2400" dirty="0" err="1">
                <a:latin typeface="Lucida Console" panose="020B0609040504020204" pitchFamily="49" charset="0"/>
              </a:rPr>
              <a:t>ncol</a:t>
            </a:r>
            <a:r>
              <a:rPr lang="en-US" dirty="0"/>
              <a:t> to get each individually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FF"/>
                </a:solidFill>
                <a:latin typeface="Lucida Console"/>
              </a:rPr>
              <a:t>&gt; nrow(fishData) 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00"/>
                </a:solidFill>
                <a:latin typeface="Lucida Console"/>
              </a:rPr>
              <a:t>[1] 10 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FF"/>
                </a:solidFill>
                <a:latin typeface="Lucida Console"/>
              </a:rPr>
              <a:t>&gt; ncol(fishData) 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00"/>
                </a:solidFill>
                <a:latin typeface="Lucida Console"/>
              </a:rPr>
              <a:t>[1]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0453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patients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data.frame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id = c(31, 62, 50, 99, 53, 75, 54, 58, 4, 74),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age = c(12, 18, 20, 17, 14, 8, 12, 24, 24, 21),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sex = c("M", "F", "F", "M", "F", "M", "M", "F", "F", "M") ) 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head(patients, n=2)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id age sex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1 31  12   M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2 62  18   F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5619" y="1676400"/>
            <a:ext cx="795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Copy and paste this into your R code for the hands-on exercise</a:t>
            </a:r>
          </a:p>
        </p:txBody>
      </p:sp>
    </p:spTree>
    <p:extLst>
      <p:ext uri="{BB962C8B-B14F-4D97-AF65-F5344CB8AC3E}">
        <p14:creationId xmlns:p14="http://schemas.microsoft.com/office/powerpoint/2010/main" val="2344219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 2 using </a:t>
            </a:r>
            <a:r>
              <a:rPr lang="en-US" sz="3600" dirty="0">
                <a:latin typeface="Lucida Console" panose="020B0609040504020204" pitchFamily="49" charset="0"/>
              </a:rPr>
              <a:t>patients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Use a logical operator to display ages that are larger than 20</a:t>
            </a:r>
          </a:p>
          <a:p>
            <a:r>
              <a:rPr lang="en-US" sz="2400" dirty="0"/>
              <a:t>Do the same as above but also display the corresponding id and sex</a:t>
            </a:r>
          </a:p>
          <a:p>
            <a:r>
              <a:rPr lang="en-US" sz="2400" dirty="0"/>
              <a:t>Display only female observations</a:t>
            </a:r>
          </a:p>
          <a:p>
            <a:r>
              <a:rPr lang="en-US" sz="2400" dirty="0"/>
              <a:t>Change the 7</a:t>
            </a:r>
            <a:r>
              <a:rPr lang="en-US" sz="2400" baseline="30000" dirty="0"/>
              <a:t>th</a:t>
            </a:r>
            <a:r>
              <a:rPr lang="en-US" sz="2400" dirty="0"/>
              <a:t> age in </a:t>
            </a:r>
            <a:r>
              <a:rPr lang="en-US" sz="2000" dirty="0">
                <a:latin typeface="Lucida Console" panose="020B0609040504020204" pitchFamily="49" charset="0"/>
              </a:rPr>
              <a:t>patients</a:t>
            </a:r>
            <a:r>
              <a:rPr lang="en-US" sz="2000" dirty="0"/>
              <a:t> </a:t>
            </a:r>
            <a:r>
              <a:rPr lang="en-US" sz="2400" dirty="0"/>
              <a:t>from 12 to 21</a:t>
            </a:r>
          </a:p>
          <a:p>
            <a:r>
              <a:rPr lang="en-US" sz="2400" dirty="0"/>
              <a:t>Calculate the proportion of subjects that are age 20 or greater</a:t>
            </a:r>
          </a:p>
          <a:p>
            <a:r>
              <a:rPr lang="en-US" sz="2400" dirty="0"/>
              <a:t>Calculate the proportion of males that are greater than 20</a:t>
            </a:r>
          </a:p>
          <a:p>
            <a:r>
              <a:rPr lang="en-US" sz="2400" dirty="0"/>
              <a:t>Permanently delete the 10</a:t>
            </a:r>
            <a:r>
              <a:rPr lang="en-US" sz="2400" baseline="30000" dirty="0"/>
              <a:t>th</a:t>
            </a:r>
            <a:r>
              <a:rPr lang="en-US" sz="2400" dirty="0"/>
              <a:t> subject </a:t>
            </a:r>
          </a:p>
          <a:p>
            <a:r>
              <a:rPr lang="en-US" sz="2400" dirty="0"/>
              <a:t>Permanently add two more subjects to this data frame (use </a:t>
            </a:r>
            <a:r>
              <a:rPr lang="en-US" sz="2000" dirty="0" err="1">
                <a:latin typeface="Lucida Console" panose="020B0609040504020204" pitchFamily="49" charset="0"/>
              </a:rPr>
              <a:t>rbind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3309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(</a:t>
            </a:r>
            <a:r>
              <a:rPr lang="en-US" sz="3200" dirty="0">
                <a:latin typeface="Lucida Console" panose="020B0609040504020204" pitchFamily="49" charset="0"/>
              </a:rPr>
              <a:t>NA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dirty="0">
                <a:solidFill>
                  <a:srgbClr val="0000FF"/>
                </a:solidFill>
                <a:latin typeface="Lucida Console"/>
              </a:rPr>
              <a:t>&gt; humidity &lt;- c(63.33, NA, 64.63, 68.38, NA, 79.1, 77.46)</a:t>
            </a:r>
            <a:endParaRPr lang="en-US" sz="24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functions do not handle missing values by default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mean(humidity)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[1] NA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mean(humidity, na.rm=T)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[1] 70.58</a:t>
            </a:r>
            <a:endParaRPr lang="en-US" dirty="0"/>
          </a:p>
        </p:txBody>
      </p:sp>
      <p:cxnSp>
        <p:nvCxnSpPr>
          <p:cNvPr id="4" name="Straight Arrow Connector 3"/>
          <p:cNvCxnSpPr>
            <a:stCxn id="6" idx="1"/>
          </p:cNvCxnSpPr>
          <p:nvPr/>
        </p:nvCxnSpPr>
        <p:spPr>
          <a:xfrm flipH="1" flipV="1">
            <a:off x="891470" y="2556061"/>
            <a:ext cx="3490031" cy="23589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800600" y="2202027"/>
            <a:ext cx="217135" cy="4787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81501" y="2591905"/>
            <a:ext cx="2095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NA = not available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114800" y="5299788"/>
            <a:ext cx="800099" cy="304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8265" y="5483998"/>
            <a:ext cx="4217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remove NAs before calculating mean</a:t>
            </a:r>
          </a:p>
        </p:txBody>
      </p:sp>
    </p:spTree>
    <p:extLst>
      <p:ext uri="{BB962C8B-B14F-4D97-AF65-F5344CB8AC3E}">
        <p14:creationId xmlns:p14="http://schemas.microsoft.com/office/powerpoint/2010/main" val="3020680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Omit missing values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na.omit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(humidity)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63.33 64.63 68.38 79.10 77.46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attr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(,"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na.action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")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2 5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attr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(,"class")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"omit"</a:t>
            </a:r>
            <a:endParaRPr lang="en-US" sz="2400" dirty="0"/>
          </a:p>
          <a:p>
            <a:r>
              <a:rPr lang="en-US" dirty="0"/>
              <a:t>Also see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na.pass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()</a:t>
            </a:r>
            <a:r>
              <a:rPr lang="en-US" dirty="0"/>
              <a:t>,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na.fail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()</a:t>
            </a:r>
            <a:r>
              <a:rPr lang="en-US" dirty="0"/>
              <a:t>,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na.exclude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Lucida Console"/>
              </a:rPr>
              <a:t>!is.na()</a:t>
            </a:r>
            <a:r>
              <a:rPr lang="en-US" dirty="0"/>
              <a:t> is a slick way to handle missing values in vectors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humidity[!is.na(humidity)]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63.33 64.63 68.38 79.10 77.46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Missing values (</a:t>
            </a:r>
            <a:r>
              <a:rPr lang="en-US" sz="3200" dirty="0">
                <a:latin typeface="Lucida Console" panose="020B0609040504020204" pitchFamily="49" charset="0"/>
              </a:rPr>
              <a:t>NA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963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nislands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length(islands)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years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seq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(from=2015, length=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nislands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island.data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data.frame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(years, islands)</a:t>
            </a:r>
          </a:p>
          <a:p>
            <a:r>
              <a:rPr lang="en-US" sz="2200" dirty="0">
                <a:latin typeface="Lucida Console" panose="020B0609040504020204" pitchFamily="49" charset="0"/>
              </a:rPr>
              <a:t>head()</a:t>
            </a:r>
            <a:r>
              <a:rPr lang="en-US" dirty="0"/>
              <a:t> and </a:t>
            </a:r>
            <a:r>
              <a:rPr lang="en-US" sz="2400" dirty="0" err="1">
                <a:latin typeface="Lucida Console" panose="020B0609040504020204" pitchFamily="49" charset="0"/>
              </a:rPr>
              <a:t>str</a:t>
            </a:r>
            <a:r>
              <a:rPr lang="en-US" dirty="0"/>
              <a:t>() are good, quick ways to inspect data frames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head(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island.data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Lucida Console"/>
              </a:rPr>
              <a:t>           years islands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Lucida Console"/>
              </a:rPr>
              <a:t>Africa       2015 11506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Lucida Console"/>
              </a:rPr>
              <a:t>Antarctica   2016  5500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Lucida Console"/>
              </a:rPr>
              <a:t>Asia         2017 16988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Lucida Console"/>
              </a:rPr>
              <a:t>Australia    2018  2968 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Lucida Console"/>
              </a:rPr>
              <a:t>Axel Heiberg 2019    16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Lucida Console"/>
              </a:rPr>
              <a:t>Baffin       2020   184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973880" y="4135160"/>
            <a:ext cx="501772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str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island.data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r>
              <a:rPr lang="en-US" sz="1400" dirty="0">
                <a:latin typeface="Lucida Console"/>
              </a:rPr>
              <a:t>'</a:t>
            </a:r>
            <a:r>
              <a:rPr lang="en-US" sz="1400" dirty="0" err="1">
                <a:latin typeface="Lucida Console"/>
              </a:rPr>
              <a:t>data.frame</a:t>
            </a:r>
            <a:r>
              <a:rPr lang="en-US" sz="1400" dirty="0">
                <a:latin typeface="Lucida Console"/>
              </a:rPr>
              <a:t>':	48 obs. of  2 variables:</a:t>
            </a:r>
          </a:p>
          <a:p>
            <a:r>
              <a:rPr lang="en-US" sz="1400" dirty="0">
                <a:latin typeface="Lucida Console"/>
              </a:rPr>
              <a:t> $ years  : </a:t>
            </a:r>
            <a:r>
              <a:rPr lang="en-US" sz="1400" dirty="0" err="1">
                <a:latin typeface="Lucida Console"/>
              </a:rPr>
              <a:t>num</a:t>
            </a:r>
            <a:r>
              <a:rPr lang="en-US" sz="1400" dirty="0">
                <a:latin typeface="Lucida Console"/>
              </a:rPr>
              <a:t>  2013 2014 2015 2016 2017 ...</a:t>
            </a:r>
          </a:p>
          <a:p>
            <a:r>
              <a:rPr lang="en-US" sz="1400" dirty="0">
                <a:latin typeface="Lucida Console"/>
              </a:rPr>
              <a:t> $ islands: </a:t>
            </a:r>
            <a:r>
              <a:rPr lang="en-US" sz="1400" dirty="0" err="1">
                <a:latin typeface="Lucida Console"/>
              </a:rPr>
              <a:t>num</a:t>
            </a:r>
            <a:r>
              <a:rPr lang="en-US" sz="1400" dirty="0">
                <a:latin typeface="Lucida Console"/>
              </a:rPr>
              <a:t>  11506 5500 16988 2968 16 ...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66434D-7609-4913-8AAF-1F5A8B018087}"/>
              </a:ext>
            </a:extLst>
          </p:cNvPr>
          <p:cNvSpPr/>
          <p:nvPr/>
        </p:nvSpPr>
        <p:spPr>
          <a:xfrm>
            <a:off x="3973880" y="5418367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</a:rPr>
              <a:t>&gt; View(</a:t>
            </a:r>
            <a:r>
              <a:rPr lang="en-US" dirty="0" err="1">
                <a:solidFill>
                  <a:srgbClr val="0000FF"/>
                </a:solidFill>
                <a:latin typeface="Lucida Console"/>
              </a:rPr>
              <a:t>island.data</a:t>
            </a:r>
            <a:r>
              <a:rPr lang="en-US" dirty="0">
                <a:solidFill>
                  <a:srgbClr val="0000FF"/>
                </a:solidFill>
                <a:latin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07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Extract the names of a data frame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names(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island.data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"years" "islands"</a:t>
            </a:r>
            <a:endParaRPr lang="en-US" sz="2000" dirty="0"/>
          </a:p>
          <a:p>
            <a:r>
              <a:rPr lang="en-US" dirty="0"/>
              <a:t>Modify the names of a data frame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names(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island.data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&lt;- c("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years","area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head(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island.data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n=2)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      years   area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Africa     2013  11506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Antarctica 2014   5500</a:t>
            </a:r>
            <a:endParaRPr lang="en-US" sz="2000" dirty="0"/>
          </a:p>
          <a:p>
            <a:r>
              <a:rPr lang="en-US" dirty="0"/>
              <a:t>Assign column names when creating a data frame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island.data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data.frame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(years=years, area=islands)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010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is stored in your working directory?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area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5060B"/>
                </a:solidFill>
                <a:latin typeface="Lucida Console"/>
              </a:rPr>
              <a:t>Error: object 'area' not found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island.data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" "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nislands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" "years"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island.data$area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11506 5500 16988 2968 16 184 23 280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[9] 84 73 25 43 21 82 3745 840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[17] 13 30 30 89 40 33 49 14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[25] 42 227 16 36 29 15 306 44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[33] 58 43 9390 32 13 29 6795 16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[41] 15 183 14 26 19 13 12 82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421251" y="3419981"/>
            <a:ext cx="532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Use the $ operator to extract from data frames</a:t>
            </a:r>
          </a:p>
        </p:txBody>
      </p:sp>
    </p:spTree>
    <p:extLst>
      <p:ext uri="{BB962C8B-B14F-4D97-AF65-F5344CB8AC3E}">
        <p14:creationId xmlns:p14="http://schemas.microsoft.com/office/powerpoint/2010/main" val="395620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 from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tag &lt;- c(2, 3, 5, 7, 8, 9, 15, 21, 23, 26)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weight &lt;- c(14.8, 21, 19.7, 23.2, 16, 16.1, 20, 29.3, 17.8, 21.2)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condition &lt;- c("good", "fair", "fair", "poor", "fair", "good", "good", "fair", "fair", "poor") 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data.frame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(tag, weight, condition) 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head(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n=2)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tag weight condition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1   2   14.8      good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2   3   21.0      fair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332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columns by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 the column with the name weight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fishData$weight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14.8 21.0 19.7 23.2 16.0 16.1 20.0 29.3 17.8 21.2</a:t>
            </a:r>
            <a:endParaRPr lang="en-US" sz="2000" dirty="0"/>
          </a:p>
          <a:p>
            <a:r>
              <a:rPr lang="en-US" dirty="0"/>
              <a:t>Note that changing the original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-US" dirty="0"/>
              <a:t> vector will </a:t>
            </a:r>
            <a:r>
              <a:rPr lang="en-US" b="1" dirty="0"/>
              <a:t>not </a:t>
            </a:r>
            <a:r>
              <a:rPr lang="en-US" dirty="0"/>
              <a:t>change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fishData$weight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(weight &lt;- rep(20,10))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20 20 20 20 20 20 20 20 20 20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fishData$weight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14.8 21.0 19.7 23.2 16.0 16.1 20.0 29.3 17.8 21.2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876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rows/columns by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000" dirty="0"/>
              <a:t>Specify the row index, column index or both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/>
              </a:rPr>
              <a:t>      object[row, column]</a:t>
            </a:r>
          </a:p>
          <a:p>
            <a:r>
              <a:rPr lang="en-US" sz="3000" dirty="0"/>
              <a:t>Extract column 2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[,2]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[1] 14.8 21.0 19.7 23.2 16.0 16.1 20.0 29.3 17.8 21.2</a:t>
            </a:r>
            <a:endParaRPr lang="en-US" sz="2200" dirty="0"/>
          </a:p>
          <a:p>
            <a:r>
              <a:rPr lang="en-US" sz="3000" dirty="0"/>
              <a:t>Exclude column 1, retain columns 2-3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[,-1]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   weight condition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1 14.8 good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2 21.0 fair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3 19.7 fair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...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2255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[1,]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  tag weight condition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1   2   14.8      good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[c(1,4),]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  tag weight condition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1   2   14.8      good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4   7   23.2      poor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[1,2] &lt;- 15.8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fishData$weight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[1]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[1] 14.8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1492310"/>
            <a:ext cx="2243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Extract the first row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3200" y="2825690"/>
            <a:ext cx="2295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Extract rows 1 and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9418" y="4565982"/>
            <a:ext cx="415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Permanently change the value in row 1, column 2, from 14.8 to 15.8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8300" y="54483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First get the weight column, then find the first element of the resulting vector</a:t>
            </a:r>
          </a:p>
        </p:txBody>
      </p:sp>
    </p:spTree>
    <p:extLst>
      <p:ext uri="{BB962C8B-B14F-4D97-AF65-F5344CB8AC3E}">
        <p14:creationId xmlns:p14="http://schemas.microsoft.com/office/powerpoint/2010/main" val="24942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column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[,2:3]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  weight condition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1   14.8      good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2   21.0      fair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3   19.7      fair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…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[,c("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tag","condition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")]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  tag condition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1   2      good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2   3      fair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3   5      fair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…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456159" y="1465151"/>
            <a:ext cx="2670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Extract columns 2 and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7118" y="4249094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Extract columns by name (useful for big data frames where the column indices are hard to find)</a:t>
            </a:r>
          </a:p>
        </p:txBody>
      </p:sp>
    </p:spTree>
    <p:extLst>
      <p:ext uri="{BB962C8B-B14F-4D97-AF65-F5344CB8AC3E}">
        <p14:creationId xmlns:p14="http://schemas.microsoft.com/office/powerpoint/2010/main" val="378585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1297</TotalTime>
  <Words>1445</Words>
  <Application>Microsoft Office PowerPoint</Application>
  <PresentationFormat>On-screen Show (4:3)</PresentationFormat>
  <Paragraphs>207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Courier New</vt:lpstr>
      <vt:lpstr>Lucida Console</vt:lpstr>
      <vt:lpstr>Arial</vt:lpstr>
      <vt:lpstr>Calibri Light</vt:lpstr>
      <vt:lpstr>Office Theme</vt:lpstr>
      <vt:lpstr>Data frames: definition</vt:lpstr>
      <vt:lpstr>Data frames</vt:lpstr>
      <vt:lpstr>Data frames</vt:lpstr>
      <vt:lpstr>Data frames</vt:lpstr>
      <vt:lpstr>Extracting data from data frames</vt:lpstr>
      <vt:lpstr>Extracting columns by name</vt:lpstr>
      <vt:lpstr>Extracting rows/columns by indices</vt:lpstr>
      <vt:lpstr>Extracting elements</vt:lpstr>
      <vt:lpstr>Methods for column extraction</vt:lpstr>
      <vt:lpstr>Extracting elements logically</vt:lpstr>
      <vt:lpstr>Combining conditions</vt:lpstr>
      <vt:lpstr>Umbrella logic revisited</vt:lpstr>
      <vt:lpstr>Dimensions of data frames</vt:lpstr>
      <vt:lpstr>Sample data frame</vt:lpstr>
      <vt:lpstr>Hands-on exercise 2 using patients</vt:lpstr>
      <vt:lpstr>Missing values (NA)</vt:lpstr>
      <vt:lpstr>Missing values (NA)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Privitera-Johnson</dc:creator>
  <cp:lastModifiedBy>Kristin PJ</cp:lastModifiedBy>
  <cp:revision>12</cp:revision>
  <dcterms:created xsi:type="dcterms:W3CDTF">2019-09-12T18:37:50Z</dcterms:created>
  <dcterms:modified xsi:type="dcterms:W3CDTF">2019-09-27T20:01:53Z</dcterms:modified>
</cp:coreProperties>
</file>