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" r:id="rId2"/>
    <p:sldId id="328" r:id="rId3"/>
    <p:sldId id="256" r:id="rId4"/>
    <p:sldId id="258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660"/>
  </p:normalViewPr>
  <p:slideViewPr>
    <p:cSldViewPr>
      <p:cViewPr varScale="1">
        <p:scale>
          <a:sx n="82" d="100"/>
          <a:sy n="82" d="100"/>
        </p:scale>
        <p:origin x="108" y="8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66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8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53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6665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19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9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7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3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2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5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62873-51CE-49DA-B98E-BAD067B56C8D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7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cran.r-project.org/doc/manuals/R-intro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Complete the following using the vector y</a:t>
            </a:r>
          </a:p>
          <a:p>
            <a:r>
              <a:rPr lang="en-US" sz="2400" dirty="0"/>
              <a:t>Display the first and last values</a:t>
            </a:r>
          </a:p>
          <a:p>
            <a:r>
              <a:rPr lang="en-US" sz="2400" dirty="0"/>
              <a:t>Find the last value for a vector of any length</a:t>
            </a:r>
          </a:p>
          <a:p>
            <a:r>
              <a:rPr lang="en-US" sz="2400" dirty="0"/>
              <a:t>Display the values that are greater than the mean of y</a:t>
            </a:r>
          </a:p>
          <a:p>
            <a:r>
              <a:rPr lang="en-US" sz="2400" dirty="0"/>
              <a:t>Display the positions (indices) of the values greater than the mean</a:t>
            </a:r>
          </a:p>
          <a:p>
            <a:r>
              <a:rPr lang="en-US" sz="2400" dirty="0"/>
              <a:t>Are all the values positive? </a:t>
            </a:r>
          </a:p>
          <a:p>
            <a:r>
              <a:rPr lang="en-US" sz="2400" dirty="0"/>
              <a:t>Are any of the values equal to the mean?</a:t>
            </a:r>
          </a:p>
          <a:p>
            <a:r>
              <a:rPr lang="en-US" sz="2400" dirty="0"/>
              <a:t>Are any of the values equal to the median? </a:t>
            </a:r>
          </a:p>
        </p:txBody>
      </p:sp>
      <p:sp>
        <p:nvSpPr>
          <p:cNvPr id="4" name="Rectangle 3"/>
          <p:cNvSpPr/>
          <p:nvPr/>
        </p:nvSpPr>
        <p:spPr>
          <a:xfrm>
            <a:off x="1783415" y="1214735"/>
            <a:ext cx="55771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00FF"/>
                </a:solidFill>
                <a:latin typeface="Lucida Console"/>
              </a:rPr>
              <a:t>y &lt;- c(3,2,15,-1,22,1,9,17,5)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4344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3-dimensional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adding dimensions to the </a:t>
            </a:r>
            <a:r>
              <a:rPr lang="en-US" sz="2400" dirty="0">
                <a:latin typeface="Lucida Console" panose="020B0609040504020204" pitchFamily="49" charset="0"/>
              </a:rPr>
              <a:t>dim</a:t>
            </a:r>
            <a:r>
              <a:rPr lang="en-US" dirty="0"/>
              <a:t> argument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array(1:24, dim=c(3,4,2))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, , 1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    [,1] [,2] [,3] [,4]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[1,]   1    4    7   10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[2,]   2    5    8   11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[3,]   3    6    9   12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, , 2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    [,1] [,2] [,3] [,4]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[1,]  13   16   19   22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[2,]  14   17   20   23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[3,]  15   18   21   24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76079" y="2871756"/>
            <a:ext cx="137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3 rows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701990" y="2241611"/>
            <a:ext cx="619122" cy="685799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4038600" y="2232733"/>
            <a:ext cx="619122" cy="457199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351633" y="2224966"/>
            <a:ext cx="619122" cy="23636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7820" y="2620022"/>
            <a:ext cx="137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4 columns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25625" y="2369783"/>
            <a:ext cx="37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 of the third dimension</a:t>
            </a:r>
          </a:p>
        </p:txBody>
      </p:sp>
    </p:spTree>
    <p:extLst>
      <p:ext uri="{BB962C8B-B14F-4D97-AF65-F5344CB8AC3E}">
        <p14:creationId xmlns:p14="http://schemas.microsoft.com/office/powerpoint/2010/main" val="1055094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Most flexible data structure</a:t>
            </a:r>
          </a:p>
          <a:p>
            <a:r>
              <a:rPr lang="en-US" dirty="0"/>
              <a:t>Each element can be varying length and mode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description &lt;- "Year of visit, island area (thousand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sq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miles)"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isl.list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&lt;- list(meta=description,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nislands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nislands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, data=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isl.mat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isl.list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$meta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"Year of visit, island area (thousand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sq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miles)"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$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nislands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48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$data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            years islands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Africa       2015   11506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Antarctica   2016    5500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867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elements from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$ operator works for lists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isl.list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&lt;- list(meta=description,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nislands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nislands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, data=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isl.mat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isl.list$meta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"Year of visit, island area (thousand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sq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miles)"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isl.list$nislands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48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isl.list$data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[1:3,]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       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years islands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Africa      2013   11506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Antarctica  2014    5500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Asia        2015   16988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26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data frames to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patients &lt;-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data.frame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 </a:t>
            </a:r>
          </a:p>
          <a:p>
            <a:pPr marL="0" lv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 id = c(31, 62, 50, 99, 53, 75, 54, 58, 4, 74), </a:t>
            </a:r>
          </a:p>
          <a:p>
            <a:pPr marL="0" lv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 age = c(12, 18, 20, 17, 14, 8, 12, 24, 24, 21), </a:t>
            </a:r>
          </a:p>
          <a:p>
            <a:pPr marL="0" lv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 sex = c("M", "F", "F", "M", "F", "M", "M", "F", "F", "M") )</a:t>
            </a:r>
          </a:p>
          <a:p>
            <a:pPr marL="0" lv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pat.list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&lt;-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as.list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(patients) </a:t>
            </a:r>
          </a:p>
          <a:p>
            <a:pPr marL="0" lv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pat.list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</a:t>
            </a:r>
          </a:p>
          <a:p>
            <a:pPr marL="0" lv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$id </a:t>
            </a:r>
          </a:p>
          <a:p>
            <a:pPr marL="0" lv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31 62 50 99 53 75 54 58 4 74 </a:t>
            </a:r>
          </a:p>
          <a:p>
            <a:pPr marL="0" lv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$age </a:t>
            </a:r>
          </a:p>
          <a:p>
            <a:pPr marL="0" lv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12 18 20 17 14 8 12 24 24 21 </a:t>
            </a:r>
          </a:p>
          <a:p>
            <a:pPr marL="0" lv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$sex </a:t>
            </a:r>
          </a:p>
          <a:p>
            <a:pPr marL="0" lv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M F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F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M F M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M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F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F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M </a:t>
            </a:r>
          </a:p>
          <a:p>
            <a:pPr marL="0" lv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Levels: F M</a:t>
            </a:r>
            <a:endParaRPr lang="en-US" sz="2000" dirty="0"/>
          </a:p>
        </p:txBody>
      </p:sp>
      <p:sp>
        <p:nvSpPr>
          <p:cNvPr id="4" name="Right Brace 3"/>
          <p:cNvSpPr/>
          <p:nvPr/>
        </p:nvSpPr>
        <p:spPr>
          <a:xfrm>
            <a:off x="4114800" y="5715000"/>
            <a:ext cx="152400" cy="838200"/>
          </a:xfrm>
          <a:prstGeom prst="righ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19600" y="5715000"/>
            <a:ext cx="4495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 coerced the variable sex into a categorical variable (more in 3 slides) during the </a:t>
            </a:r>
            <a:r>
              <a:rPr lang="en-US" sz="16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data.frame</a:t>
            </a:r>
            <a:r>
              <a:rPr lang="en-US" dirty="0">
                <a:solidFill>
                  <a:srgbClr val="C00000"/>
                </a:solidFill>
              </a:rPr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4101352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sz="3200" dirty="0">
                <a:latin typeface="Lucida Console" panose="020B0609040504020204" pitchFamily="49" charset="0"/>
              </a:rPr>
              <a:t>[[ ]]</a:t>
            </a:r>
            <a:r>
              <a:rPr lang="en-US" dirty="0"/>
              <a:t> operator for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Lucida Console" panose="020B0609040504020204" pitchFamily="49" charset="0"/>
              </a:rPr>
              <a:t>[[ ]]</a:t>
            </a:r>
            <a:r>
              <a:rPr lang="en-US" dirty="0"/>
              <a:t> extracts elements of lists (or </a:t>
            </a:r>
            <a:r>
              <a:rPr lang="en-US" sz="2400" dirty="0">
                <a:latin typeface="Lucida Console" panose="020B0609040504020204" pitchFamily="49" charset="0"/>
              </a:rPr>
              <a:t>$</a:t>
            </a:r>
            <a:r>
              <a:rPr lang="en-US" dirty="0"/>
              <a:t> if list elements are named)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pat.list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[[1]]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31 62 50 99 53 75 54 58 4 74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pat.list$id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31 62 50 99 53 75 54 58 4 74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pat.list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[[1]][1]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31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pat.list$id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[1]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664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list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pat.list$id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&lt;- matrix(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pat.list$id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ncol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=2)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pat.list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$id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     [,1] [,2]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[1,]   31   75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[2,]   62   54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[3,]   50   58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[4,]   99    4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[5,]   53   74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$age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12 18 20 17 14 8 12 24 24 21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$sex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M F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F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M F M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M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F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F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M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Levels: F M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81600" y="2743200"/>
            <a:ext cx="3276600" cy="1600200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pat.list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[[1]][1,1]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31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pat.list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[[1]][1,]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31 75</a:t>
            </a:r>
            <a:endParaRPr lang="en-US" sz="2000" dirty="0">
              <a:solidFill>
                <a:srgbClr val="0000FF"/>
              </a:solidFill>
              <a:latin typeface="Lucida Consol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06752" y="2107966"/>
            <a:ext cx="3251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Accessing elements of a matrix inside a list</a:t>
            </a:r>
          </a:p>
        </p:txBody>
      </p:sp>
    </p:spTree>
    <p:extLst>
      <p:ext uri="{BB962C8B-B14F-4D97-AF65-F5344CB8AC3E}">
        <p14:creationId xmlns:p14="http://schemas.microsoft.com/office/powerpoint/2010/main" val="866119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variables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u="sng" dirty="0"/>
              <a:t>factor</a:t>
            </a:r>
            <a:r>
              <a:rPr lang="en-US" dirty="0"/>
              <a:t> in R is a vector with discrete values assigned to individual elements, for example:</a:t>
            </a:r>
          </a:p>
          <a:p>
            <a:pPr lvl="1"/>
            <a:r>
              <a:rPr lang="en-US" dirty="0"/>
              <a:t>Male</a:t>
            </a:r>
            <a:r>
              <a:rPr lang="en-US"/>
              <a:t>, Female</a:t>
            </a:r>
            <a:endParaRPr lang="en-US" dirty="0"/>
          </a:p>
          <a:p>
            <a:pPr lvl="1"/>
            <a:r>
              <a:rPr lang="en-US" dirty="0"/>
              <a:t>Democrat, Republican, Unaffiliated </a:t>
            </a:r>
          </a:p>
          <a:p>
            <a:r>
              <a:rPr lang="en-US" dirty="0"/>
              <a:t>Factors are used in basic data manipulation, plotting routines, and especially in statistical models</a:t>
            </a:r>
          </a:p>
          <a:p>
            <a:r>
              <a:rPr lang="en-US" dirty="0"/>
              <a:t>R automatically specifies categorical variables as factors when</a:t>
            </a:r>
          </a:p>
          <a:p>
            <a:pPr lvl="1"/>
            <a:r>
              <a:rPr lang="en-US" dirty="0"/>
              <a:t>Creating data frames</a:t>
            </a:r>
          </a:p>
          <a:p>
            <a:pPr lvl="1"/>
            <a:r>
              <a:rPr lang="en-US" dirty="0"/>
              <a:t>Reading in data from files</a:t>
            </a:r>
          </a:p>
          <a:p>
            <a:pPr lvl="1"/>
            <a:r>
              <a:rPr lang="en-US" dirty="0"/>
              <a:t>Behind the scenes in many other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486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3200" dirty="0">
                <a:latin typeface="Lucida Console" panose="020B0609040504020204" pitchFamily="49" charset="0"/>
              </a:rPr>
              <a:t>factor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specify a categorical variable as a factor with the </a:t>
            </a:r>
            <a:r>
              <a:rPr lang="en-US" sz="2000" dirty="0">
                <a:latin typeface="Lucida Console" panose="020B0609040504020204" pitchFamily="49" charset="0"/>
              </a:rPr>
              <a:t>factor()</a:t>
            </a:r>
            <a:r>
              <a:rPr lang="en-US" dirty="0"/>
              <a:t> command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zone &lt;- c("demersal", "pelagic", "reef", "demersal")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is.factor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(zone)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FALSE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zone.fac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&lt;- factor(zone)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zone.fac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demersal pelagic reef demersal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Levels: demersal pelagic reef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is.factor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zone.fac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16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to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Often a categorical variable is coded numerically in a database; then the labels argument can be used: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zone &lt;- c(1, 1, 1, 2, 2, 2, 1, 2, 2, 1)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zone.fac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&lt;- factor(zone, labels=c("demersal", "pelagic"))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zone.fac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demersal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demersal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demersal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pelagic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pelagic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pelagic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demersal pelagic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pelagic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demersal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Levels: demersal pelagic</a:t>
            </a:r>
            <a:endParaRPr lang="en-US" dirty="0"/>
          </a:p>
          <a:p>
            <a:r>
              <a:rPr lang="en-US" dirty="0"/>
              <a:t>To find the levels of a factor: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levels(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zone.fac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"demersal" "pelagic"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6255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exercise 2 using </a:t>
            </a:r>
            <a:r>
              <a:rPr lang="en-US" sz="3600" dirty="0">
                <a:latin typeface="Lucida Console" panose="020B0609040504020204" pitchFamily="49" charset="0"/>
              </a:rPr>
              <a:t>patients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 a logical operator to display ages that are larger than 20</a:t>
            </a:r>
          </a:p>
          <a:p>
            <a:r>
              <a:rPr lang="en-US" sz="2400" dirty="0"/>
              <a:t>Do the same as above but also display the corresponding id and sex</a:t>
            </a:r>
          </a:p>
          <a:p>
            <a:r>
              <a:rPr lang="en-US" sz="2400" dirty="0"/>
              <a:t>Display only female observations</a:t>
            </a:r>
          </a:p>
          <a:p>
            <a:r>
              <a:rPr lang="en-US" sz="2400" dirty="0"/>
              <a:t>Change the 7</a:t>
            </a:r>
            <a:r>
              <a:rPr lang="en-US" sz="2400" baseline="30000" dirty="0"/>
              <a:t>th</a:t>
            </a:r>
            <a:r>
              <a:rPr lang="en-US" sz="2400" dirty="0"/>
              <a:t> age in </a:t>
            </a:r>
            <a:r>
              <a:rPr lang="en-US" sz="2000" dirty="0">
                <a:latin typeface="Lucida Console" panose="020B0609040504020204" pitchFamily="49" charset="0"/>
              </a:rPr>
              <a:t>patients</a:t>
            </a:r>
            <a:r>
              <a:rPr lang="en-US" sz="2000" dirty="0"/>
              <a:t> </a:t>
            </a:r>
            <a:r>
              <a:rPr lang="en-US" sz="2400" dirty="0"/>
              <a:t>from 12 to 21</a:t>
            </a:r>
          </a:p>
          <a:p>
            <a:r>
              <a:rPr lang="en-US" sz="2400" dirty="0"/>
              <a:t>Calculate the proportion of subjects that are age 20 or greater</a:t>
            </a:r>
          </a:p>
          <a:p>
            <a:r>
              <a:rPr lang="en-US" sz="2400" dirty="0"/>
              <a:t>Calculate the proportion of males that are greater than 20</a:t>
            </a:r>
          </a:p>
          <a:p>
            <a:r>
              <a:rPr lang="en-US" sz="2400" dirty="0"/>
              <a:t>Permanently delete the 10</a:t>
            </a:r>
            <a:r>
              <a:rPr lang="en-US" sz="2400" baseline="30000" dirty="0"/>
              <a:t>th</a:t>
            </a:r>
            <a:r>
              <a:rPr lang="en-US" sz="2400" dirty="0"/>
              <a:t> subject </a:t>
            </a:r>
          </a:p>
          <a:p>
            <a:r>
              <a:rPr lang="en-US" sz="2400" dirty="0"/>
              <a:t>Permanently add two more subjects to this data frame (use </a:t>
            </a:r>
            <a:r>
              <a:rPr lang="en-US" sz="2000" dirty="0" err="1">
                <a:latin typeface="Lucida Console" panose="020B0609040504020204" pitchFamily="49" charset="0"/>
              </a:rPr>
              <a:t>rbind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33309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3</a:t>
            </a:r>
            <a:br>
              <a:rPr lang="en-US" dirty="0"/>
            </a:br>
            <a:r>
              <a:rPr lang="en-US" dirty="0"/>
              <a:t>Working with data in R 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Kristin Privitera-Johnson</a:t>
            </a:r>
          </a:p>
          <a:p>
            <a:r>
              <a:rPr lang="en-US" dirty="0"/>
              <a:t>FISH 552 Introduction to R</a:t>
            </a:r>
          </a:p>
        </p:txBody>
      </p:sp>
    </p:spTree>
    <p:extLst>
      <p:ext uri="{BB962C8B-B14F-4D97-AF65-F5344CB8AC3E}">
        <p14:creationId xmlns:p14="http://schemas.microsoft.com/office/powerpoint/2010/main" val="2938423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800" dirty="0"/>
              <a:t>An introduction to R (</a:t>
            </a:r>
            <a:r>
              <a:rPr lang="en-US" sz="2800" dirty="0" err="1"/>
              <a:t>Venables</a:t>
            </a:r>
            <a:r>
              <a:rPr lang="en-US" sz="2800" dirty="0"/>
              <a:t> et al.)</a:t>
            </a:r>
            <a:endParaRPr lang="en-US" dirty="0"/>
          </a:p>
          <a:p>
            <a:pPr lvl="1"/>
            <a:r>
              <a:rPr lang="en-US" sz="2000" dirty="0">
                <a:hlinkClick r:id="rId2"/>
              </a:rPr>
              <a:t>http://cran.r-project.org/doc/manuals/R-intro.pdf</a:t>
            </a:r>
            <a:endParaRPr lang="en-US" sz="2000" dirty="0"/>
          </a:p>
          <a:p>
            <a:pPr lvl="1"/>
            <a:r>
              <a:rPr lang="en-US" sz="2000" dirty="0"/>
              <a:t>Chapters 4, 5.1-5.4, 5.9, 6.1-6.2, 7</a:t>
            </a:r>
          </a:p>
        </p:txBody>
      </p:sp>
    </p:spTree>
    <p:extLst>
      <p:ext uri="{BB962C8B-B14F-4D97-AF65-F5344CB8AC3E}">
        <p14:creationId xmlns:p14="http://schemas.microsoft.com/office/powerpoint/2010/main" val="960314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frames: store objects of different types</a:t>
            </a:r>
          </a:p>
          <a:p>
            <a:r>
              <a:rPr lang="en-US" dirty="0"/>
              <a:t>Matrices: store objects all of the same type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x &lt;- 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matrix(data=1:6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          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nrow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=3,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ncol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=2,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          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byrow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=FALSE)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x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     [,1] [,2]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[1,]    1    4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[2,]    2    5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[3,]    3    6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105400" y="24384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Numbers to put into matrix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05400" y="32004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Fill numbers in by column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2838817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Number of rows, number of columns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38600" y="4335211"/>
            <a:ext cx="441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Number of elements provided should be </a:t>
            </a:r>
            <a:r>
              <a:rPr lang="en-US" sz="20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nrow</a:t>
            </a:r>
            <a:r>
              <a:rPr lang="en-US" sz="2400" dirty="0">
                <a:solidFill>
                  <a:srgbClr val="C00000"/>
                </a:solidFill>
              </a:rPr>
              <a:t> × </a:t>
            </a:r>
            <a:r>
              <a:rPr lang="en-US" sz="20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ncol</a:t>
            </a:r>
            <a:endParaRPr lang="en-US" sz="2400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797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Matrix from the years visiting each island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nislands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 &lt;- length(islands)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Lucida Console"/>
              </a:rPr>
              <a:t>&gt; years &lt;- </a:t>
            </a:r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seq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(2015, </a:t>
            </a:r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length.out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=</a:t>
            </a:r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nislands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)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isl.mat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 &lt;- matrix(c(years, islands), </a:t>
            </a:r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ncol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=2, </a:t>
            </a:r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nrow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=</a:t>
            </a:r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nislands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)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Lucida Console"/>
              </a:rPr>
              <a:t>&gt; head(</a:t>
            </a:r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isl.mat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, n=2)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Lucida Console"/>
              </a:rPr>
              <a:t>      [,1]  [,2]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Lucida Console"/>
              </a:rPr>
              <a:t>[1,]  2013 11506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Lucida Console"/>
              </a:rPr>
              <a:t>[2,]  2014  5500 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Lucida Console"/>
            </a:endParaRPr>
          </a:p>
          <a:p>
            <a:r>
              <a:rPr lang="en-US" dirty="0"/>
              <a:t>Fast way to create matrix using </a:t>
            </a:r>
            <a:r>
              <a:rPr lang="en-US" u="sng" dirty="0"/>
              <a:t>c</a:t>
            </a:r>
            <a:r>
              <a:rPr lang="en-US" dirty="0"/>
              <a:t>olumn </a:t>
            </a:r>
            <a:r>
              <a:rPr lang="en-US" u="sng" dirty="0"/>
              <a:t>bind</a:t>
            </a:r>
            <a:r>
              <a:rPr lang="en-US" dirty="0"/>
              <a:t> (</a:t>
            </a:r>
            <a:r>
              <a:rPr lang="en-US" sz="2200" dirty="0" err="1">
                <a:latin typeface="Lucida Console" panose="020B0609040504020204" pitchFamily="49" charset="0"/>
              </a:rPr>
              <a:t>cbind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isl.mat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 &lt;- </a:t>
            </a:r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cbind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(years, islands)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Lucida Console"/>
              </a:rPr>
              <a:t>&gt; head(</a:t>
            </a:r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isl.mat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, n=2)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Lucida Console"/>
              </a:rPr>
              <a:t>            years islands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Lucida Console"/>
              </a:rPr>
              <a:t>Africa       2015   11506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Lucida Console"/>
              </a:rPr>
              <a:t>Antarctica   2016    5500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33426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Matrix formation by </a:t>
            </a:r>
            <a:r>
              <a:rPr lang="en-US" u="sng" dirty="0"/>
              <a:t>r</a:t>
            </a:r>
            <a:r>
              <a:rPr lang="en-US" dirty="0"/>
              <a:t>ow </a:t>
            </a:r>
            <a:r>
              <a:rPr lang="en-US" u="sng" dirty="0"/>
              <a:t>bind</a:t>
            </a:r>
            <a:r>
              <a:rPr lang="en-US" dirty="0"/>
              <a:t>ing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isl.row.mat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&lt;- 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rbind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(years, islands)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&gt; head(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isl.row.mat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Africa Antarctica  Asia Australia...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years     2015       2016  2017      2018...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islands  11506       5500 16988      2968...</a:t>
            </a:r>
          </a:p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dirty="0"/>
              <a:t>Use </a:t>
            </a:r>
            <a:r>
              <a:rPr lang="en-US" sz="1800" dirty="0">
                <a:latin typeface="Lucida Console" panose="020B0609040504020204" pitchFamily="49" charset="0"/>
              </a:rPr>
              <a:t>t()</a:t>
            </a:r>
            <a:r>
              <a:rPr lang="en-US" dirty="0"/>
              <a:t> to </a:t>
            </a:r>
            <a:r>
              <a:rPr lang="en-US" u="sng" dirty="0"/>
              <a:t>t</a:t>
            </a:r>
            <a:r>
              <a:rPr lang="en-US" dirty="0"/>
              <a:t>ranspose (switch columns and rows)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Lucida Console"/>
              </a:rPr>
              <a:t>&gt; t(</a:t>
            </a:r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isl.row.mat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)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Lucida Console"/>
              </a:rPr>
              <a:t>           years islands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Lucida Console"/>
              </a:rPr>
              <a:t>Africa      2015   11506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Lucida Console"/>
              </a:rPr>
              <a:t>Antarctica  2016    5500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Lucida Console"/>
              </a:rPr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33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same functions to extract dimensions that were used for data frames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dim(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isl.mat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48 2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dim(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isl.row.mat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2 48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nrow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isl.mat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48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ncol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isl.mat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326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334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Matrices have 2 dimensions, arrays have N dimensions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isl.array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&lt;- array(data=c(years, islands),  							dim=c(nislands,2))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head(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isl.array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, n=3)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     [,1]  [,2]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[1,] 2013 11506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[2,] 2014  5500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[3,] 2015 16988</a:t>
            </a:r>
            <a:endParaRPr lang="en-US" dirty="0"/>
          </a:p>
          <a:p>
            <a:r>
              <a:rPr lang="en-US" dirty="0"/>
              <a:t>A matrix is a special case of an array, but a data frame is not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is.array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isl.array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TRUE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is.array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isl.mat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TRUE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719763" y="2667000"/>
            <a:ext cx="2662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Create an array of dimension </a:t>
            </a:r>
            <a:r>
              <a:rPr lang="en-US" sz="1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nislands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× 2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6391278" y="2379107"/>
            <a:ext cx="619122" cy="27622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7033126" y="2374782"/>
            <a:ext cx="416718" cy="28055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390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6275</TotalTime>
  <Words>1528</Words>
  <Application>Microsoft Office PowerPoint</Application>
  <PresentationFormat>On-screen Show (4:3)</PresentationFormat>
  <Paragraphs>213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Lucida Console</vt:lpstr>
      <vt:lpstr>Office Theme</vt:lpstr>
      <vt:lpstr>Hands-on exercise 1</vt:lpstr>
      <vt:lpstr>Hands-on exercise 2 using patients</vt:lpstr>
      <vt:lpstr>Lecture 3 Working with data in R II</vt:lpstr>
      <vt:lpstr>Recommended reading</vt:lpstr>
      <vt:lpstr>Matrices</vt:lpstr>
      <vt:lpstr>Creating matrices</vt:lpstr>
      <vt:lpstr>Matrix functions</vt:lpstr>
      <vt:lpstr>Matrix dimensions</vt:lpstr>
      <vt:lpstr>Arrays</vt:lpstr>
      <vt:lpstr>3-dimensional array</vt:lpstr>
      <vt:lpstr>Lists</vt:lpstr>
      <vt:lpstr>Extracting elements from lists</vt:lpstr>
      <vt:lpstr>Converting data frames to lists</vt:lpstr>
      <vt:lpstr>Using the [[ ]] operator for lists</vt:lpstr>
      <vt:lpstr>Changing list elements</vt:lpstr>
      <vt:lpstr>Categorical variables in R</vt:lpstr>
      <vt:lpstr>The factor function</vt:lpstr>
      <vt:lpstr>Numbers to factors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FISH 552 Introduction to R Programming</dc:title>
  <dc:creator>Trevor Branch</dc:creator>
  <cp:lastModifiedBy>Kristin Privitera-Johnson</cp:lastModifiedBy>
  <cp:revision>185</cp:revision>
  <dcterms:created xsi:type="dcterms:W3CDTF">2013-09-18T21:00:03Z</dcterms:created>
  <dcterms:modified xsi:type="dcterms:W3CDTF">2019-10-01T21:55:58Z</dcterms:modified>
</cp:coreProperties>
</file>