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0" r:id="rId2"/>
    <p:sldId id="36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6" r:id="rId11"/>
    <p:sldId id="353" r:id="rId12"/>
    <p:sldId id="354" r:id="rId13"/>
    <p:sldId id="3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0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32F1-60EF-47BE-9DEE-E00CFC0414B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1D2E-DE2F-4F31-89F6-C77ECB39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in RStudio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 to figure out where the files are (directories) is key when reading in data from files</a:t>
            </a:r>
          </a:p>
          <a:p>
            <a:r>
              <a:rPr lang="en-US" dirty="0"/>
              <a:t>RStudio has </a:t>
            </a:r>
            <a:r>
              <a:rPr lang="en-US" u="sng" dirty="0"/>
              <a:t>projects</a:t>
            </a:r>
            <a:r>
              <a:rPr lang="en-US" dirty="0"/>
              <a:t> which do this in a very slick manner</a:t>
            </a:r>
          </a:p>
          <a:p>
            <a:r>
              <a:rPr lang="en-US" dirty="0"/>
              <a:t>You can store different analyses in different projects and quickly switch between them</a:t>
            </a:r>
          </a:p>
          <a:p>
            <a:r>
              <a:rPr lang="en-US" dirty="0"/>
              <a:t>Each project has a separate set of .r files that are open, and a separate R workspace (saved objects in console)</a:t>
            </a:r>
          </a:p>
        </p:txBody>
      </p:sp>
    </p:spTree>
    <p:extLst>
      <p:ext uri="{BB962C8B-B14F-4D97-AF65-F5344CB8AC3E}">
        <p14:creationId xmlns:p14="http://schemas.microsoft.com/office/powerpoint/2010/main" val="151762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not separated by 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"dat_df5.dat"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(file="Data/dat_df5.dat",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="/", header=T)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id age sex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31  12  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62  18  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...</a:t>
            </a:r>
            <a:endParaRPr lang="en-US" dirty="0"/>
          </a:p>
          <a:p>
            <a:r>
              <a:rPr lang="en-US" dirty="0"/>
              <a:t>Read in .</a:t>
            </a:r>
            <a:r>
              <a:rPr lang="en-US" dirty="0" err="1"/>
              <a:t>csv</a:t>
            </a:r>
            <a:r>
              <a:rPr lang="en-US" dirty="0"/>
              <a:t> file with commas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(file="Data/dat_df1.csv",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=",", header=T)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48816" y="2280780"/>
            <a:ext cx="121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11238" y="5075519"/>
            <a:ext cx="121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4114800" cy="944562"/>
          </a:xfrm>
        </p:spPr>
        <p:txBody>
          <a:bodyPr>
            <a:normAutofit/>
          </a:bodyPr>
          <a:lstStyle/>
          <a:p>
            <a:r>
              <a:rPr lang="en-US" dirty="0"/>
              <a:t>Data from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67225" cy="3733800"/>
          </a:xfrm>
        </p:spPr>
        <p:txBody>
          <a:bodyPr/>
          <a:lstStyle/>
          <a:p>
            <a:r>
              <a:rPr lang="en-US" dirty="0"/>
              <a:t>Open fresh Excel workbook, single sheet, paste your data as values only, save as "Comma delimited (*.</a:t>
            </a:r>
            <a:r>
              <a:rPr lang="en-US" dirty="0" err="1"/>
              <a:t>csv</a:t>
            </a:r>
            <a:r>
              <a:rPr lang="en-US" dirty="0"/>
              <a:t>)"</a:t>
            </a:r>
          </a:p>
          <a:p>
            <a:r>
              <a:rPr lang="en-US" dirty="0"/>
              <a:t>Read the data in using </a:t>
            </a:r>
            <a:r>
              <a:rPr lang="en-US" sz="2400" dirty="0">
                <a:latin typeface="Lucida Console" panose="020B0609040504020204" pitchFamily="49" charset="0"/>
              </a:rPr>
              <a:t>read.csv()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0075"/>
            <a:ext cx="4219575" cy="374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read.csv(file="Data/dat_df1.csv", header=T)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id age sex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31  12   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62  18   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50  20   F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1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sheet problems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409950" cy="47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1" y="3200400"/>
            <a:ext cx="222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Data should start in the top left corner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2743201"/>
            <a:ext cx="762000" cy="5333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214814" y="3886200"/>
            <a:ext cx="2109786" cy="106680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273016" y="3009900"/>
            <a:ext cx="1051584" cy="8763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30099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All columns  to the right and rows below should be empty </a:t>
            </a:r>
            <a:r>
              <a:rPr lang="en-US" u="sng" dirty="0">
                <a:solidFill>
                  <a:srgbClr val="C00000"/>
                </a:solidFill>
              </a:rPr>
              <a:t>and always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u="sng" dirty="0">
                <a:solidFill>
                  <a:srgbClr val="C00000"/>
                </a:solidFill>
              </a:rPr>
              <a:t>have been empty</a:t>
            </a:r>
            <a:r>
              <a:rPr lang="en-US" dirty="0">
                <a:solidFill>
                  <a:srgbClr val="C00000"/>
                </a:solidFill>
              </a:rPr>
              <a:t> hence the need for an empty sheet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603659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Or delete all rows below and all columns to the right in Excel before saving as .</a:t>
            </a:r>
            <a:r>
              <a:rPr lang="en-US" dirty="0" err="1">
                <a:solidFill>
                  <a:srgbClr val="C00000"/>
                </a:solidFill>
              </a:rPr>
              <a:t>csv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7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as text not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often I am using a database where I want the text to be text, and not factors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read.csv(file="Data/dat_df1.csv", header=T)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x$sex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M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F M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F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read.csv(file="Data/dat_df1.csv", header=T,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stringsAsFactors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=F)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x$sex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"M" "F" "F" "M" "F" "M" "M" "F" "F" "M"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29336" y="45325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stringsAsFactors</a:t>
            </a:r>
            <a:r>
              <a:rPr lang="en-US" dirty="0">
                <a:solidFill>
                  <a:srgbClr val="C00000"/>
                </a:solidFill>
              </a:rPr>
              <a:t> controls how text is read in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3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944562"/>
          </a:xfrm>
        </p:spPr>
        <p:txBody>
          <a:bodyPr/>
          <a:lstStyle/>
          <a:p>
            <a:r>
              <a:rPr lang="en-US" dirty="0"/>
              <a:t>Using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top-right option</a:t>
            </a:r>
          </a:p>
          <a:p>
            <a:r>
              <a:rPr lang="en-US" dirty="0"/>
              <a:t>Choose "Create Project" -&gt; "Existing Directory" (or "New Directory" if a directory does not exist)</a:t>
            </a:r>
          </a:p>
          <a:p>
            <a:r>
              <a:rPr lang="en-US" dirty="0"/>
              <a:t>Select a directory, e.g. "Lectures" for me</a:t>
            </a:r>
          </a:p>
          <a:p>
            <a:r>
              <a:rPr lang="en-US" dirty="0"/>
              <a:t>The project will be saved as a file in that directory called "</a:t>
            </a:r>
            <a:r>
              <a:rPr lang="en-US" dirty="0" err="1"/>
              <a:t>Lectures.Rproj</a:t>
            </a:r>
            <a:r>
              <a:rPr lang="en-US" dirty="0"/>
              <a:t>"</a:t>
            </a:r>
          </a:p>
          <a:p>
            <a:r>
              <a:rPr lang="en-US" dirty="0"/>
              <a:t>Opening that will open the RStudio project</a:t>
            </a:r>
          </a:p>
          <a:p>
            <a:r>
              <a:rPr lang="en-US" dirty="0"/>
              <a:t>Automatically sets the R working directory to that directory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18" y="152400"/>
            <a:ext cx="313473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455408" y="762000"/>
            <a:ext cx="1593342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oft-used functions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scan()</a:t>
            </a:r>
          </a:p>
          <a:p>
            <a:pPr lvl="1"/>
            <a:r>
              <a:rPr lang="en-US" dirty="0"/>
              <a:t>Most primitive, most flexible since it reads into a vector, and very fast, use for large or very messy data</a:t>
            </a:r>
          </a:p>
          <a:p>
            <a:r>
              <a:rPr lang="en-US" sz="2400" dirty="0" err="1">
                <a:latin typeface="Lucida Console" panose="020B0609040504020204" pitchFamily="49" charset="0"/>
              </a:rPr>
              <a:t>read.table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dirty="0"/>
              <a:t>Easiest to use, reads into a data frame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read.csv()</a:t>
            </a:r>
          </a:p>
          <a:p>
            <a:pPr lvl="1"/>
            <a:r>
              <a:rPr lang="en-US" dirty="0"/>
              <a:t>Most useful for reading in Excel worksheets or other comma-separated data</a:t>
            </a:r>
          </a:p>
        </p:txBody>
      </p:sp>
    </p:spTree>
    <p:extLst>
      <p:ext uri="{BB962C8B-B14F-4D97-AF65-F5344CB8AC3E}">
        <p14:creationId xmlns:p14="http://schemas.microsoft.com/office/powerpoint/2010/main" val="58537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entry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Nearly always data are read in from a text file like .</a:t>
            </a:r>
            <a:r>
              <a:rPr lang="en-US" dirty="0" err="1"/>
              <a:t>csv</a:t>
            </a:r>
            <a:r>
              <a:rPr lang="en-US" dirty="0"/>
              <a:t>, but data can be entered manually from the keyboard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co2 &lt;- scan()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1: 316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2: 316.91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3: 317.63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4: 318.46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5: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060B"/>
                </a:solidFill>
                <a:latin typeface="Lucida Console"/>
              </a:rPr>
              <a:t>Read 4 items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co2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316.00 316.91 317.63 318.46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Lucida Console" panose="020B0609040504020204" pitchFamily="49" charset="0"/>
              </a:rPr>
              <a:t>read.table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has a number of common options (useful defaults listed below)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header=T</a:t>
            </a:r>
            <a:r>
              <a:rPr lang="en-US" dirty="0"/>
              <a:t> first row has names for columns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sep</a:t>
            </a:r>
            <a:r>
              <a:rPr lang="en-US" sz="2000" dirty="0">
                <a:latin typeface="Lucida Console" panose="020B0609040504020204" pitchFamily="49" charset="0"/>
              </a:rPr>
              <a:t>=" </a:t>
            </a:r>
            <a:r>
              <a:rPr lang="en-US" sz="2000" dirty="0"/>
              <a:t>"</a:t>
            </a:r>
            <a:r>
              <a:rPr lang="en-US" dirty="0"/>
              <a:t> how are entries separated (white space)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na.strings</a:t>
            </a:r>
            <a:r>
              <a:rPr lang="en-US" sz="2000" dirty="0">
                <a:latin typeface="Lucida Console" panose="020B0609040504020204" pitchFamily="49" charset="0"/>
              </a:rPr>
              <a:t>=NA</a:t>
            </a:r>
            <a:r>
              <a:rPr lang="en-US" dirty="0"/>
              <a:t> which values are treated as NAs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skip=0</a:t>
            </a:r>
            <a:r>
              <a:rPr lang="en-US" dirty="0"/>
              <a:t> the number of lines to skip before reading in data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nrows</a:t>
            </a:r>
            <a:r>
              <a:rPr lang="en-US" sz="2000" dirty="0">
                <a:latin typeface="Lucida Console" panose="020B0609040504020204" pitchFamily="49" charset="0"/>
              </a:rPr>
              <a:t>=-1</a:t>
            </a:r>
            <a:r>
              <a:rPr lang="en-US" dirty="0"/>
              <a:t> number of lines of data to read (-1 means all)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col.names</a:t>
            </a:r>
            <a:r>
              <a:rPr lang="en-US" sz="2000" dirty="0">
                <a:latin typeface="Lucida Console" panose="020B0609040504020204" pitchFamily="49" charset="0"/>
              </a:rPr>
              <a:t>=c("</a:t>
            </a:r>
            <a:r>
              <a:rPr lang="en-US" sz="2000" dirty="0" err="1">
                <a:latin typeface="Lucida Console" panose="020B0609040504020204" pitchFamily="49" charset="0"/>
              </a:rPr>
              <a:t>a","b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  <a:r>
              <a:rPr lang="en-US" dirty="0"/>
              <a:t> names for columns</a:t>
            </a:r>
          </a:p>
        </p:txBody>
      </p:sp>
    </p:spTree>
    <p:extLst>
      <p:ext uri="{BB962C8B-B14F-4D97-AF65-F5344CB8AC3E}">
        <p14:creationId xmlns:p14="http://schemas.microsoft.com/office/powerpoint/2010/main" val="363394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format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file "dat_df1.dat" from "files/data files"</a:t>
            </a:r>
          </a:p>
          <a:p>
            <a:r>
              <a:rPr lang="en-US" dirty="0"/>
              <a:t>Copy this to the project directory or a subdirectory called "\Data"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read.table</a:t>
            </a:r>
            <a:r>
              <a:rPr lang="en-US" sz="2000" dirty="0">
                <a:latin typeface="Lucida Console" panose="020B0609040504020204" pitchFamily="49" charset="0"/>
              </a:rPr>
              <a:t>(file="Data\\dat_df1.dat", header=T) 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read.table</a:t>
            </a:r>
            <a:r>
              <a:rPr lang="en-US" sz="2000" dirty="0">
                <a:latin typeface="Lucida Console" panose="020B0609040504020204" pitchFamily="49" charset="0"/>
              </a:rPr>
              <a:t>(file="Data/dat_df1.dat", header=T) 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read.table</a:t>
            </a:r>
            <a:r>
              <a:rPr lang="en-US" sz="2000" dirty="0">
                <a:latin typeface="Lucida Console" panose="020B0609040504020204" pitchFamily="49" charset="0"/>
              </a:rPr>
              <a:t>(file="C:\\Data\\dat_df1.dat", header=T) 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read.table</a:t>
            </a:r>
            <a:r>
              <a:rPr lang="en-US" sz="2000" dirty="0">
                <a:latin typeface="Lucida Console" panose="020B0609040504020204" pitchFamily="49" charset="0"/>
              </a:rPr>
              <a:t>("http:/courses.washington.edu/fish552/data/dat_df1.dat", header=TRUE)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74195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the full directory path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1587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You can download data from a website, but better to save the data on your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8504" y="30665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Need double backslash for directories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693224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Or a single forward slash</a:t>
            </a:r>
          </a:p>
        </p:txBody>
      </p:sp>
    </p:spTree>
    <p:extLst>
      <p:ext uri="{BB962C8B-B14F-4D97-AF65-F5344CB8AC3E}">
        <p14:creationId xmlns:p14="http://schemas.microsoft.com/office/powerpoint/2010/main" val="38465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 in "data_df2.dat" which is missing column names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(file="Data/dat_df2.dat")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V1 V2 V3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31 12 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62 18 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(file="Data/dat_df2.dat",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col.names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id","age","sex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id age sex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31  12  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62  18   F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664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preceding data are ignored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 in "data_df3.dat" which has comments in the data file </a:t>
            </a:r>
            <a:r>
              <a:rPr lang="en-US" u="sng" dirty="0"/>
              <a:t>before</a:t>
            </a:r>
            <a:r>
              <a:rPr lang="en-US" dirty="0"/>
              <a:t> the 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# Comments can precede the 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# Fake patient data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id age sex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31 12 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(file="Data/dat_df3.dat", header=T)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id age sex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31  12  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62  18  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...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13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 part of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"dat_df4.dat" has comments not preceded by #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(file="Data/dat_df4.dat", header=T)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060B"/>
                </a:solidFill>
                <a:latin typeface="Lucida Console"/>
              </a:rPr>
              <a:t>Error in scan(file, what,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nmax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sep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dec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quote, skip,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nlines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na.strings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060B"/>
                </a:solidFill>
                <a:latin typeface="Lucida Console"/>
              </a:rPr>
              <a:t>  line 1 did not have 8 elements</a:t>
            </a:r>
          </a:p>
          <a:p>
            <a:pPr marL="0" indent="0">
              <a:buNone/>
            </a:pPr>
            <a:endParaRPr lang="en-US" sz="2000" dirty="0">
              <a:solidFill>
                <a:srgbClr val="C5060B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(file="Data/dat_df4.dat", header=T, skip=3)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id age sex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31  12  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 62  18  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...</a:t>
            </a:r>
            <a:endParaRPr lang="en-US" sz="2000" dirty="0">
              <a:solidFill>
                <a:srgbClr val="C5060B"/>
              </a:solidFill>
              <a:latin typeface="Lucida Consol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</TotalTime>
  <Words>1109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Office Theme</vt:lpstr>
      <vt:lpstr>Projects in RStudio </vt:lpstr>
      <vt:lpstr>Using projects</vt:lpstr>
      <vt:lpstr>Reading in data</vt:lpstr>
      <vt:lpstr>Manual entry of data</vt:lpstr>
      <vt:lpstr>Reading in data from a file</vt:lpstr>
      <vt:lpstr>Good format data file</vt:lpstr>
      <vt:lpstr>No column names</vt:lpstr>
      <vt:lpstr>Comments preceding data are ignored</vt:lpstr>
      <vt:lpstr>Omit part of data file</vt:lpstr>
      <vt:lpstr>Data not separated by white space</vt:lpstr>
      <vt:lpstr>Data from Excel</vt:lpstr>
      <vt:lpstr>Excel sheet problems</vt:lpstr>
      <vt:lpstr>Reading in as text not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Privitera-Johnson</dc:creator>
  <cp:lastModifiedBy>Kristin PJ</cp:lastModifiedBy>
  <cp:revision>7</cp:revision>
  <dcterms:created xsi:type="dcterms:W3CDTF">2019-09-12T18:38:31Z</dcterms:created>
  <dcterms:modified xsi:type="dcterms:W3CDTF">2019-10-02T00:32:56Z</dcterms:modified>
</cp:coreProperties>
</file>