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345" r:id="rId3"/>
    <p:sldId id="412" r:id="rId4"/>
    <p:sldId id="343" r:id="rId5"/>
    <p:sldId id="344" r:id="rId6"/>
    <p:sldId id="256" r:id="rId7"/>
    <p:sldId id="258" r:id="rId8"/>
    <p:sldId id="362" r:id="rId9"/>
    <p:sldId id="410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660"/>
  </p:normalViewPr>
  <p:slideViewPr>
    <p:cSldViewPr>
      <p:cViewPr varScale="1">
        <p:scale>
          <a:sx n="63" d="100"/>
          <a:sy n="63" d="100"/>
        </p:scale>
        <p:origin x="77" y="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auckland.ac.nz/~paul/RG2e/" TargetMode="External"/><Relationship Id="rId2" Type="http://schemas.openxmlformats.org/officeDocument/2006/relationships/hyperlink" Target="https://www.stat.auckland.ac.nz/~paul/RGraphics/rgraphic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4473-ADF1-4921-B324-BE147DED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Monday!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353D-6739-4D2A-960F-D3F83E26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Sit in a seat you have never sat in before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Preferably next to some folks you have never sat with before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today’s Class Agenda on Canvas (Week 3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07/10/19 Class Agenda)</a:t>
            </a:r>
          </a:p>
        </p:txBody>
      </p:sp>
    </p:spTree>
    <p:extLst>
      <p:ext uri="{BB962C8B-B14F-4D97-AF65-F5344CB8AC3E}">
        <p14:creationId xmlns:p14="http://schemas.microsoft.com/office/powerpoint/2010/main" val="420665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graphics: 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is the generic function for plotting R objects</a:t>
            </a:r>
          </a:p>
          <a:p>
            <a:pPr lvl="1"/>
            <a:r>
              <a:rPr lang="en-US" dirty="0"/>
              <a:t>points, lines, etc.</a:t>
            </a:r>
          </a:p>
          <a:p>
            <a:r>
              <a:rPr lang="en-US" dirty="0"/>
              <a:t>Read in the "primates.csv"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primates &lt;- read.csv(file="primates.csv",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primates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    X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Bodywt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Brainwt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Potar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monkey   10.0     115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     Gorilla  207.0     406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        Human   62.0    1320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4 Rhesus monkey    6.8     179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5         Chimp   52.2     440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85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~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 = primates) 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attach(primates)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detach(primates)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with(primates, 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78255"/>
            <a:ext cx="37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My preferred way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3256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Sometimes used, uses formulas (~) that are common in statistical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048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Confusing: in the second line, where did object </a:t>
            </a:r>
            <a:r>
              <a:rPr lang="en-US" dirty="0" err="1">
                <a:solidFill>
                  <a:srgbClr val="C00000"/>
                </a:solidFill>
              </a:rPr>
              <a:t>Brainwt</a:t>
            </a:r>
            <a:r>
              <a:rPr lang="en-US" dirty="0">
                <a:solidFill>
                  <a:srgbClr val="C00000"/>
                </a:solidFill>
              </a:rPr>
              <a:t> come from?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724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with()</a:t>
            </a:r>
            <a:r>
              <a:rPr lang="en-US" dirty="0">
                <a:solidFill>
                  <a:srgbClr val="C00000"/>
                </a:solidFill>
              </a:rPr>
              <a:t> does attaching and detaching for a single expression</a:t>
            </a:r>
          </a:p>
        </p:txBody>
      </p:sp>
    </p:spTree>
    <p:extLst>
      <p:ext uri="{BB962C8B-B14F-4D97-AF65-F5344CB8AC3E}">
        <p14:creationId xmlns:p14="http://schemas.microsoft.com/office/powerpoint/2010/main" val="52301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revor Branch\Documents\FISH552 Intro R\Lectures\Plots\Rplo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7187"/>
            <a:ext cx="79248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2905779"/>
            <a:ext cx="568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 be frank, this plot is a little boring! </a:t>
            </a:r>
          </a:p>
        </p:txBody>
      </p:sp>
    </p:spTree>
    <p:extLst>
      <p:ext uri="{BB962C8B-B14F-4D97-AF65-F5344CB8AC3E}">
        <p14:creationId xmlns:p14="http://schemas.microsoft.com/office/powerpoint/2010/main" val="8971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on the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/>
              <a:t>By default R uses the name of the variables as axis labels</a:t>
            </a:r>
          </a:p>
          <a:p>
            <a:r>
              <a:rPr lang="en-US" dirty="0"/>
              <a:t>Use the </a:t>
            </a:r>
            <a:r>
              <a:rPr lang="en-US" sz="2000" dirty="0" err="1">
                <a:latin typeface="Lucida Console" panose="020B0609040504020204" pitchFamily="49" charset="0"/>
              </a:rPr>
              <a:t>xlab</a:t>
            </a:r>
            <a:r>
              <a:rPr lang="en-US" dirty="0"/>
              <a:t> and </a:t>
            </a:r>
            <a:r>
              <a:rPr lang="en-US" sz="2000" dirty="0" err="1">
                <a:latin typeface="Lucida Console" panose="020B0609040504020204" pitchFamily="49" charset="0"/>
              </a:rPr>
              <a:t>ylab</a:t>
            </a:r>
            <a:r>
              <a:rPr lang="en-US" dirty="0"/>
              <a:t> options to change the labels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"Body weight (kg)",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"Brain weight (g)")</a:t>
            </a:r>
          </a:p>
        </p:txBody>
      </p:sp>
    </p:spTree>
    <p:extLst>
      <p:ext uri="{BB962C8B-B14F-4D97-AF65-F5344CB8AC3E}">
        <p14:creationId xmlns:p14="http://schemas.microsoft.com/office/powerpoint/2010/main" val="267235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evor Branch\Documents\FISH552 Intro R\Lectures\Plots\Rplot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367"/>
            <a:ext cx="6477000" cy="61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5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R chooses x and y limits that are just larger (4%) than the range of your data</a:t>
            </a:r>
          </a:p>
          <a:p>
            <a:r>
              <a:rPr lang="en-US" dirty="0"/>
              <a:t>May or may not include zero</a:t>
            </a:r>
          </a:p>
          <a:p>
            <a:r>
              <a:rPr lang="en-US" dirty="0"/>
              <a:t>To change the default x and y values use </a:t>
            </a:r>
            <a:r>
              <a:rPr lang="en-US" dirty="0" err="1"/>
              <a:t>xlim</a:t>
            </a:r>
            <a:r>
              <a:rPr lang="en-US" dirty="0"/>
              <a:t> and </a:t>
            </a:r>
            <a:r>
              <a:rPr lang="en-US" dirty="0" err="1"/>
              <a:t>ylim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=c(0,300),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=c(0,1400))</a:t>
            </a:r>
          </a:p>
        </p:txBody>
      </p:sp>
    </p:spTree>
    <p:extLst>
      <p:ext uri="{BB962C8B-B14F-4D97-AF65-F5344CB8AC3E}">
        <p14:creationId xmlns:p14="http://schemas.microsoft.com/office/powerpoint/2010/main" val="194921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revor Branch\Documents\FISH552 Intro R\Lectures\Plots\Rplot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023937"/>
            <a:ext cx="50577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4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space around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adds space between the axis and 0</a:t>
            </a:r>
          </a:p>
          <a:p>
            <a:r>
              <a:rPr lang="en-US" dirty="0"/>
              <a:t>This makes true zeros look like they are non-zeros</a:t>
            </a:r>
          </a:p>
          <a:p>
            <a:r>
              <a:rPr lang="en-US" dirty="0"/>
              <a:t>To remove this, use </a:t>
            </a:r>
            <a:r>
              <a:rPr lang="en-US" sz="2000" dirty="0" err="1">
                <a:latin typeface="Lucida Console" panose="020B0609040504020204" pitchFamily="49" charset="0"/>
              </a:rPr>
              <a:t>xaxs</a:t>
            </a:r>
            <a:r>
              <a:rPr lang="en-US" sz="2000" dirty="0">
                <a:latin typeface="Lucida Console" panose="020B0609040504020204" pitchFamily="49" charset="0"/>
              </a:rPr>
              <a:t>="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dirty="0"/>
              <a:t> and </a:t>
            </a:r>
            <a:r>
              <a:rPr lang="en-US" sz="2000" dirty="0" err="1">
                <a:latin typeface="Lucida Console" panose="020B0609040504020204" pitchFamily="49" charset="0"/>
              </a:rPr>
              <a:t>yaxs</a:t>
            </a:r>
            <a:r>
              <a:rPr lang="en-US" sz="2000" dirty="0">
                <a:latin typeface="Lucida Console" panose="020B0609040504020204" pitchFamily="49" charset="0"/>
              </a:rPr>
              <a:t>="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dirty="0"/>
              <a:t> together with </a:t>
            </a:r>
            <a:r>
              <a:rPr lang="en-US" sz="2000" dirty="0" err="1">
                <a:latin typeface="Lucida Console" panose="020B0609040504020204" pitchFamily="49" charset="0"/>
              </a:rPr>
              <a:t>xlim</a:t>
            </a:r>
            <a:r>
              <a:rPr lang="en-US" dirty="0"/>
              <a:t> and </a:t>
            </a:r>
            <a:r>
              <a:rPr lang="en-US" sz="2000" dirty="0" err="1">
                <a:latin typeface="Lucida Console" panose="020B0609040504020204" pitchFamily="49" charset="0"/>
              </a:rPr>
              <a:t>ylim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=c(0,300),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=c(0,1400),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7340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revor Branch\Documents\FISH552 Intro R\Lectures\Plots\Rplot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023937"/>
            <a:ext cx="50577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2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of points, lines, text etc. can all be specified</a:t>
            </a:r>
          </a:p>
          <a:p>
            <a:r>
              <a:rPr lang="en-US" dirty="0"/>
              <a:t>Colors can be applied to various plot parts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col</a:t>
            </a:r>
            <a:r>
              <a:rPr lang="en-US" dirty="0"/>
              <a:t> (default color)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col.axis</a:t>
            </a:r>
            <a:r>
              <a:rPr lang="en-US" dirty="0"/>
              <a:t> (tick mark labels)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col.lab</a:t>
            </a:r>
            <a:r>
              <a:rPr lang="en-US" dirty="0"/>
              <a:t> (x label and y label)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col.main</a:t>
            </a:r>
            <a:r>
              <a:rPr lang="en-US" dirty="0"/>
              <a:t> (title of the plot)</a:t>
            </a:r>
          </a:p>
          <a:p>
            <a:r>
              <a:rPr lang="en-US" dirty="0"/>
              <a:t>Colors can be specified as numbers or text strings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col=1</a:t>
            </a:r>
            <a:r>
              <a:rPr lang="en-US" dirty="0"/>
              <a:t> or </a:t>
            </a:r>
            <a:r>
              <a:rPr lang="en-US" sz="2000" dirty="0">
                <a:latin typeface="Lucida Console" panose="020B0609040504020204" pitchFamily="49" charset="0"/>
              </a:rPr>
              <a:t>col="red"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plot(x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primates$Bodywt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primates$Brainwt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=c(0,300),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=c(0,1400),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col="blue")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2×2 matrix </a:t>
            </a:r>
            <a:r>
              <a:rPr lang="en-US" sz="2400" dirty="0" err="1">
                <a:latin typeface="Lucida Console" panose="020B0609040504020204" pitchFamily="49" charset="0"/>
              </a:rPr>
              <a:t>Amat</a:t>
            </a:r>
            <a:r>
              <a:rPr lang="en-US" dirty="0"/>
              <a:t> and a 2×3 matrix </a:t>
            </a:r>
            <a:r>
              <a:rPr lang="en-US" sz="2400" dirty="0" err="1">
                <a:latin typeface="Lucida Console" panose="020B0609040504020204" pitchFamily="49" charset="0"/>
              </a:rPr>
              <a:t>Bmat</a:t>
            </a:r>
            <a:r>
              <a:rPr lang="en-US" dirty="0"/>
              <a:t>, each filled with unique numbers</a:t>
            </a:r>
          </a:p>
          <a:p>
            <a:r>
              <a:rPr lang="en-US" dirty="0"/>
              <a:t>Combine </a:t>
            </a:r>
            <a:r>
              <a:rPr lang="en-US" sz="2400" dirty="0">
                <a:latin typeface="Lucida Console" panose="020B0609040504020204" pitchFamily="49" charset="0"/>
              </a:rPr>
              <a:t>A</a:t>
            </a:r>
            <a:r>
              <a:rPr lang="en-US" dirty="0"/>
              <a:t> and </a:t>
            </a:r>
            <a:r>
              <a:rPr lang="en-US" sz="2400" dirty="0">
                <a:latin typeface="Lucida Console" panose="020B0609040504020204" pitchFamily="49" charset="0"/>
              </a:rPr>
              <a:t>B</a:t>
            </a:r>
            <a:r>
              <a:rPr lang="en-US" dirty="0"/>
              <a:t> into a 2×5 matrix </a:t>
            </a:r>
            <a:r>
              <a:rPr lang="en-US" sz="2400" dirty="0" err="1">
                <a:latin typeface="Lucida Console" panose="020B0609040504020204" pitchFamily="49" charset="0"/>
              </a:rPr>
              <a:t>Cmat</a:t>
            </a:r>
            <a:r>
              <a:rPr lang="en-US" dirty="0"/>
              <a:t> and a 5×2 matrix </a:t>
            </a:r>
            <a:r>
              <a:rPr lang="en-US" sz="2400" dirty="0" err="1">
                <a:latin typeface="Lucida Console" panose="020B0609040504020204" pitchFamily="49" charset="0"/>
              </a:rPr>
              <a:t>Dmat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dirty="0"/>
              <a:t>Create a factor </a:t>
            </a:r>
            <a:r>
              <a:rPr lang="en-US" sz="2400" dirty="0" err="1">
                <a:latin typeface="Lucida Console" panose="020B0609040504020204" pitchFamily="49" charset="0"/>
              </a:rPr>
              <a:t>Xfactor</a:t>
            </a:r>
            <a:r>
              <a:rPr lang="en-US" dirty="0"/>
              <a:t> from the following vector such that 1 is female and 2 is male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	sex &lt;- c(1,1,2,1,2,2,2,1,1,1)</a:t>
            </a:r>
            <a:endParaRPr lang="en-US" sz="2000" dirty="0"/>
          </a:p>
          <a:p>
            <a:r>
              <a:rPr lang="en-US" dirty="0"/>
              <a:t>Create a list called </a:t>
            </a:r>
            <a:r>
              <a:rPr lang="en-US" sz="2400" dirty="0">
                <a:latin typeface="Lucida Console" panose="020B0609040504020204" pitchFamily="49" charset="0"/>
              </a:rPr>
              <a:t>data</a:t>
            </a:r>
            <a:r>
              <a:rPr lang="en-US" dirty="0"/>
              <a:t> that contains matrices </a:t>
            </a:r>
            <a:r>
              <a:rPr lang="en-US" sz="2400" dirty="0" err="1">
                <a:latin typeface="Lucida Console" panose="020B0609040504020204" pitchFamily="49" charset="0"/>
              </a:rPr>
              <a:t>Amat</a:t>
            </a:r>
            <a:r>
              <a:rPr lang="en-US" dirty="0"/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Bmat</a:t>
            </a:r>
            <a:r>
              <a:rPr lang="en-US" dirty="0"/>
              <a:t> and </a:t>
            </a:r>
            <a:r>
              <a:rPr lang="en-US" sz="2400" dirty="0" err="1">
                <a:latin typeface="Lucida Console" panose="020B0609040504020204" pitchFamily="49" charset="0"/>
              </a:rPr>
              <a:t>Xfactor</a:t>
            </a:r>
            <a:endParaRPr lang="en-US" dirty="0"/>
          </a:p>
          <a:p>
            <a:r>
              <a:rPr lang="en-US" dirty="0"/>
              <a:t>Extract the first row of the matrix </a:t>
            </a:r>
            <a:r>
              <a:rPr lang="en-US" sz="2400" dirty="0" err="1">
                <a:latin typeface="Lucida Console" panose="020B0609040504020204" pitchFamily="49" charset="0"/>
              </a:rPr>
              <a:t>Amat</a:t>
            </a:r>
            <a:r>
              <a:rPr lang="en-US" dirty="0"/>
              <a:t> from the list data</a:t>
            </a:r>
          </a:p>
          <a:p>
            <a:r>
              <a:rPr lang="en-US" dirty="0"/>
              <a:t>Change to </a:t>
            </a:r>
            <a:r>
              <a:rPr lang="en-US" sz="2400" dirty="0">
                <a:latin typeface="Lucida Console" panose="020B0609040504020204" pitchFamily="49" charset="0"/>
              </a:rPr>
              <a:t>NA</a:t>
            </a:r>
            <a:r>
              <a:rPr lang="en-US" dirty="0"/>
              <a:t> the value in row 1 and column 1 of matrix </a:t>
            </a:r>
            <a:r>
              <a:rPr lang="en-US" sz="2400" dirty="0" err="1">
                <a:latin typeface="Lucida Console" panose="020B0609040504020204" pitchFamily="49" charset="0"/>
              </a:rPr>
              <a:t>Bmat</a:t>
            </a:r>
            <a:r>
              <a:rPr lang="en-US" dirty="0"/>
              <a:t> within </a:t>
            </a:r>
            <a:r>
              <a:rPr lang="en-US" sz="2400" dirty="0">
                <a:latin typeface="Lucida Console" panose="020B0609040504020204" pitchFamily="49" charset="0"/>
              </a:rPr>
              <a:t>data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762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evor Branch\Documents\FISH552 Intro R\Lectures\Plots\Rplo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323975"/>
            <a:ext cx="50577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8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D747EB-8D8D-4642-B8DC-3DCCE538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22" y="643466"/>
            <a:ext cx="68991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dirty="0">
                <a:latin typeface="Lucida Console" panose="020B0609040504020204" pitchFamily="49" charset="0"/>
              </a:rPr>
              <a:t>factor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specify a categorical variable as a factor with the </a:t>
            </a:r>
            <a:r>
              <a:rPr lang="en-US" sz="2000" dirty="0">
                <a:latin typeface="Lucida Console" panose="020B0609040504020204" pitchFamily="49" charset="0"/>
              </a:rPr>
              <a:t>factor()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zone &lt;- c("demersal", "pelagic", "reef", "demersal")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(zone)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FALSE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factor(zone)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demersal pelagic reef demersal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demersal pelagic reef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to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a categorical variable is coded numerically in a database; then the labels argument can be used: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zone &lt;- c(1, 1, 1, 2, 2, 2, 1, 2, 2, 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factor(zone, labels=c("demersal", "pelagic"))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demersal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demersal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demersal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pelagic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demersal pelagic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demersal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demersal pelagic</a:t>
            </a:r>
            <a:endParaRPr lang="en-US" dirty="0"/>
          </a:p>
          <a:p>
            <a:r>
              <a:rPr lang="en-US" dirty="0"/>
              <a:t>To find the levels of a factor: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levels(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"demersal" "pelagic"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62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Plotting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R graphics 2</a:t>
            </a:r>
            <a:r>
              <a:rPr lang="en-US" sz="2800" baseline="30000" dirty="0"/>
              <a:t>nd</a:t>
            </a:r>
            <a:r>
              <a:rPr lang="en-US" sz="2800" dirty="0"/>
              <a:t> Edition (Paul Murrell, 2011)</a:t>
            </a:r>
          </a:p>
          <a:p>
            <a:pPr lvl="1"/>
            <a:r>
              <a:rPr lang="en-US" dirty="0"/>
              <a:t>Chapters 1 and 2</a:t>
            </a:r>
          </a:p>
          <a:p>
            <a:pPr lvl="1"/>
            <a:r>
              <a:rPr lang="en-US" dirty="0"/>
              <a:t>Pdf of the 1</a:t>
            </a:r>
            <a:r>
              <a:rPr lang="en-US" baseline="30000" dirty="0"/>
              <a:t>st</a:t>
            </a:r>
            <a:r>
              <a:rPr lang="en-US" dirty="0"/>
              <a:t> edition here:</a:t>
            </a:r>
          </a:p>
          <a:p>
            <a:pPr lvl="1"/>
            <a:r>
              <a:rPr lang="en-US" sz="2000" dirty="0">
                <a:hlinkClick r:id="rId2"/>
              </a:rPr>
              <a:t>https://www.stat.auckland.ac.nz/~paul/RGraphics/rgraphics.html</a:t>
            </a:r>
            <a:endParaRPr lang="en-US" sz="2000" dirty="0"/>
          </a:p>
          <a:p>
            <a:pPr lvl="1"/>
            <a:r>
              <a:rPr lang="en-US" dirty="0"/>
              <a:t>R code available for all plots in 2</a:t>
            </a:r>
            <a:r>
              <a:rPr lang="en-US" baseline="30000" dirty="0"/>
              <a:t>nd</a:t>
            </a:r>
            <a:r>
              <a:rPr lang="en-US" dirty="0"/>
              <a:t> edition:</a:t>
            </a:r>
          </a:p>
          <a:p>
            <a:pPr lvl="1"/>
            <a:r>
              <a:rPr lang="en-US" sz="2000" dirty="0">
                <a:hlinkClick r:id="rId3"/>
              </a:rPr>
              <a:t>https://www.stat.auckland.ac.nz/~paul/RG2e/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in R: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distinct ways of doing graphics in R</a:t>
            </a:r>
          </a:p>
          <a:p>
            <a:pPr lvl="1"/>
            <a:r>
              <a:rPr lang="en-US" dirty="0"/>
              <a:t>base graphics (changes to layout are fairly easy, highly modifiable)</a:t>
            </a:r>
          </a:p>
          <a:p>
            <a:pPr lvl="1"/>
            <a:r>
              <a:rPr lang="en-US" dirty="0"/>
              <a:t>lattice (used less now)</a:t>
            </a:r>
          </a:p>
          <a:p>
            <a:pPr lvl="1"/>
            <a:r>
              <a:rPr lang="en-US" dirty="0"/>
              <a:t>ggplot2 (good for </a:t>
            </a:r>
            <a:r>
              <a:rPr lang="en-US" dirty="0" err="1"/>
              <a:t>multipanel</a:t>
            </a:r>
            <a:r>
              <a:rPr lang="en-US" dirty="0"/>
              <a:t> plots, quick alternative views of data, changes to basic layout can be difficult)</a:t>
            </a:r>
          </a:p>
          <a:p>
            <a:pPr lvl="1"/>
            <a:endParaRPr lang="en-US" dirty="0"/>
          </a:p>
          <a:p>
            <a:r>
              <a:rPr lang="en-US" dirty="0"/>
              <a:t>I almost exclusively use base graphics. We will only cover base in this course, but…</a:t>
            </a:r>
          </a:p>
          <a:p>
            <a:r>
              <a:rPr lang="en-US" dirty="0"/>
              <a:t>In FISH 554 Beautiful Graphics in R (Winter) Trevor Branch teaches how to make complex and beautiful figures</a:t>
            </a:r>
          </a:p>
        </p:txBody>
      </p:sp>
    </p:spTree>
    <p:extLst>
      <p:ext uri="{BB962C8B-B14F-4D97-AF65-F5344CB8AC3E}">
        <p14:creationId xmlns:p14="http://schemas.microsoft.com/office/powerpoint/2010/main" val="253984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in R: overview</a:t>
            </a:r>
          </a:p>
        </p:txBody>
      </p:sp>
      <p:pic>
        <p:nvPicPr>
          <p:cNvPr id="4" name="Picture 2" descr="http://seananderson.ca/ggplot2-FISH554/figure/gg-vs-ba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3399" r="4777" b="10670"/>
          <a:stretch/>
        </p:blipFill>
        <p:spPr bwMode="auto">
          <a:xfrm>
            <a:off x="134470" y="2057400"/>
            <a:ext cx="88750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2099" y="5334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http://seananderson.ca/ggplot2-FISH554/</a:t>
            </a:r>
          </a:p>
        </p:txBody>
      </p:sp>
    </p:spTree>
    <p:extLst>
      <p:ext uri="{BB962C8B-B14F-4D97-AF65-F5344CB8AC3E}">
        <p14:creationId xmlns:p14="http://schemas.microsoft.com/office/powerpoint/2010/main" val="24680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Office Theme</vt:lpstr>
      <vt:lpstr>Happy Monday!</vt:lpstr>
      <vt:lpstr>Hands-on exercise 1</vt:lpstr>
      <vt:lpstr>PowerPoint Presentation</vt:lpstr>
      <vt:lpstr>The factor function</vt:lpstr>
      <vt:lpstr>Numbers to factors</vt:lpstr>
      <vt:lpstr>Lecture 4 Plotting data</vt:lpstr>
      <vt:lpstr>Recommended reading</vt:lpstr>
      <vt:lpstr>Graphics in R: overview</vt:lpstr>
      <vt:lpstr>Graphics in R: overview</vt:lpstr>
      <vt:lpstr>Base graphics: plot()</vt:lpstr>
      <vt:lpstr>Four ways to plot</vt:lpstr>
      <vt:lpstr>PowerPoint Presentation</vt:lpstr>
      <vt:lpstr>Labels on the axes</vt:lpstr>
      <vt:lpstr>PowerPoint Presentation</vt:lpstr>
      <vt:lpstr>Limits of the axes</vt:lpstr>
      <vt:lpstr>PowerPoint Presentation</vt:lpstr>
      <vt:lpstr>Remove space around zero</vt:lpstr>
      <vt:lpstr>PowerPoint Presentation</vt:lpstr>
      <vt:lpstr>Using colors in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Monday!</dc:title>
  <dc:creator>Kristin PJ</dc:creator>
  <cp:lastModifiedBy>Kristin PJ</cp:lastModifiedBy>
  <cp:revision>1</cp:revision>
  <dcterms:created xsi:type="dcterms:W3CDTF">2019-10-07T06:41:04Z</dcterms:created>
  <dcterms:modified xsi:type="dcterms:W3CDTF">2019-10-07T06:41:37Z</dcterms:modified>
</cp:coreProperties>
</file>